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2"/>
  </p:sldMasterIdLst>
  <p:notesMasterIdLst>
    <p:notesMasterId r:id="rId35"/>
  </p:notesMasterIdLst>
  <p:handoutMasterIdLst>
    <p:handoutMasterId r:id="rId36"/>
  </p:handoutMasterIdLst>
  <p:sldIdLst>
    <p:sldId id="256" r:id="rId3"/>
    <p:sldId id="315" r:id="rId4"/>
    <p:sldId id="257" r:id="rId5"/>
    <p:sldId id="316" r:id="rId6"/>
    <p:sldId id="317" r:id="rId7"/>
    <p:sldId id="318" r:id="rId8"/>
    <p:sldId id="319" r:id="rId9"/>
    <p:sldId id="320" r:id="rId10"/>
    <p:sldId id="321" r:id="rId11"/>
    <p:sldId id="322" r:id="rId12"/>
    <p:sldId id="324" r:id="rId13"/>
    <p:sldId id="323" r:id="rId14"/>
    <p:sldId id="325" r:id="rId15"/>
    <p:sldId id="326" r:id="rId16"/>
    <p:sldId id="328" r:id="rId17"/>
    <p:sldId id="329" r:id="rId18"/>
    <p:sldId id="327" r:id="rId19"/>
    <p:sldId id="330" r:id="rId20"/>
    <p:sldId id="331" r:id="rId21"/>
    <p:sldId id="332" r:id="rId22"/>
    <p:sldId id="333" r:id="rId23"/>
    <p:sldId id="334" r:id="rId24"/>
    <p:sldId id="335" r:id="rId25"/>
    <p:sldId id="336" r:id="rId26"/>
    <p:sldId id="337" r:id="rId27"/>
    <p:sldId id="338" r:id="rId28"/>
    <p:sldId id="339" r:id="rId29"/>
    <p:sldId id="340" r:id="rId30"/>
    <p:sldId id="341" r:id="rId31"/>
    <p:sldId id="342" r:id="rId32"/>
    <p:sldId id="343" r:id="rId33"/>
    <p:sldId id="314"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88" userDrawn="1">
          <p15:clr>
            <a:srgbClr val="A4A3A4"/>
          </p15:clr>
        </p15:guide>
        <p15:guide id="3" orient="horz" pos="2136"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79D6FF"/>
    <a:srgbClr val="5DCDFF"/>
    <a:srgbClr val="005A8C"/>
    <a:srgbClr val="E1FFE1"/>
    <a:srgbClr val="CCECFF"/>
    <a:srgbClr val="0099FF"/>
    <a:srgbClr val="00344C"/>
    <a:srgbClr val="3FC4FF"/>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snapToObjects="1">
      <p:cViewPr varScale="1">
        <p:scale>
          <a:sx n="76" d="100"/>
          <a:sy n="76" d="100"/>
        </p:scale>
        <p:origin x="1104" y="84"/>
      </p:cViewPr>
      <p:guideLst>
        <p:guide pos="3888"/>
        <p:guide orient="horz" pos="2136"/>
      </p:guideLst>
    </p:cSldViewPr>
  </p:slideViewPr>
  <p:outlineViewPr>
    <p:cViewPr>
      <p:scale>
        <a:sx n="33" d="100"/>
        <a:sy n="33" d="100"/>
      </p:scale>
      <p:origin x="0" y="0"/>
    </p:cViewPr>
  </p:outlineViewPr>
  <p:notesTextViewPr>
    <p:cViewPr>
      <p:scale>
        <a:sx n="3" d="2"/>
        <a:sy n="3" d="2"/>
      </p:scale>
      <p:origin x="0" y="0"/>
    </p:cViewPr>
  </p:notesTextViewPr>
  <p:notesViewPr>
    <p:cSldViewPr snapToGrid="0" snapToObjects="1" showGuides="1">
      <p:cViewPr varScale="1">
        <p:scale>
          <a:sx n="63" d="100"/>
          <a:sy n="63" d="100"/>
        </p:scale>
        <p:origin x="4230"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C4C17C-7E7C-4FEC-B62C-2EC79CF227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47C075B-BE3D-49D9-B36A-CFDC1E1A6A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FFF0176-442A-4234-91CF-68DD85B022D0}" type="datetimeFigureOut">
              <a:rPr lang="en-US" smtClean="0"/>
              <a:t>4/10/2024</a:t>
            </a:fld>
            <a:endParaRPr lang="en-US"/>
          </a:p>
        </p:txBody>
      </p:sp>
      <p:sp>
        <p:nvSpPr>
          <p:cNvPr id="4" name="Footer Placeholder 3">
            <a:extLst>
              <a:ext uri="{FF2B5EF4-FFF2-40B4-BE49-F238E27FC236}">
                <a16:creationId xmlns:a16="http://schemas.microsoft.com/office/drawing/2014/main" id="{41C51D5B-9ACC-4F7A-8FFF-434578E311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CB73B81-98C8-47F4-8EE3-2D536C2469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EB64E2B-7E83-4383-8FC0-C0783385D97D}" type="slidenum">
              <a:rPr lang="en-US" smtClean="0"/>
              <a:t>‹#›</a:t>
            </a:fld>
            <a:endParaRPr lang="en-US"/>
          </a:p>
        </p:txBody>
      </p:sp>
    </p:spTree>
    <p:extLst>
      <p:ext uri="{BB962C8B-B14F-4D97-AF65-F5344CB8AC3E}">
        <p14:creationId xmlns:p14="http://schemas.microsoft.com/office/powerpoint/2010/main" val="14624643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7FB6F2-8A5C-9647-8FAA-4ADC82379097}" type="datetimeFigureOut">
              <a:rPr lang="en-US" smtClean="0"/>
              <a:t>4/10/2024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46E53C-B540-F24C-A49E-7383CF25FB5C}" type="slidenum">
              <a:rPr lang="en-US" smtClean="0"/>
              <a:t>‹#›</a:t>
            </a:fld>
            <a:endParaRPr lang="en-US"/>
          </a:p>
        </p:txBody>
      </p:sp>
    </p:spTree>
    <p:extLst>
      <p:ext uri="{BB962C8B-B14F-4D97-AF65-F5344CB8AC3E}">
        <p14:creationId xmlns:p14="http://schemas.microsoft.com/office/powerpoint/2010/main" val="1631609054"/>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thearcofhr.org/sexual-health-resource-hub/"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46E53C-B540-F24C-A49E-7383CF25FB5C}" type="slidenum">
              <a:rPr lang="en-US" smtClean="0"/>
              <a:t>1</a:t>
            </a:fld>
            <a:endParaRPr lang="en-US"/>
          </a:p>
        </p:txBody>
      </p:sp>
    </p:spTree>
    <p:extLst>
      <p:ext uri="{BB962C8B-B14F-4D97-AF65-F5344CB8AC3E}">
        <p14:creationId xmlns:p14="http://schemas.microsoft.com/office/powerpoint/2010/main" val="645402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leading discussions on the topics within the video discussion guide, participants will most likely ask questions. Because you are an askable adult and a safe person in their life, it’s possible that they will feel very comfortable asking questions - even questions that may make you a bit uncomfortable. </a:t>
            </a:r>
          </a:p>
          <a:p>
            <a:endParaRPr lang="en-US" dirty="0"/>
          </a:p>
          <a:p>
            <a:r>
              <a:rPr lang="en-US" dirty="0"/>
              <a:t>Here is an optional script adapted by a sex ed training through Planned Parenthood that we have found extremely helpful when answering difficult questions.</a:t>
            </a:r>
          </a:p>
          <a:p>
            <a:endParaRPr lang="en-US" dirty="0"/>
          </a:p>
          <a:p>
            <a:r>
              <a:rPr lang="en-US" dirty="0"/>
              <a:t>First off, Affirm the learner. “That’s a great question!” or “Thank you so much for asking that.”</a:t>
            </a:r>
          </a:p>
          <a:p>
            <a:r>
              <a:rPr lang="en-US" dirty="0"/>
              <a:t>Take a moment to think about the motivation and why they might have asked that question. This will help you think about how to answer the question and how much to share.</a:t>
            </a:r>
          </a:p>
          <a:p>
            <a:r>
              <a:rPr lang="en-US" dirty="0"/>
              <a:t>Then, Correct any misinformation and answer the factual parts of the question.</a:t>
            </a:r>
          </a:p>
          <a:p>
            <a:r>
              <a:rPr lang="en-US" dirty="0"/>
              <a:t>Finally, if the question is a values-based question, Explore a range of values. For example, you can say, “Some people believe ____, while other people believe _____.” No need to share your own values when answering these questions.</a:t>
            </a:r>
          </a:p>
          <a:p>
            <a:endParaRPr lang="en-US" dirty="0"/>
          </a:p>
          <a:p>
            <a:endParaRPr lang="en-US" dirty="0"/>
          </a:p>
        </p:txBody>
      </p:sp>
      <p:sp>
        <p:nvSpPr>
          <p:cNvPr id="4" name="Slide Number Placeholder 3"/>
          <p:cNvSpPr>
            <a:spLocks noGrp="1"/>
          </p:cNvSpPr>
          <p:nvPr>
            <p:ph type="sldNum" sz="quarter" idx="5"/>
          </p:nvPr>
        </p:nvSpPr>
        <p:spPr/>
        <p:txBody>
          <a:bodyPr/>
          <a:lstStyle/>
          <a:p>
            <a:fld id="{4B46E53C-B540-F24C-A49E-7383CF25FB5C}" type="slidenum">
              <a:rPr lang="en-US" smtClean="0"/>
              <a:t>20</a:t>
            </a:fld>
            <a:endParaRPr lang="en-US"/>
          </a:p>
        </p:txBody>
      </p:sp>
    </p:spTree>
    <p:extLst>
      <p:ext uri="{BB962C8B-B14F-4D97-AF65-F5344CB8AC3E}">
        <p14:creationId xmlns:p14="http://schemas.microsoft.com/office/powerpoint/2010/main" val="2009804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dirty="0"/>
              <a:t>These boards contain carefully selected keywords surrounding healthy relationships and sexual health, paired with picture communication symbols (PCS) from </a:t>
            </a:r>
            <a:r>
              <a:rPr lang="en-US" dirty="0" err="1"/>
              <a:t>Boardmaker</a:t>
            </a:r>
            <a:r>
              <a:rPr lang="en-US" dirty="0"/>
              <a:t>.</a:t>
            </a:r>
          </a:p>
          <a:p>
            <a:pPr marL="0" lvl="0" indent="0" algn="l" rtl="0">
              <a:lnSpc>
                <a:spcPct val="115000"/>
              </a:lnSpc>
              <a:spcBef>
                <a:spcPts val="0"/>
              </a:spcBef>
              <a:spcAft>
                <a:spcPts val="0"/>
              </a:spcAft>
              <a:buClr>
                <a:schemeClr val="dk1"/>
              </a:buClr>
              <a:buSzPts val="1100"/>
              <a:buFont typeface="Arial"/>
              <a:buNone/>
            </a:pPr>
            <a:r>
              <a:rPr lang="en-US" dirty="0"/>
              <a:t>these communication </a:t>
            </a:r>
            <a:r>
              <a:rPr lang="en-US" dirty="0" err="1"/>
              <a:t>boardswere</a:t>
            </a:r>
            <a:r>
              <a:rPr lang="en-US" dirty="0"/>
              <a:t> developed with the support and consultation of a Speech Language Pathologist (SLP) and other experts in Special Education and Disability Services.</a:t>
            </a:r>
          </a:p>
          <a:p>
            <a:pPr marL="0" lvl="0" indent="0" algn="l" rtl="0">
              <a:lnSpc>
                <a:spcPct val="115000"/>
              </a:lnSpc>
              <a:spcBef>
                <a:spcPts val="0"/>
              </a:spcBef>
              <a:spcAft>
                <a:spcPts val="0"/>
              </a:spcAft>
              <a:buClr>
                <a:schemeClr val="dk1"/>
              </a:buClr>
              <a:buSzPts val="1100"/>
              <a:buFont typeface="Arial"/>
              <a:buNone/>
            </a:pPr>
            <a:r>
              <a:rPr lang="en-US" dirty="0"/>
              <a:t>The boards can be used to support learning and interactions around a sexuality education activity in the classroom, and aid in normal communication in everyday life surrounding types of relationships, places and behaviors, boundaries, consent, private body parts, and more.</a:t>
            </a:r>
          </a:p>
          <a:p>
            <a:pPr marL="0" lvl="0" indent="0" algn="l" rtl="0">
              <a:lnSpc>
                <a:spcPct val="115000"/>
              </a:lnSpc>
              <a:spcBef>
                <a:spcPts val="0"/>
              </a:spcBef>
              <a:spcAft>
                <a:spcPts val="0"/>
              </a:spcAft>
              <a:buClr>
                <a:schemeClr val="dk1"/>
              </a:buClr>
              <a:buSzPts val="1100"/>
              <a:buFont typeface="Arial"/>
              <a:buNone/>
            </a:pPr>
            <a:r>
              <a:rPr lang="en-US" dirty="0"/>
              <a:t>One reminder when using communication boards is to be patient with the user because it takes time to learn how to communicate this way. This is a tool that definitely needs to be taught and practiced.</a:t>
            </a:r>
          </a:p>
        </p:txBody>
      </p:sp>
      <p:sp>
        <p:nvSpPr>
          <p:cNvPr id="4" name="Slide Number Placeholder 3"/>
          <p:cNvSpPr>
            <a:spLocks noGrp="1"/>
          </p:cNvSpPr>
          <p:nvPr>
            <p:ph type="sldNum" sz="quarter" idx="5"/>
          </p:nvPr>
        </p:nvSpPr>
        <p:spPr/>
        <p:txBody>
          <a:bodyPr/>
          <a:lstStyle/>
          <a:p>
            <a:fld id="{4B46E53C-B540-F24C-A49E-7383CF25FB5C}" type="slidenum">
              <a:rPr lang="en-US" smtClean="0"/>
              <a:t>27</a:t>
            </a:fld>
            <a:endParaRPr lang="en-US"/>
          </a:p>
        </p:txBody>
      </p:sp>
    </p:spTree>
    <p:extLst>
      <p:ext uri="{BB962C8B-B14F-4D97-AF65-F5344CB8AC3E}">
        <p14:creationId xmlns:p14="http://schemas.microsoft.com/office/powerpoint/2010/main" val="3501410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Open Conversations coloring book can be used with the curriculum or independently. You can purchase them in the MHW shop or email us for discount bulk pricing.</a:t>
            </a:r>
          </a:p>
        </p:txBody>
      </p:sp>
      <p:sp>
        <p:nvSpPr>
          <p:cNvPr id="4" name="Slide Number Placeholder 3"/>
          <p:cNvSpPr>
            <a:spLocks noGrp="1"/>
          </p:cNvSpPr>
          <p:nvPr>
            <p:ph type="sldNum" sz="quarter" idx="5"/>
          </p:nvPr>
        </p:nvSpPr>
        <p:spPr/>
        <p:txBody>
          <a:bodyPr/>
          <a:lstStyle/>
          <a:p>
            <a:fld id="{4B46E53C-B540-F24C-A49E-7383CF25FB5C}" type="slidenum">
              <a:rPr lang="en-US" smtClean="0"/>
              <a:t>28</a:t>
            </a:fld>
            <a:endParaRPr lang="en-US"/>
          </a:p>
        </p:txBody>
      </p:sp>
    </p:spTree>
    <p:extLst>
      <p:ext uri="{BB962C8B-B14F-4D97-AF65-F5344CB8AC3E}">
        <p14:creationId xmlns:p14="http://schemas.microsoft.com/office/powerpoint/2010/main" val="3412563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solidFill>
                  <a:schemeClr val="dk1"/>
                </a:solidFill>
              </a:rPr>
              <a:t>Sex Positive Families provides education and resources that help families raise sexually healthy children. Lots of really helpful info.</a:t>
            </a:r>
          </a:p>
          <a:p>
            <a:pPr marL="0" lvl="0" indent="0" algn="l" rtl="0">
              <a:spcBef>
                <a:spcPts val="0"/>
              </a:spcBef>
              <a:spcAft>
                <a:spcPts val="0"/>
              </a:spcAft>
              <a:buNone/>
            </a:pPr>
            <a:endParaRPr lang="en-US" dirty="0">
              <a:solidFill>
                <a:schemeClr val="dk1"/>
              </a:solidFill>
            </a:endParaRPr>
          </a:p>
          <a:p>
            <a:pPr marL="0" lvl="0" indent="0" algn="l" rtl="0">
              <a:spcBef>
                <a:spcPts val="0"/>
              </a:spcBef>
              <a:spcAft>
                <a:spcPts val="0"/>
              </a:spcAft>
              <a:buNone/>
            </a:pPr>
            <a:r>
              <a:rPr lang="en-US" dirty="0">
                <a:solidFill>
                  <a:schemeClr val="dk1"/>
                </a:solidFill>
              </a:rPr>
              <a:t>An all time fav online resource is Amaze and Amaze Jr., with countless short videos for youth of all ages and families that spark conversations, reinforce a message, help families find a place to start the conversation</a:t>
            </a:r>
          </a:p>
          <a:p>
            <a:pPr marL="0" lvl="0" indent="0" algn="l" rtl="0">
              <a:spcBef>
                <a:spcPts val="0"/>
              </a:spcBef>
              <a:spcAft>
                <a:spcPts val="0"/>
              </a:spcAft>
              <a:buNone/>
            </a:pPr>
            <a:endParaRPr lang="en-US" dirty="0">
              <a:solidFill>
                <a:schemeClr val="dk1"/>
              </a:solidFill>
            </a:endParaRPr>
          </a:p>
          <a:p>
            <a:pPr marL="0" lvl="0" indent="0" algn="l" rtl="0">
              <a:spcBef>
                <a:spcPts val="0"/>
              </a:spcBef>
              <a:spcAft>
                <a:spcPts val="0"/>
              </a:spcAft>
              <a:buNone/>
            </a:pPr>
            <a:r>
              <a:rPr lang="en-US" dirty="0">
                <a:solidFill>
                  <a:schemeClr val="dk1"/>
                </a:solidFill>
              </a:rPr>
              <a:t>MHW YouTube channel has Storytime with Kim (our parent educator), panels with parents/educators/adults with disabilities, guided relaxations, short informational videos and more</a:t>
            </a:r>
          </a:p>
          <a:p>
            <a:pPr marL="0" lvl="0" indent="0" algn="l" rtl="0">
              <a:spcBef>
                <a:spcPts val="0"/>
              </a:spcBef>
              <a:spcAft>
                <a:spcPts val="0"/>
              </a:spcAft>
              <a:buNone/>
            </a:pPr>
            <a:endParaRPr lang="en-US" dirty="0">
              <a:solidFill>
                <a:schemeClr val="dk1"/>
              </a:solidFill>
            </a:endParaRPr>
          </a:p>
          <a:p>
            <a:pPr marL="0" lvl="0" indent="0" algn="l" rtl="0">
              <a:spcBef>
                <a:spcPts val="0"/>
              </a:spcBef>
              <a:spcAft>
                <a:spcPts val="0"/>
              </a:spcAft>
              <a:buNone/>
            </a:pPr>
            <a:r>
              <a:rPr lang="en-US" dirty="0">
                <a:solidFill>
                  <a:schemeClr val="dk1"/>
                </a:solidFill>
              </a:rPr>
              <a:t>The HUB (Healthy Understanding of Our Bodies: </a:t>
            </a:r>
            <a:r>
              <a:rPr lang="en-US" u="sng" dirty="0">
                <a:solidFill>
                  <a:schemeClr val="hlink"/>
                </a:solidFill>
                <a:hlinkClick r:id="rId3"/>
              </a:rPr>
              <a:t>https://thearcofhr.org/sexual-health-resource-hub/</a:t>
            </a:r>
            <a:endParaRPr lang="en-US" dirty="0">
              <a:solidFill>
                <a:schemeClr val="dk1"/>
              </a:solidFill>
            </a:endParaRPr>
          </a:p>
          <a:p>
            <a:pPr marL="0" lvl="0" indent="0" algn="l" rtl="0">
              <a:spcBef>
                <a:spcPts val="0"/>
              </a:spcBef>
              <a:spcAft>
                <a:spcPts val="0"/>
              </a:spcAft>
              <a:buNone/>
            </a:pPr>
            <a:r>
              <a:rPr lang="en-US" dirty="0">
                <a:solidFill>
                  <a:schemeClr val="dk1"/>
                </a:solidFill>
              </a:rPr>
              <a:t>Is a website that includes a collection of videos, learning tools, and webpages to help youth with disabilities and their supportive networks build a strong foundation for sexual health.</a:t>
            </a:r>
          </a:p>
        </p:txBody>
      </p:sp>
      <p:sp>
        <p:nvSpPr>
          <p:cNvPr id="4" name="Slide Number Placeholder 3"/>
          <p:cNvSpPr>
            <a:spLocks noGrp="1"/>
          </p:cNvSpPr>
          <p:nvPr>
            <p:ph type="sldNum" sz="quarter" idx="5"/>
          </p:nvPr>
        </p:nvSpPr>
        <p:spPr/>
        <p:txBody>
          <a:bodyPr/>
          <a:lstStyle/>
          <a:p>
            <a:fld id="{4B46E53C-B540-F24C-A49E-7383CF25FB5C}" type="slidenum">
              <a:rPr lang="en-US" smtClean="0"/>
              <a:t>30</a:t>
            </a:fld>
            <a:endParaRPr lang="en-US"/>
          </a:p>
        </p:txBody>
      </p:sp>
    </p:spTree>
    <p:extLst>
      <p:ext uri="{BB962C8B-B14F-4D97-AF65-F5344CB8AC3E}">
        <p14:creationId xmlns:p14="http://schemas.microsoft.com/office/powerpoint/2010/main" val="69426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6:02 Katie</a:t>
            </a:r>
          </a:p>
        </p:txBody>
      </p:sp>
      <p:sp>
        <p:nvSpPr>
          <p:cNvPr id="4" name="Slide Number Placeholder 3"/>
          <p:cNvSpPr>
            <a:spLocks noGrp="1"/>
          </p:cNvSpPr>
          <p:nvPr>
            <p:ph type="sldNum" sz="quarter" idx="5"/>
          </p:nvPr>
        </p:nvSpPr>
        <p:spPr/>
        <p:txBody>
          <a:bodyPr/>
          <a:lstStyle/>
          <a:p>
            <a:fld id="{4B46E53C-B540-F24C-A49E-7383CF25FB5C}" type="slidenum">
              <a:rPr lang="en-US" smtClean="0"/>
              <a:t>2</a:t>
            </a:fld>
            <a:endParaRPr lang="en-US"/>
          </a:p>
        </p:txBody>
      </p:sp>
    </p:spTree>
    <p:extLst>
      <p:ext uri="{BB962C8B-B14F-4D97-AF65-F5344CB8AC3E}">
        <p14:creationId xmlns:p14="http://schemas.microsoft.com/office/powerpoint/2010/main" val="364823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6:02 Katie</a:t>
            </a:r>
          </a:p>
        </p:txBody>
      </p:sp>
      <p:sp>
        <p:nvSpPr>
          <p:cNvPr id="4" name="Slide Number Placeholder 3"/>
          <p:cNvSpPr>
            <a:spLocks noGrp="1"/>
          </p:cNvSpPr>
          <p:nvPr>
            <p:ph type="sldNum" sz="quarter" idx="5"/>
          </p:nvPr>
        </p:nvSpPr>
        <p:spPr/>
        <p:txBody>
          <a:bodyPr/>
          <a:lstStyle/>
          <a:p>
            <a:fld id="{4B46E53C-B540-F24C-A49E-7383CF25FB5C}" type="slidenum">
              <a:rPr lang="en-US" smtClean="0"/>
              <a:t>3</a:t>
            </a:fld>
            <a:endParaRPr lang="en-US"/>
          </a:p>
        </p:txBody>
      </p:sp>
    </p:spTree>
    <p:extLst>
      <p:ext uri="{BB962C8B-B14F-4D97-AF65-F5344CB8AC3E}">
        <p14:creationId xmlns:p14="http://schemas.microsoft.com/office/powerpoint/2010/main" val="2520390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sz="1400" dirty="0"/>
              <a:t>Conversations about </a:t>
            </a:r>
            <a:r>
              <a:rPr lang="en-US" dirty="0"/>
              <a:t>healthy and unhealthy relationships</a:t>
            </a:r>
            <a:r>
              <a:rPr lang="en-US" sz="1400" dirty="0"/>
              <a:t> can bring up a range of emotions. – for you, your co-trainer,  the people in your classes, their families. Be gentle with yourself and others.</a:t>
            </a:r>
            <a:endParaRPr lang="en-US" dirty="0"/>
          </a:p>
          <a:p>
            <a:pPr marL="0" lvl="0" indent="0" algn="l" rtl="0">
              <a:lnSpc>
                <a:spcPct val="100000"/>
              </a:lnSpc>
              <a:spcBef>
                <a:spcPts val="0"/>
              </a:spcBef>
              <a:spcAft>
                <a:spcPts val="0"/>
              </a:spcAft>
              <a:buSzPts val="1400"/>
              <a:buNone/>
            </a:pPr>
            <a:endParaRPr lang="en-US" sz="1400" dirty="0"/>
          </a:p>
          <a:p>
            <a:pPr marL="0" lvl="0" indent="0" algn="l" rtl="0">
              <a:lnSpc>
                <a:spcPct val="100000"/>
              </a:lnSpc>
              <a:spcBef>
                <a:spcPts val="0"/>
              </a:spcBef>
              <a:spcAft>
                <a:spcPts val="0"/>
              </a:spcAft>
              <a:buSzPts val="1400"/>
              <a:buNone/>
            </a:pPr>
            <a:r>
              <a:rPr lang="en-US" dirty="0"/>
              <a:t>Relationship </a:t>
            </a:r>
            <a:r>
              <a:rPr lang="en-US" sz="1400" dirty="0"/>
              <a:t>education is a lifelong process. – that’s why we’re here! Lots of adults we support never got </a:t>
            </a:r>
            <a:r>
              <a:rPr lang="en-US" dirty="0"/>
              <a:t>this</a:t>
            </a:r>
            <a:r>
              <a:rPr lang="en-US" sz="1400" dirty="0"/>
              <a:t> education, or who can actually remember what they learned in school anyways. Also – we as adults are still learning about ourselves as sexual beings.</a:t>
            </a:r>
            <a:endParaRPr lang="en-US" dirty="0"/>
          </a:p>
          <a:p>
            <a:pPr marL="0" lvl="0" indent="0" algn="l" rtl="0">
              <a:lnSpc>
                <a:spcPct val="100000"/>
              </a:lnSpc>
              <a:spcBef>
                <a:spcPts val="0"/>
              </a:spcBef>
              <a:spcAft>
                <a:spcPts val="0"/>
              </a:spcAft>
              <a:buSzPts val="1400"/>
              <a:buNone/>
            </a:pPr>
            <a:endParaRPr lang="en-US" sz="1400" dirty="0"/>
          </a:p>
          <a:p>
            <a:pPr marL="0" lvl="0" indent="0" algn="l" rtl="0">
              <a:lnSpc>
                <a:spcPct val="100000"/>
              </a:lnSpc>
              <a:spcBef>
                <a:spcPts val="0"/>
              </a:spcBef>
              <a:spcAft>
                <a:spcPts val="0"/>
              </a:spcAft>
              <a:buSzPts val="1400"/>
              <a:buNone/>
            </a:pPr>
            <a:r>
              <a:rPr lang="en-US" sz="1400" dirty="0"/>
              <a:t>Start from a place of thinking that everyone will get something out of this! – Assume ability!!!!!</a:t>
            </a:r>
            <a:endParaRPr lang="en-US" dirty="0"/>
          </a:p>
          <a:p>
            <a:pPr marL="0" lvl="0" indent="0" algn="l" rtl="0">
              <a:lnSpc>
                <a:spcPct val="100000"/>
              </a:lnSpc>
              <a:spcBef>
                <a:spcPts val="0"/>
              </a:spcBef>
              <a:spcAft>
                <a:spcPts val="0"/>
              </a:spcAft>
              <a:buSzPts val="1400"/>
              <a:buNone/>
            </a:pPr>
            <a:endParaRPr lang="en-US" sz="1400" dirty="0"/>
          </a:p>
          <a:p>
            <a:pPr marL="0" lvl="0" indent="0" algn="l" rtl="0">
              <a:lnSpc>
                <a:spcPct val="100000"/>
              </a:lnSpc>
              <a:spcBef>
                <a:spcPts val="0"/>
              </a:spcBef>
              <a:spcAft>
                <a:spcPts val="0"/>
              </a:spcAft>
              <a:buSzPts val="1400"/>
              <a:buNone/>
            </a:pPr>
            <a:r>
              <a:rPr lang="en-US" dirty="0"/>
              <a:t>We all have different comfort levels with this topic.</a:t>
            </a:r>
            <a:r>
              <a:rPr lang="en-US" sz="1400" dirty="0"/>
              <a:t> – that’s OK! Very normal.</a:t>
            </a:r>
            <a:endParaRPr lang="en-US" dirty="0"/>
          </a:p>
          <a:p>
            <a:pPr marL="0" lvl="0" indent="0" algn="l" rtl="0">
              <a:lnSpc>
                <a:spcPct val="100000"/>
              </a:lnSpc>
              <a:spcBef>
                <a:spcPts val="0"/>
              </a:spcBef>
              <a:spcAft>
                <a:spcPts val="0"/>
              </a:spcAft>
              <a:buSzPts val="1400"/>
              <a:buNone/>
            </a:pPr>
            <a:endParaRPr lang="en-US" sz="1400" dirty="0"/>
          </a:p>
          <a:p>
            <a:pPr marL="0" lvl="0" indent="0" algn="l" rtl="0">
              <a:lnSpc>
                <a:spcPct val="100000"/>
              </a:lnSpc>
              <a:spcBef>
                <a:spcPts val="0"/>
              </a:spcBef>
              <a:spcAft>
                <a:spcPts val="0"/>
              </a:spcAft>
              <a:buSzPts val="1400"/>
              <a:buNone/>
            </a:pPr>
            <a:r>
              <a:rPr lang="en-US" sz="1400" dirty="0"/>
              <a:t>None of us are perfect. – we will most likely say the wrong thing at the wrong time. It’s okay. Apologize and move on. Try again the next time. Because these conversations are hard sometimes, and none of us are experts, we have to start somewhere. The more we talk about this, the easier it’s </a:t>
            </a:r>
            <a:r>
              <a:rPr lang="en-US" sz="1400" dirty="0" err="1"/>
              <a:t>gonna</a:t>
            </a:r>
            <a:r>
              <a:rPr lang="en-US" sz="1400" dirty="0"/>
              <a:t> get.</a:t>
            </a:r>
          </a:p>
          <a:p>
            <a:pPr marL="0" lvl="0" indent="0" algn="l" rtl="0">
              <a:lnSpc>
                <a:spcPct val="100000"/>
              </a:lnSpc>
              <a:spcBef>
                <a:spcPts val="0"/>
              </a:spcBef>
              <a:spcAft>
                <a:spcPts val="0"/>
              </a:spcAft>
              <a:buSzPts val="1400"/>
              <a:buNone/>
            </a:pPr>
            <a:endParaRPr lang="en-US" sz="1400" dirty="0">
              <a:solidFill>
                <a:schemeClr val="dk1"/>
              </a:solidFill>
              <a:latin typeface="+mn-lt"/>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4B46E53C-B540-F24C-A49E-7383CF25FB5C}" type="slidenum">
              <a:rPr lang="en-US" smtClean="0"/>
              <a:t>5</a:t>
            </a:fld>
            <a:endParaRPr lang="en-US"/>
          </a:p>
        </p:txBody>
      </p:sp>
    </p:spTree>
    <p:extLst>
      <p:ext uri="{BB962C8B-B14F-4D97-AF65-F5344CB8AC3E}">
        <p14:creationId xmlns:p14="http://schemas.microsoft.com/office/powerpoint/2010/main" val="720149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Anna - Sometimes we get nervous about our children learning about sex. We might be scared that if they learn too much it will lead to early sexual experiences. Studies have found this not to be true- the more knowledge your child/children k have about these topics the more likely they are to have delayed first sexual experiences (data from Better Together Hennepin</a:t>
            </a:r>
          </a:p>
          <a:p>
            <a:endParaRPr lang="en-US" dirty="0"/>
          </a:p>
        </p:txBody>
      </p:sp>
      <p:sp>
        <p:nvSpPr>
          <p:cNvPr id="4" name="Slide Number Placeholder 3"/>
          <p:cNvSpPr>
            <a:spLocks noGrp="1"/>
          </p:cNvSpPr>
          <p:nvPr>
            <p:ph type="sldNum" sz="quarter" idx="5"/>
          </p:nvPr>
        </p:nvSpPr>
        <p:spPr/>
        <p:txBody>
          <a:bodyPr/>
          <a:lstStyle/>
          <a:p>
            <a:fld id="{4B46E53C-B540-F24C-A49E-7383CF25FB5C}" type="slidenum">
              <a:rPr lang="en-US" smtClean="0"/>
              <a:t>7</a:t>
            </a:fld>
            <a:endParaRPr lang="en-US"/>
          </a:p>
        </p:txBody>
      </p:sp>
    </p:spTree>
    <p:extLst>
      <p:ext uri="{BB962C8B-B14F-4D97-AF65-F5344CB8AC3E}">
        <p14:creationId xmlns:p14="http://schemas.microsoft.com/office/powerpoint/2010/main" val="1832611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endParaRPr lang="en-US" dirty="0"/>
          </a:p>
        </p:txBody>
      </p:sp>
      <p:sp>
        <p:nvSpPr>
          <p:cNvPr id="4" name="Slide Number Placeholder 3"/>
          <p:cNvSpPr>
            <a:spLocks noGrp="1"/>
          </p:cNvSpPr>
          <p:nvPr>
            <p:ph type="sldNum" sz="quarter" idx="5"/>
          </p:nvPr>
        </p:nvSpPr>
        <p:spPr/>
        <p:txBody>
          <a:bodyPr/>
          <a:lstStyle/>
          <a:p>
            <a:fld id="{4B46E53C-B540-F24C-A49E-7383CF25FB5C}" type="slidenum">
              <a:rPr lang="en-US" smtClean="0"/>
              <a:t>9</a:t>
            </a:fld>
            <a:endParaRPr lang="en-US"/>
          </a:p>
        </p:txBody>
      </p:sp>
    </p:spTree>
    <p:extLst>
      <p:ext uri="{BB962C8B-B14F-4D97-AF65-F5344CB8AC3E}">
        <p14:creationId xmlns:p14="http://schemas.microsoft.com/office/powerpoint/2010/main" val="2346830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a:t>Break up into small groups - 5 minutes to chat about this.</a:t>
            </a:r>
          </a:p>
          <a:p>
            <a:pPr marL="0" lvl="0" indent="0" algn="l" rtl="0">
              <a:lnSpc>
                <a:spcPct val="100000"/>
              </a:lnSpc>
              <a:spcBef>
                <a:spcPts val="0"/>
              </a:spcBef>
              <a:spcAft>
                <a:spcPts val="0"/>
              </a:spcAft>
              <a:buSzPts val="1400"/>
              <a:buNone/>
            </a:pPr>
            <a:r>
              <a:rPr lang="en-US" dirty="0"/>
              <a:t>Groups of 4-5</a:t>
            </a:r>
          </a:p>
          <a:p>
            <a:endParaRPr lang="en-US" dirty="0"/>
          </a:p>
        </p:txBody>
      </p:sp>
      <p:sp>
        <p:nvSpPr>
          <p:cNvPr id="4" name="Slide Number Placeholder 3"/>
          <p:cNvSpPr>
            <a:spLocks noGrp="1"/>
          </p:cNvSpPr>
          <p:nvPr>
            <p:ph type="sldNum" sz="quarter" idx="5"/>
          </p:nvPr>
        </p:nvSpPr>
        <p:spPr/>
        <p:txBody>
          <a:bodyPr/>
          <a:lstStyle/>
          <a:p>
            <a:fld id="{4B46E53C-B540-F24C-A49E-7383CF25FB5C}" type="slidenum">
              <a:rPr lang="en-US" smtClean="0"/>
              <a:t>10</a:t>
            </a:fld>
            <a:endParaRPr lang="en-US"/>
          </a:p>
        </p:txBody>
      </p:sp>
    </p:spTree>
    <p:extLst>
      <p:ext uri="{BB962C8B-B14F-4D97-AF65-F5344CB8AC3E}">
        <p14:creationId xmlns:p14="http://schemas.microsoft.com/office/powerpoint/2010/main" val="3292158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sz="1400" dirty="0">
                <a:solidFill>
                  <a:schemeClr val="dk1"/>
                </a:solidFill>
                <a:latin typeface="+mn-lt"/>
                <a:ea typeface="Calibri"/>
                <a:cs typeface="Calibri"/>
                <a:sym typeface="Calibri"/>
              </a:rPr>
              <a:t>Katie</a:t>
            </a:r>
            <a:endParaRPr lang="en-US" dirty="0"/>
          </a:p>
          <a:p>
            <a:pPr marL="0" lvl="0" indent="0" algn="l" rtl="0">
              <a:lnSpc>
                <a:spcPct val="100000"/>
              </a:lnSpc>
              <a:spcBef>
                <a:spcPts val="0"/>
              </a:spcBef>
              <a:spcAft>
                <a:spcPts val="0"/>
              </a:spcAft>
              <a:buSzPts val="1100"/>
              <a:buNone/>
            </a:pPr>
            <a:r>
              <a:rPr lang="en-US" sz="1400" dirty="0">
                <a:solidFill>
                  <a:schemeClr val="dk1"/>
                </a:solidFill>
                <a:latin typeface="+mn-lt"/>
                <a:ea typeface="Calibri"/>
                <a:cs typeface="Calibri"/>
                <a:sym typeface="Calibri"/>
              </a:rPr>
              <a:t>• Teach accurate terms for private body parts – the real words!!!</a:t>
            </a:r>
            <a:endParaRPr lang="en-US" dirty="0"/>
          </a:p>
          <a:p>
            <a:pPr marL="0" lvl="0" indent="0" algn="l" rtl="0">
              <a:lnSpc>
                <a:spcPct val="100000"/>
              </a:lnSpc>
              <a:spcBef>
                <a:spcPts val="0"/>
              </a:spcBef>
              <a:spcAft>
                <a:spcPts val="0"/>
              </a:spcAft>
              <a:buSzPts val="1100"/>
              <a:buNone/>
            </a:pPr>
            <a:r>
              <a:rPr lang="en-US" sz="1400" dirty="0">
                <a:solidFill>
                  <a:schemeClr val="dk1"/>
                </a:solidFill>
                <a:latin typeface="+mn-lt"/>
                <a:ea typeface="Calibri"/>
                <a:cs typeface="Calibri"/>
                <a:sym typeface="Calibri"/>
              </a:rPr>
              <a:t>• Talk about body rights -  instill a sense of body ownership (“my body belongs to me – no one can touch me unless I say it’s okay”) </a:t>
            </a:r>
            <a:endParaRPr lang="en-US" dirty="0"/>
          </a:p>
          <a:p>
            <a:pPr marL="0" lvl="0" indent="0" algn="l" rtl="0">
              <a:lnSpc>
                <a:spcPct val="100000"/>
              </a:lnSpc>
              <a:spcBef>
                <a:spcPts val="0"/>
              </a:spcBef>
              <a:spcAft>
                <a:spcPts val="0"/>
              </a:spcAft>
              <a:buSzPts val="1100"/>
              <a:buNone/>
            </a:pPr>
            <a:r>
              <a:rPr lang="en-US" sz="1400" dirty="0">
                <a:solidFill>
                  <a:schemeClr val="dk1"/>
                </a:solidFill>
                <a:latin typeface="+mn-lt"/>
                <a:ea typeface="Calibri"/>
                <a:cs typeface="Calibri"/>
                <a:sym typeface="Calibri"/>
              </a:rPr>
              <a:t>• Teach how to read, interpret, and respond to own intuitive signals – listening to our body, mind, and heart. Everyone’s signals are different and important to think about what MY signals are. </a:t>
            </a:r>
            <a:r>
              <a:rPr lang="en-US" dirty="0"/>
              <a:t>Read signals – what do I feel in my body? Interpret signals – do I have a stomach ache, crush on someone, or in an uncomfortable situation? Respond to signals – take medicine, ask someone out, or get out of situation.</a:t>
            </a:r>
            <a:endParaRPr lang="en-US" sz="1400" dirty="0">
              <a:solidFill>
                <a:schemeClr val="dk1"/>
              </a:solidFill>
              <a:latin typeface="+mn-lt"/>
              <a:ea typeface="Calibri"/>
              <a:cs typeface="Calibri"/>
              <a:sym typeface="Calibri"/>
            </a:endParaRPr>
          </a:p>
          <a:p>
            <a:pPr marL="0" lvl="0" indent="0" algn="l" rtl="0">
              <a:lnSpc>
                <a:spcPct val="100000"/>
              </a:lnSpc>
              <a:spcBef>
                <a:spcPts val="0"/>
              </a:spcBef>
              <a:spcAft>
                <a:spcPts val="0"/>
              </a:spcAft>
              <a:buSzPts val="1100"/>
              <a:buNone/>
            </a:pPr>
            <a:r>
              <a:rPr lang="en-US" sz="1400" dirty="0">
                <a:solidFill>
                  <a:schemeClr val="dk1"/>
                </a:solidFill>
                <a:latin typeface="+mn-lt"/>
                <a:ea typeface="Calibri"/>
                <a:cs typeface="Calibri"/>
                <a:sym typeface="Calibri"/>
              </a:rPr>
              <a:t>• Define sexual exploitation – explaining this is not easy but if people are knowledgeable about abuse and laws that define sexual assault they will be better prepared to identify illegal behavior when it occurs</a:t>
            </a:r>
            <a:endParaRPr lang="en-US" dirty="0"/>
          </a:p>
          <a:p>
            <a:pPr marL="0" lvl="0" indent="0" algn="l" rtl="0">
              <a:lnSpc>
                <a:spcPct val="100000"/>
              </a:lnSpc>
              <a:spcBef>
                <a:spcPts val="0"/>
              </a:spcBef>
              <a:spcAft>
                <a:spcPts val="0"/>
              </a:spcAft>
              <a:buSzPts val="1100"/>
              <a:buNone/>
            </a:pPr>
            <a:r>
              <a:rPr lang="en-US" sz="1400" dirty="0">
                <a:solidFill>
                  <a:schemeClr val="dk1"/>
                </a:solidFill>
                <a:latin typeface="+mn-lt"/>
                <a:ea typeface="Calibri"/>
                <a:cs typeface="Calibri"/>
                <a:sym typeface="Calibri"/>
              </a:rPr>
              <a:t>• Encourage assertiveness and appropriate noncompliance – being able to say “no” in an assertive way when appropriate. </a:t>
            </a:r>
            <a:endParaRPr lang="en-US" dirty="0"/>
          </a:p>
          <a:p>
            <a:pPr marL="0" lvl="0" indent="0" algn="l" rtl="0">
              <a:lnSpc>
                <a:spcPct val="100000"/>
              </a:lnSpc>
              <a:spcBef>
                <a:spcPts val="0"/>
              </a:spcBef>
              <a:spcAft>
                <a:spcPts val="0"/>
              </a:spcAft>
              <a:buSzPts val="1100"/>
              <a:buNone/>
            </a:pPr>
            <a:r>
              <a:rPr lang="en-US" sz="1400" dirty="0">
                <a:solidFill>
                  <a:schemeClr val="dk1"/>
                </a:solidFill>
                <a:latin typeface="+mn-lt"/>
                <a:ea typeface="Calibri"/>
                <a:cs typeface="Calibri"/>
                <a:sym typeface="Calibri"/>
              </a:rPr>
              <a:t>• Teach how to tell – creating a list of individuals who would believe the person if they reported information. Important to have a list of multiple “safe” people. Teaching how – what if that person doesn’t believe you? Then you tell someone else.</a:t>
            </a:r>
            <a:endParaRPr lang="en-US" dirty="0"/>
          </a:p>
          <a:p>
            <a:pPr marL="0" lvl="0" indent="0" algn="l" rtl="0">
              <a:lnSpc>
                <a:spcPct val="100000"/>
              </a:lnSpc>
              <a:spcBef>
                <a:spcPts val="0"/>
              </a:spcBef>
              <a:spcAft>
                <a:spcPts val="0"/>
              </a:spcAft>
              <a:buSzPts val="1100"/>
              <a:buNone/>
            </a:pPr>
            <a:r>
              <a:rPr lang="en-US" dirty="0"/>
              <a:t>• Teach the rules – rules are helpful for all people. Relationships and sexuality have so many gray area rules so anytime you can create a rule around these topics it can be extremely helpful.</a:t>
            </a:r>
          </a:p>
          <a:p>
            <a:pPr marL="0" lvl="0" indent="0" algn="l" rtl="0">
              <a:lnSpc>
                <a:spcPct val="100000"/>
              </a:lnSpc>
              <a:spcBef>
                <a:spcPts val="0"/>
              </a:spcBef>
              <a:spcAft>
                <a:spcPts val="0"/>
              </a:spcAft>
              <a:buSzPts val="1100"/>
              <a:buNone/>
            </a:pPr>
            <a:r>
              <a:rPr lang="en-US" dirty="0"/>
              <a:t>• Self-advocacy and self-determination – next slide</a:t>
            </a:r>
            <a:endParaRPr lang="en-US" sz="140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fld id="{4B46E53C-B540-F24C-A49E-7383CF25FB5C}" type="slidenum">
              <a:rPr lang="en-US" smtClean="0"/>
              <a:t>12</a:t>
            </a:fld>
            <a:endParaRPr lang="en-US"/>
          </a:p>
        </p:txBody>
      </p:sp>
    </p:spTree>
    <p:extLst>
      <p:ext uri="{BB962C8B-B14F-4D97-AF65-F5344CB8AC3E}">
        <p14:creationId xmlns:p14="http://schemas.microsoft.com/office/powerpoint/2010/main" val="1119957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videos used come from multiple sites (Amaze.org, YouTube - including our MHW YouTube channel, and genderwheel.com) - if you have a different video that you have found that you prefer to use that is great. Here’s an example of one of the videos. This one comes from Amaze.</a:t>
            </a:r>
          </a:p>
        </p:txBody>
      </p:sp>
      <p:sp>
        <p:nvSpPr>
          <p:cNvPr id="4" name="Slide Number Placeholder 3"/>
          <p:cNvSpPr>
            <a:spLocks noGrp="1"/>
          </p:cNvSpPr>
          <p:nvPr>
            <p:ph type="sldNum" sz="quarter" idx="5"/>
          </p:nvPr>
        </p:nvSpPr>
        <p:spPr/>
        <p:txBody>
          <a:bodyPr/>
          <a:lstStyle/>
          <a:p>
            <a:fld id="{4B46E53C-B540-F24C-A49E-7383CF25FB5C}" type="slidenum">
              <a:rPr lang="en-US" smtClean="0"/>
              <a:t>14</a:t>
            </a:fld>
            <a:endParaRPr lang="en-US"/>
          </a:p>
        </p:txBody>
      </p:sp>
    </p:spTree>
    <p:extLst>
      <p:ext uri="{BB962C8B-B14F-4D97-AF65-F5344CB8AC3E}">
        <p14:creationId xmlns:p14="http://schemas.microsoft.com/office/powerpoint/2010/main" val="38479284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D87F21-D903-5709-3966-995AF1EA1B66}"/>
              </a:ext>
            </a:extLst>
          </p:cNvPr>
          <p:cNvSpPr>
            <a:spLocks noGrp="1"/>
          </p:cNvSpPr>
          <p:nvPr>
            <p:ph type="ctrTitle"/>
          </p:nvPr>
        </p:nvSpPr>
        <p:spPr>
          <a:xfrm>
            <a:off x="616016" y="2950098"/>
            <a:ext cx="10963175" cy="813379"/>
          </a:xfrm>
        </p:spPr>
        <p:txBody>
          <a:bodyPr anchor="ctr">
            <a:noAutofit/>
          </a:bodyPr>
          <a:lstStyle>
            <a:lvl1pPr algn="ctr">
              <a:defRPr sz="4000" spc="200" baseline="0">
                <a:solidFill>
                  <a:srgbClr val="101820"/>
                </a:solidFill>
              </a:defRPr>
            </a:lvl1pPr>
          </a:lstStyle>
          <a:p>
            <a:r>
              <a:rPr lang="en-US" dirty="0"/>
              <a:t>Click to edit Master title style</a:t>
            </a:r>
          </a:p>
        </p:txBody>
      </p:sp>
      <p:sp>
        <p:nvSpPr>
          <p:cNvPr id="5" name="Subtitle 2">
            <a:extLst>
              <a:ext uri="{FF2B5EF4-FFF2-40B4-BE49-F238E27FC236}">
                <a16:creationId xmlns:a16="http://schemas.microsoft.com/office/drawing/2014/main" id="{78A6520B-137D-12EE-6230-4E49B52D4509}"/>
              </a:ext>
            </a:extLst>
          </p:cNvPr>
          <p:cNvSpPr>
            <a:spLocks noGrp="1"/>
          </p:cNvSpPr>
          <p:nvPr>
            <p:ph type="subTitle" idx="1"/>
          </p:nvPr>
        </p:nvSpPr>
        <p:spPr>
          <a:xfrm>
            <a:off x="616017" y="3840481"/>
            <a:ext cx="10963174" cy="1039527"/>
          </a:xfrm>
        </p:spPr>
        <p:txBody>
          <a:bodyPr lIns="91440" rIns="91440" anchor="t" anchorCtr="0">
            <a:noAutofit/>
          </a:bodyPr>
          <a:lstStyle>
            <a:lvl1pPr marL="0" indent="0" algn="ctr">
              <a:lnSpc>
                <a:spcPct val="100000"/>
              </a:lnSpc>
              <a:spcBef>
                <a:spcPts val="0"/>
              </a:spcBef>
              <a:buNone/>
              <a:defRPr sz="32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pic>
        <p:nvPicPr>
          <p:cNvPr id="6" name="Picture 5" descr="Charting the Cs: Cooperation, Communication and Collaboration.&#10;Statewide Professional Development to Support the Workforce and Low Incidence Disability Areas.&#10;">
            <a:extLst>
              <a:ext uri="{FF2B5EF4-FFF2-40B4-BE49-F238E27FC236}">
                <a16:creationId xmlns:a16="http://schemas.microsoft.com/office/drawing/2014/main" id="{4B98963F-7B7B-FABC-191C-AE6A08144C6B}"/>
              </a:ext>
            </a:extLst>
          </p:cNvPr>
          <p:cNvPicPr>
            <a:picLocks noGrp="1" noChangeAspect="1"/>
          </p:cNvPicPr>
          <p:nvPr userDrawn="1"/>
        </p:nvPicPr>
        <p:blipFill>
          <a:blip r:embed="rId2"/>
          <a:stretch>
            <a:fillRect/>
          </a:stretch>
        </p:blipFill>
        <p:spPr>
          <a:xfrm>
            <a:off x="4037734" y="1710924"/>
            <a:ext cx="4037864" cy="897304"/>
          </a:xfrm>
          <a:prstGeom prst="rect">
            <a:avLst/>
          </a:prstGeom>
        </p:spPr>
      </p:pic>
      <p:sp>
        <p:nvSpPr>
          <p:cNvPr id="3" name="Text Placeholder 2">
            <a:extLst>
              <a:ext uri="{FF2B5EF4-FFF2-40B4-BE49-F238E27FC236}">
                <a16:creationId xmlns:a16="http://schemas.microsoft.com/office/drawing/2014/main" id="{81EC9E1B-B360-4CE7-7D19-9934A68B24EC}"/>
              </a:ext>
            </a:extLst>
          </p:cNvPr>
          <p:cNvSpPr>
            <a:spLocks noGrp="1"/>
          </p:cNvSpPr>
          <p:nvPr>
            <p:ph type="body" sz="quarter" idx="10"/>
          </p:nvPr>
        </p:nvSpPr>
        <p:spPr>
          <a:xfrm>
            <a:off x="616017" y="5037044"/>
            <a:ext cx="10971436" cy="588962"/>
          </a:xfrm>
        </p:spPr>
        <p:txBody>
          <a:bodyPr/>
          <a:lstStyle>
            <a:lvl1pPr marL="0" indent="0" algn="ctr">
              <a:buNone/>
              <a:defRPr/>
            </a:lvl1pPr>
            <a:lvl2pPr algn="ctr">
              <a:defRPr/>
            </a:lvl2pPr>
            <a:lvl3pPr algn="ctr">
              <a:defRPr/>
            </a:lvl3pPr>
            <a:lvl4pPr algn="ctr">
              <a:defRPr/>
            </a:lvl4pPr>
            <a:lvl5pPr algn="ctr">
              <a:defRPr/>
            </a:lvl5pPr>
          </a:lstStyle>
          <a:p>
            <a:pPr lvl="0"/>
            <a:r>
              <a:rPr lang="en-US" dirty="0"/>
              <a:t>Click to edit Master text styles</a:t>
            </a:r>
          </a:p>
        </p:txBody>
      </p:sp>
    </p:spTree>
    <p:extLst>
      <p:ext uri="{BB962C8B-B14F-4D97-AF65-F5344CB8AC3E}">
        <p14:creationId xmlns:p14="http://schemas.microsoft.com/office/powerpoint/2010/main" val="3372551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1">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D87F21-D903-5709-3966-995AF1EA1B66}"/>
              </a:ext>
            </a:extLst>
          </p:cNvPr>
          <p:cNvSpPr>
            <a:spLocks noGrp="1"/>
          </p:cNvSpPr>
          <p:nvPr>
            <p:ph type="ctrTitle" hasCustomPrompt="1"/>
          </p:nvPr>
        </p:nvSpPr>
        <p:spPr>
          <a:xfrm>
            <a:off x="2213810" y="1127344"/>
            <a:ext cx="7767588" cy="2517733"/>
          </a:xfrm>
        </p:spPr>
        <p:txBody>
          <a:bodyPr anchor="ctr">
            <a:noAutofit/>
          </a:bodyPr>
          <a:lstStyle>
            <a:lvl1pPr algn="ctr">
              <a:lnSpc>
                <a:spcPts val="6000"/>
              </a:lnSpc>
              <a:spcBef>
                <a:spcPts val="600"/>
              </a:spcBef>
              <a:spcAft>
                <a:spcPts val="1200"/>
              </a:spcAft>
              <a:defRPr sz="4400" spc="200" baseline="0">
                <a:solidFill>
                  <a:srgbClr val="101820"/>
                </a:solidFill>
              </a:defRPr>
            </a:lvl1pPr>
          </a:lstStyle>
          <a:p>
            <a:r>
              <a:rPr lang="en-US" dirty="0"/>
              <a:t>CLICK TO EDIT MASTER TITLE STYLE</a:t>
            </a:r>
          </a:p>
        </p:txBody>
      </p:sp>
      <p:pic>
        <p:nvPicPr>
          <p:cNvPr id="2" name="Google Shape;64;p15" descr="OpenConversations">
            <a:extLst>
              <a:ext uri="{FF2B5EF4-FFF2-40B4-BE49-F238E27FC236}">
                <a16:creationId xmlns:a16="http://schemas.microsoft.com/office/drawing/2014/main" id="{7766F84F-4EE5-C5E1-01B5-600047F02134}"/>
              </a:ext>
            </a:extLst>
          </p:cNvPr>
          <p:cNvPicPr preferRelativeResize="0"/>
          <p:nvPr userDrawn="1"/>
        </p:nvPicPr>
        <p:blipFill>
          <a:blip r:embed="rId2">
            <a:alphaModFix/>
          </a:blip>
          <a:stretch>
            <a:fillRect/>
          </a:stretch>
        </p:blipFill>
        <p:spPr>
          <a:xfrm>
            <a:off x="4428413" y="4581986"/>
            <a:ext cx="3335173" cy="1455126"/>
          </a:xfrm>
          <a:prstGeom prst="rect">
            <a:avLst/>
          </a:prstGeom>
          <a:noFill/>
          <a:ln>
            <a:noFill/>
          </a:ln>
        </p:spPr>
      </p:pic>
    </p:spTree>
    <p:extLst>
      <p:ext uri="{BB962C8B-B14F-4D97-AF65-F5344CB8AC3E}">
        <p14:creationId xmlns:p14="http://schemas.microsoft.com/office/powerpoint/2010/main" val="3662707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 ">
    <p:spTree>
      <p:nvGrpSpPr>
        <p:cNvPr id="1" name=""/>
        <p:cNvGrpSpPr/>
        <p:nvPr/>
      </p:nvGrpSpPr>
      <p:grpSpPr>
        <a:xfrm>
          <a:off x="0" y="0"/>
          <a:ext cx="0" cy="0"/>
          <a:chOff x="0" y="0"/>
          <a:chExt cx="0" cy="0"/>
        </a:xfrm>
      </p:grpSpPr>
      <p:sp>
        <p:nvSpPr>
          <p:cNvPr id="2" name="Title 1"/>
          <p:cNvSpPr>
            <a:spLocks noGrp="1"/>
          </p:cNvSpPr>
          <p:nvPr>
            <p:ph type="title"/>
          </p:nvPr>
        </p:nvSpPr>
        <p:spPr>
          <a:xfrm>
            <a:off x="603504" y="1572768"/>
            <a:ext cx="11000232" cy="1133856"/>
          </a:xfrm>
        </p:spPr>
        <p:txBody>
          <a:bodyPr/>
          <a:lstStyle>
            <a:lvl1pPr algn="ctr">
              <a:defRPr/>
            </a:lvl1pPr>
          </a:lstStyle>
          <a:p>
            <a:r>
              <a:rPr lang="en-US" dirty="0"/>
              <a:t>Click to edit Master title style</a:t>
            </a:r>
          </a:p>
        </p:txBody>
      </p:sp>
      <p:sp>
        <p:nvSpPr>
          <p:cNvPr id="3" name="Text Placeholder 2">
            <a:extLst>
              <a:ext uri="{FF2B5EF4-FFF2-40B4-BE49-F238E27FC236}">
                <a16:creationId xmlns:a16="http://schemas.microsoft.com/office/drawing/2014/main" id="{D25B888A-2AEF-0662-23BF-77410346D4C6}"/>
              </a:ext>
            </a:extLst>
          </p:cNvPr>
          <p:cNvSpPr>
            <a:spLocks noGrp="1"/>
          </p:cNvSpPr>
          <p:nvPr>
            <p:ph idx="1"/>
          </p:nvPr>
        </p:nvSpPr>
        <p:spPr>
          <a:xfrm>
            <a:off x="811530" y="2829711"/>
            <a:ext cx="10774218" cy="3737294"/>
          </a:xfrm>
          <a:prstGeom prst="rect">
            <a:avLst/>
          </a:prstGeom>
        </p:spPr>
        <p:txBody>
          <a:bodyPr vert="horz" lIns="45720" tIns="45720" rIns="4572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Google Shape;64;p15" descr="OpenConversations">
            <a:extLst>
              <a:ext uri="{FF2B5EF4-FFF2-40B4-BE49-F238E27FC236}">
                <a16:creationId xmlns:a16="http://schemas.microsoft.com/office/drawing/2014/main" id="{4912A792-D331-EB65-8C05-8F1A1B4A190C}"/>
              </a:ext>
            </a:extLst>
          </p:cNvPr>
          <p:cNvPicPr preferRelativeResize="0"/>
          <p:nvPr userDrawn="1"/>
        </p:nvPicPr>
        <p:blipFill>
          <a:blip r:embed="rId2">
            <a:alphaModFix/>
          </a:blip>
          <a:stretch>
            <a:fillRect/>
          </a:stretch>
        </p:blipFill>
        <p:spPr>
          <a:xfrm>
            <a:off x="10084477" y="6199514"/>
            <a:ext cx="1501271" cy="655000"/>
          </a:xfrm>
          <a:prstGeom prst="rect">
            <a:avLst/>
          </a:prstGeom>
          <a:noFill/>
          <a:ln>
            <a:noFill/>
          </a:ln>
        </p:spPr>
      </p:pic>
      <p:sp>
        <p:nvSpPr>
          <p:cNvPr id="9" name="Google Shape;95;p20">
            <a:extLst>
              <a:ext uri="{FF2B5EF4-FFF2-40B4-BE49-F238E27FC236}">
                <a16:creationId xmlns:a16="http://schemas.microsoft.com/office/drawing/2014/main" id="{48A3971E-7FAC-6442-158A-C2752FDB7B92}"/>
              </a:ext>
            </a:extLst>
          </p:cNvPr>
          <p:cNvSpPr txBox="1"/>
          <p:nvPr userDrawn="1"/>
        </p:nvSpPr>
        <p:spPr>
          <a:xfrm>
            <a:off x="811530" y="6566992"/>
            <a:ext cx="21858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Raleway"/>
                <a:ea typeface="Raleway"/>
                <a:cs typeface="Raleway"/>
                <a:sym typeface="Raleway"/>
              </a:rPr>
              <a:t>www.madhatterwellness.com</a:t>
            </a:r>
            <a:endParaRPr sz="1000" b="0" i="0" u="none" strike="noStrike" cap="none" dirty="0">
              <a:solidFill>
                <a:schemeClr val="dk1"/>
              </a:solidFill>
              <a:latin typeface="Raleway"/>
              <a:ea typeface="Raleway"/>
              <a:cs typeface="Raleway"/>
              <a:sym typeface="Raleway"/>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7 ">
    <p:spTree>
      <p:nvGrpSpPr>
        <p:cNvPr id="1" name=""/>
        <p:cNvGrpSpPr/>
        <p:nvPr/>
      </p:nvGrpSpPr>
      <p:grpSpPr>
        <a:xfrm>
          <a:off x="0" y="0"/>
          <a:ext cx="0" cy="0"/>
          <a:chOff x="0" y="0"/>
          <a:chExt cx="0" cy="0"/>
        </a:xfrm>
      </p:grpSpPr>
      <p:sp>
        <p:nvSpPr>
          <p:cNvPr id="2" name="Title 1"/>
          <p:cNvSpPr>
            <a:spLocks noGrp="1"/>
          </p:cNvSpPr>
          <p:nvPr>
            <p:ph type="title"/>
          </p:nvPr>
        </p:nvSpPr>
        <p:spPr>
          <a:xfrm>
            <a:off x="603504" y="1572768"/>
            <a:ext cx="5492496" cy="1133856"/>
          </a:xfrm>
        </p:spPr>
        <p:txBody>
          <a:bodyPr/>
          <a:lstStyle>
            <a:lvl1pPr algn="l">
              <a:defRPr/>
            </a:lvl1pPr>
          </a:lstStyle>
          <a:p>
            <a:r>
              <a:rPr lang="en-US" dirty="0"/>
              <a:t>Click to edit Master title style</a:t>
            </a:r>
          </a:p>
        </p:txBody>
      </p:sp>
      <p:sp>
        <p:nvSpPr>
          <p:cNvPr id="4" name="Text Placeholder 9">
            <a:extLst>
              <a:ext uri="{FF2B5EF4-FFF2-40B4-BE49-F238E27FC236}">
                <a16:creationId xmlns:a16="http://schemas.microsoft.com/office/drawing/2014/main" id="{8FEAB0E4-39B8-31EE-3D67-B14A310D615B}"/>
              </a:ext>
            </a:extLst>
          </p:cNvPr>
          <p:cNvSpPr>
            <a:spLocks noGrp="1"/>
          </p:cNvSpPr>
          <p:nvPr>
            <p:ph type="body" sz="quarter" idx="10"/>
          </p:nvPr>
        </p:nvSpPr>
        <p:spPr>
          <a:xfrm>
            <a:off x="811530" y="4023360"/>
            <a:ext cx="4722996" cy="712269"/>
          </a:xfrm>
        </p:spPr>
        <p:txBody>
          <a:bodyPr/>
          <a:lstStyle>
            <a:lvl1pPr marL="0" indent="0">
              <a:buFont typeface="Arial" panose="020B0604020202020204" pitchFamily="34" charset="0"/>
              <a:buNone/>
              <a:defRPr sz="2400"/>
            </a:lvl1pPr>
            <a:lvl2pPr marL="571500" indent="-342900">
              <a:buClr>
                <a:srgbClr val="003399"/>
              </a:buClr>
              <a:buSzPct val="80000"/>
              <a:buFont typeface="Courier New" panose="02070309020205020404" pitchFamily="49" charset="0"/>
              <a:buChar char="o"/>
              <a:defRPr sz="2400"/>
            </a:lvl2pPr>
            <a:lvl3pPr marL="800100" indent="-342900">
              <a:buClr>
                <a:srgbClr val="001689"/>
              </a:buClr>
              <a:buSzPct val="80000"/>
              <a:buFont typeface="Courier New" panose="02070309020205020404" pitchFamily="49" charset="0"/>
              <a:buChar char="o"/>
              <a:defRPr sz="2400"/>
            </a:lvl3pPr>
            <a:lvl4pPr>
              <a:defRPr sz="2400"/>
            </a:lvl4pPr>
            <a:lvl5pPr marL="914400" indent="-285750">
              <a:buClr>
                <a:srgbClr val="003399"/>
              </a:buClr>
              <a:buFont typeface="Wingdings" panose="05000000000000000000" pitchFamily="2" charset="2"/>
              <a:buChar char="§"/>
              <a:defRPr sz="2400"/>
            </a:lvl5pPr>
            <a:lvl6pPr marL="1257300" indent="-457200">
              <a:buClr>
                <a:srgbClr val="003399"/>
              </a:buClr>
              <a:buSzPct val="80000"/>
              <a:buFont typeface="Arial" panose="020B0604020202020204" pitchFamily="34" charset="0"/>
              <a:buChar char="•"/>
              <a:defRPr sz="2400"/>
            </a:lvl6pPr>
          </a:lstStyle>
          <a:p>
            <a:pPr lvl="0"/>
            <a:r>
              <a:rPr lang="en-US" dirty="0"/>
              <a:t>Click to edit Master text styles</a:t>
            </a:r>
          </a:p>
        </p:txBody>
      </p:sp>
      <p:sp>
        <p:nvSpPr>
          <p:cNvPr id="5" name="Text Placeholder 9">
            <a:extLst>
              <a:ext uri="{FF2B5EF4-FFF2-40B4-BE49-F238E27FC236}">
                <a16:creationId xmlns:a16="http://schemas.microsoft.com/office/drawing/2014/main" id="{692B8701-FDBF-FF87-7FAB-D15FDCC6D966}"/>
              </a:ext>
            </a:extLst>
          </p:cNvPr>
          <p:cNvSpPr>
            <a:spLocks noGrp="1"/>
          </p:cNvSpPr>
          <p:nvPr>
            <p:ph type="body" sz="quarter" idx="11"/>
          </p:nvPr>
        </p:nvSpPr>
        <p:spPr>
          <a:xfrm>
            <a:off x="5977288" y="2834873"/>
            <a:ext cx="5624704" cy="3756196"/>
          </a:xfrm>
        </p:spPr>
        <p:txBody>
          <a:bodyPr/>
          <a:lstStyle>
            <a:lvl1pPr>
              <a:defRPr sz="2400"/>
            </a:lvl1pPr>
            <a:lvl2pPr marL="571500" indent="-342900">
              <a:buClr>
                <a:srgbClr val="003399"/>
              </a:buClr>
              <a:buSzPct val="80000"/>
              <a:buFont typeface="Courier New" panose="02070309020205020404" pitchFamily="49" charset="0"/>
              <a:buChar char="o"/>
              <a:defRPr sz="2400"/>
            </a:lvl2pPr>
            <a:lvl3pPr marL="800100" indent="-342900">
              <a:buClr>
                <a:srgbClr val="001689"/>
              </a:buClr>
              <a:buSzPct val="80000"/>
              <a:buFont typeface="Courier New" panose="02070309020205020404" pitchFamily="49" charset="0"/>
              <a:buChar char="o"/>
              <a:defRPr sz="2400"/>
            </a:lvl3pPr>
            <a:lvl4pPr>
              <a:defRPr sz="2400"/>
            </a:lvl4pPr>
            <a:lvl5pPr marL="914400" indent="-285750">
              <a:buClr>
                <a:srgbClr val="003399"/>
              </a:buClr>
              <a:buFont typeface="Wingdings" panose="05000000000000000000" pitchFamily="2" charset="2"/>
              <a:buChar char="§"/>
              <a:defRPr sz="2400"/>
            </a:lvl5pPr>
            <a:lvl6pPr marL="1257300" indent="-457200">
              <a:buClr>
                <a:srgbClr val="003399"/>
              </a:buClr>
              <a:buSzPct val="80000"/>
              <a:buFont typeface="Arial" panose="020B0604020202020204" pitchFamily="34" charset="0"/>
              <a:buChar char="•"/>
              <a:defRPr sz="2400"/>
            </a:lvl6pPr>
          </a:lstStyle>
          <a:p>
            <a:pPr lvl="0"/>
            <a:r>
              <a:rPr lang="en-US" dirty="0"/>
              <a:t>Click to edit Master text styles</a:t>
            </a:r>
          </a:p>
          <a:p>
            <a:pPr lvl="1"/>
            <a:r>
              <a:rPr lang="en-US" dirty="0"/>
              <a:t>Second level</a:t>
            </a:r>
          </a:p>
          <a:p>
            <a:pPr lvl="4"/>
            <a:r>
              <a:rPr lang="en-US" dirty="0"/>
              <a:t>Third level</a:t>
            </a:r>
          </a:p>
          <a:p>
            <a:pPr lvl="5"/>
            <a:r>
              <a:rPr lang="en-US" dirty="0"/>
              <a:t>Fourth level</a:t>
            </a:r>
          </a:p>
        </p:txBody>
      </p:sp>
    </p:spTree>
    <p:extLst>
      <p:ext uri="{BB962C8B-B14F-4D97-AF65-F5344CB8AC3E}">
        <p14:creationId xmlns:p14="http://schemas.microsoft.com/office/powerpoint/2010/main" val="2581753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2" name="Title 1"/>
          <p:cNvSpPr>
            <a:spLocks noGrp="1"/>
          </p:cNvSpPr>
          <p:nvPr>
            <p:ph type="title"/>
          </p:nvPr>
        </p:nvSpPr>
        <p:spPr>
          <a:xfrm>
            <a:off x="602901" y="1572768"/>
            <a:ext cx="10999091" cy="1133856"/>
          </a:xfrm>
        </p:spPr>
        <p:txBody>
          <a:bodyPr/>
          <a:lstStyle>
            <a:lvl1pPr algn="ctr">
              <a:defRPr sz="3600"/>
            </a:lvl1pPr>
          </a:lstStyle>
          <a:p>
            <a:r>
              <a:rPr lang="en-US" dirty="0"/>
              <a:t>Click to edit Master title style</a:t>
            </a:r>
          </a:p>
        </p:txBody>
      </p:sp>
      <p:sp>
        <p:nvSpPr>
          <p:cNvPr id="5" name="Text Placeholder 9">
            <a:extLst>
              <a:ext uri="{FF2B5EF4-FFF2-40B4-BE49-F238E27FC236}">
                <a16:creationId xmlns:a16="http://schemas.microsoft.com/office/drawing/2014/main" id="{244E0FAE-785D-41DB-A5ED-7E6E37EB9E6C}"/>
              </a:ext>
            </a:extLst>
          </p:cNvPr>
          <p:cNvSpPr>
            <a:spLocks noGrp="1"/>
          </p:cNvSpPr>
          <p:nvPr>
            <p:ph type="body" sz="quarter" idx="10"/>
          </p:nvPr>
        </p:nvSpPr>
        <p:spPr>
          <a:xfrm>
            <a:off x="811530" y="2803764"/>
            <a:ext cx="5075547" cy="3787305"/>
          </a:xfrm>
        </p:spPr>
        <p:txBody>
          <a:bodyPr/>
          <a:lstStyle>
            <a:lvl1pPr marL="342900" indent="-342900">
              <a:buFont typeface="Arial" panose="020B0604020202020204" pitchFamily="34" charset="0"/>
              <a:buChar char="•"/>
              <a:defRPr sz="2400"/>
            </a:lvl1pPr>
            <a:lvl2pPr marL="571500" indent="-342900">
              <a:buClr>
                <a:srgbClr val="003399"/>
              </a:buClr>
              <a:buSzPct val="80000"/>
              <a:buFont typeface="Courier New" panose="02070309020205020404" pitchFamily="49" charset="0"/>
              <a:buChar char="o"/>
              <a:defRPr sz="2400"/>
            </a:lvl2pPr>
            <a:lvl3pPr marL="800100" indent="-342900">
              <a:buClr>
                <a:srgbClr val="001689"/>
              </a:buClr>
              <a:buSzPct val="80000"/>
              <a:buFont typeface="Courier New" panose="02070309020205020404" pitchFamily="49" charset="0"/>
              <a:buChar char="o"/>
              <a:defRPr sz="2400"/>
            </a:lvl3pPr>
            <a:lvl4pPr>
              <a:defRPr sz="2400"/>
            </a:lvl4pPr>
            <a:lvl5pPr marL="914400" indent="-285750">
              <a:buClr>
                <a:srgbClr val="003399"/>
              </a:buClr>
              <a:buFont typeface="Wingdings" panose="05000000000000000000" pitchFamily="2" charset="2"/>
              <a:buChar char="§"/>
              <a:defRPr sz="2400"/>
            </a:lvl5pPr>
            <a:lvl6pPr marL="1257300" indent="-457200">
              <a:buClr>
                <a:srgbClr val="003399"/>
              </a:buClr>
              <a:buSzPct val="80000"/>
              <a:buFont typeface="Arial" panose="020B0604020202020204" pitchFamily="34" charset="0"/>
              <a:buChar char="•"/>
              <a:defRPr sz="2400"/>
            </a:lvl6pPr>
          </a:lstStyle>
          <a:p>
            <a:pPr lvl="0"/>
            <a:r>
              <a:rPr lang="en-US" dirty="0"/>
              <a:t>Click to edit Master text styles</a:t>
            </a:r>
          </a:p>
          <a:p>
            <a:pPr lvl="1"/>
            <a:r>
              <a:rPr lang="en-US" dirty="0"/>
              <a:t>Second level</a:t>
            </a:r>
          </a:p>
          <a:p>
            <a:pPr lvl="4"/>
            <a:r>
              <a:rPr lang="en-US" dirty="0"/>
              <a:t>Third level</a:t>
            </a:r>
          </a:p>
          <a:p>
            <a:pPr lvl="5"/>
            <a:r>
              <a:rPr lang="en-US" dirty="0"/>
              <a:t>Fourth level</a:t>
            </a:r>
          </a:p>
        </p:txBody>
      </p:sp>
      <p:sp>
        <p:nvSpPr>
          <p:cNvPr id="7" name="Text Placeholder 9">
            <a:extLst>
              <a:ext uri="{FF2B5EF4-FFF2-40B4-BE49-F238E27FC236}">
                <a16:creationId xmlns:a16="http://schemas.microsoft.com/office/drawing/2014/main" id="{E5CFD31C-BA6D-4D5C-87D8-CE8E1BE48BC5}"/>
              </a:ext>
            </a:extLst>
          </p:cNvPr>
          <p:cNvSpPr>
            <a:spLocks noGrp="1"/>
          </p:cNvSpPr>
          <p:nvPr>
            <p:ph type="body" sz="quarter" idx="11"/>
          </p:nvPr>
        </p:nvSpPr>
        <p:spPr>
          <a:xfrm>
            <a:off x="6304924" y="2834873"/>
            <a:ext cx="5297067" cy="3756196"/>
          </a:xfrm>
        </p:spPr>
        <p:txBody>
          <a:bodyPr/>
          <a:lstStyle>
            <a:lvl1pPr>
              <a:defRPr sz="2400"/>
            </a:lvl1pPr>
            <a:lvl2pPr marL="571500" indent="-342900">
              <a:buClr>
                <a:srgbClr val="003399"/>
              </a:buClr>
              <a:buSzPct val="80000"/>
              <a:buFont typeface="Courier New" panose="02070309020205020404" pitchFamily="49" charset="0"/>
              <a:buChar char="o"/>
              <a:defRPr sz="2400"/>
            </a:lvl2pPr>
            <a:lvl3pPr marL="800100" indent="-342900">
              <a:buClr>
                <a:srgbClr val="001689"/>
              </a:buClr>
              <a:buSzPct val="80000"/>
              <a:buFont typeface="Courier New" panose="02070309020205020404" pitchFamily="49" charset="0"/>
              <a:buChar char="o"/>
              <a:defRPr sz="2400"/>
            </a:lvl3pPr>
            <a:lvl4pPr>
              <a:defRPr sz="2400"/>
            </a:lvl4pPr>
            <a:lvl5pPr marL="914400" indent="-285750">
              <a:buClr>
                <a:srgbClr val="003399"/>
              </a:buClr>
              <a:buFont typeface="Wingdings" panose="05000000000000000000" pitchFamily="2" charset="2"/>
              <a:buChar char="§"/>
              <a:defRPr sz="2400"/>
            </a:lvl5pPr>
            <a:lvl6pPr marL="1257300" indent="-457200">
              <a:buClr>
                <a:srgbClr val="003399"/>
              </a:buClr>
              <a:buSzPct val="80000"/>
              <a:buFont typeface="Arial" panose="020B0604020202020204" pitchFamily="34" charset="0"/>
              <a:buChar char="•"/>
              <a:defRPr sz="2400"/>
            </a:lvl6pPr>
          </a:lstStyle>
          <a:p>
            <a:pPr lvl="0"/>
            <a:r>
              <a:rPr lang="en-US" dirty="0"/>
              <a:t>Click to edit Master text styles</a:t>
            </a:r>
          </a:p>
          <a:p>
            <a:pPr lvl="1"/>
            <a:r>
              <a:rPr lang="en-US" dirty="0"/>
              <a:t>Second level</a:t>
            </a:r>
          </a:p>
          <a:p>
            <a:pPr lvl="4"/>
            <a:r>
              <a:rPr lang="en-US" dirty="0"/>
              <a:t>Third level</a:t>
            </a:r>
          </a:p>
          <a:p>
            <a:pPr lvl="5"/>
            <a:r>
              <a:rPr lang="en-US" dirty="0"/>
              <a:t>Fourth level</a:t>
            </a:r>
          </a:p>
        </p:txBody>
      </p:sp>
      <p:pic>
        <p:nvPicPr>
          <p:cNvPr id="3" name="Google Shape;64;p15" descr="OpenConversations">
            <a:extLst>
              <a:ext uri="{FF2B5EF4-FFF2-40B4-BE49-F238E27FC236}">
                <a16:creationId xmlns:a16="http://schemas.microsoft.com/office/drawing/2014/main" id="{ADC93841-0286-04FA-9DD8-B03069514850}"/>
              </a:ext>
            </a:extLst>
          </p:cNvPr>
          <p:cNvPicPr preferRelativeResize="0"/>
          <p:nvPr userDrawn="1"/>
        </p:nvPicPr>
        <p:blipFill>
          <a:blip r:embed="rId2">
            <a:alphaModFix/>
          </a:blip>
          <a:stretch>
            <a:fillRect/>
          </a:stretch>
        </p:blipFill>
        <p:spPr>
          <a:xfrm>
            <a:off x="10084477" y="6199514"/>
            <a:ext cx="1501271" cy="655000"/>
          </a:xfrm>
          <a:prstGeom prst="rect">
            <a:avLst/>
          </a:prstGeom>
          <a:noFill/>
          <a:ln>
            <a:noFill/>
          </a:ln>
        </p:spPr>
      </p:pic>
      <p:sp>
        <p:nvSpPr>
          <p:cNvPr id="4" name="Google Shape;95;p20">
            <a:extLst>
              <a:ext uri="{FF2B5EF4-FFF2-40B4-BE49-F238E27FC236}">
                <a16:creationId xmlns:a16="http://schemas.microsoft.com/office/drawing/2014/main" id="{D151BEE0-FF89-E8B8-2C8C-82DE76740724}"/>
              </a:ext>
            </a:extLst>
          </p:cNvPr>
          <p:cNvSpPr txBox="1"/>
          <p:nvPr userDrawn="1"/>
        </p:nvSpPr>
        <p:spPr>
          <a:xfrm>
            <a:off x="811530" y="6566992"/>
            <a:ext cx="21858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Raleway"/>
                <a:ea typeface="Raleway"/>
                <a:cs typeface="Raleway"/>
                <a:sym typeface="Raleway"/>
              </a:rPr>
              <a:t>www.madhatterwellness.com</a:t>
            </a:r>
            <a:endParaRPr sz="1000" b="0" i="0" u="none" strike="noStrike" cap="none" dirty="0">
              <a:solidFill>
                <a:schemeClr val="dk1"/>
              </a:solidFill>
              <a:latin typeface="Raleway"/>
              <a:ea typeface="Raleway"/>
              <a:cs typeface="Raleway"/>
              <a:sym typeface="Raleway"/>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2" name="Title 1"/>
          <p:cNvSpPr>
            <a:spLocks noGrp="1"/>
          </p:cNvSpPr>
          <p:nvPr>
            <p:ph type="title"/>
          </p:nvPr>
        </p:nvSpPr>
        <p:spPr>
          <a:xfrm>
            <a:off x="603504" y="1572768"/>
            <a:ext cx="11000232" cy="1133856"/>
          </a:xfrm>
        </p:spPr>
        <p:txBody>
          <a:bodyPr/>
          <a:lstStyle>
            <a:lvl1pPr algn="ctr">
              <a:defRPr/>
            </a:lvl1pPr>
          </a:lstStyle>
          <a:p>
            <a:r>
              <a:rPr lang="en-US" dirty="0"/>
              <a:t>Click to edit Master title style</a:t>
            </a:r>
          </a:p>
        </p:txBody>
      </p:sp>
      <p:sp>
        <p:nvSpPr>
          <p:cNvPr id="4" name="Picture Placeholder 5">
            <a:extLst>
              <a:ext uri="{FF2B5EF4-FFF2-40B4-BE49-F238E27FC236}">
                <a16:creationId xmlns:a16="http://schemas.microsoft.com/office/drawing/2014/main" id="{233C2499-CBBC-380B-EC6B-75FD4226B0C7}"/>
              </a:ext>
            </a:extLst>
          </p:cNvPr>
          <p:cNvSpPr>
            <a:spLocks noGrp="1"/>
          </p:cNvSpPr>
          <p:nvPr>
            <p:ph type="pic" sz="quarter" idx="10"/>
          </p:nvPr>
        </p:nvSpPr>
        <p:spPr>
          <a:xfrm>
            <a:off x="6256626" y="2913232"/>
            <a:ext cx="5329237" cy="3493874"/>
          </a:xfrm>
          <a:solidFill>
            <a:schemeClr val="accent5">
              <a:lumMod val="20000"/>
              <a:lumOff val="80000"/>
            </a:schemeClr>
          </a:solidFill>
        </p:spPr>
        <p:txBody>
          <a:bodyPr anchor="ctr" anchorCtr="1"/>
          <a:lstStyle>
            <a:lvl1pPr marL="0" indent="0">
              <a:buNone/>
              <a:defRPr/>
            </a:lvl1pPr>
          </a:lstStyle>
          <a:p>
            <a:endParaRPr lang="en-US" dirty="0"/>
          </a:p>
        </p:txBody>
      </p:sp>
      <p:sp>
        <p:nvSpPr>
          <p:cNvPr id="5" name="Text Placeholder 9">
            <a:extLst>
              <a:ext uri="{FF2B5EF4-FFF2-40B4-BE49-F238E27FC236}">
                <a16:creationId xmlns:a16="http://schemas.microsoft.com/office/drawing/2014/main" id="{DD825A85-EDC6-EC25-A3BC-9CE85347EF0C}"/>
              </a:ext>
            </a:extLst>
          </p:cNvPr>
          <p:cNvSpPr>
            <a:spLocks noGrp="1"/>
          </p:cNvSpPr>
          <p:nvPr>
            <p:ph type="body" sz="quarter" idx="11"/>
          </p:nvPr>
        </p:nvSpPr>
        <p:spPr>
          <a:xfrm>
            <a:off x="811530" y="2791730"/>
            <a:ext cx="5259418" cy="3775275"/>
          </a:xfrm>
        </p:spPr>
        <p:txBody>
          <a:bodyPr/>
          <a:lstStyle>
            <a:lvl1pPr>
              <a:defRPr sz="2400"/>
            </a:lvl1pPr>
            <a:lvl2pPr marL="571500" indent="-342900">
              <a:buClr>
                <a:srgbClr val="003399"/>
              </a:buClr>
              <a:buSzPct val="80000"/>
              <a:buFont typeface="Courier New" panose="02070309020205020404" pitchFamily="49" charset="0"/>
              <a:buChar char="o"/>
              <a:defRPr sz="2400"/>
            </a:lvl2pPr>
            <a:lvl3pPr marL="457200" indent="0">
              <a:buClr>
                <a:srgbClr val="001689"/>
              </a:buClr>
              <a:buSzPct val="80000"/>
              <a:buFont typeface="Courier New" panose="02070309020205020404" pitchFamily="49" charset="0"/>
              <a:buNone/>
              <a:defRPr sz="2400"/>
            </a:lvl3pPr>
            <a:lvl4pPr>
              <a:defRPr sz="2400"/>
            </a:lvl4pPr>
            <a:lvl5pPr marL="914400" indent="-285750">
              <a:buClr>
                <a:srgbClr val="003399"/>
              </a:buClr>
              <a:buFont typeface="Wingdings" panose="05000000000000000000" pitchFamily="2" charset="2"/>
              <a:buChar char="§"/>
              <a:defRPr sz="2400"/>
            </a:lvl5pPr>
            <a:lvl6pPr marL="1257300" indent="-457200">
              <a:buClr>
                <a:srgbClr val="003399"/>
              </a:buClr>
              <a:buSzPct val="80000"/>
              <a:buFont typeface="Courier New" panose="02070309020205020404" pitchFamily="49" charset="0"/>
              <a:buChar char="o"/>
              <a:defRPr sz="2400"/>
            </a:lvl6pPr>
          </a:lstStyle>
          <a:p>
            <a:pPr lvl="0"/>
            <a:r>
              <a:rPr lang="en-US" dirty="0"/>
              <a:t>Click to edit Master text styles</a:t>
            </a:r>
          </a:p>
          <a:p>
            <a:pPr lvl="1"/>
            <a:r>
              <a:rPr lang="en-US" dirty="0"/>
              <a:t>Second level</a:t>
            </a:r>
          </a:p>
          <a:p>
            <a:pPr lvl="4"/>
            <a:r>
              <a:rPr lang="en-US" dirty="0"/>
              <a:t>Third level</a:t>
            </a:r>
          </a:p>
          <a:p>
            <a:pPr lvl="5"/>
            <a:r>
              <a:rPr lang="en-US" dirty="0"/>
              <a:t>Fourth level</a:t>
            </a:r>
          </a:p>
        </p:txBody>
      </p:sp>
      <p:pic>
        <p:nvPicPr>
          <p:cNvPr id="3" name="Google Shape;64;p15" descr="OpenConversations">
            <a:extLst>
              <a:ext uri="{FF2B5EF4-FFF2-40B4-BE49-F238E27FC236}">
                <a16:creationId xmlns:a16="http://schemas.microsoft.com/office/drawing/2014/main" id="{667B3286-DF87-B382-5941-546819454F13}"/>
              </a:ext>
            </a:extLst>
          </p:cNvPr>
          <p:cNvPicPr preferRelativeResize="0"/>
          <p:nvPr userDrawn="1"/>
        </p:nvPicPr>
        <p:blipFill>
          <a:blip r:embed="rId2">
            <a:alphaModFix/>
          </a:blip>
          <a:stretch>
            <a:fillRect/>
          </a:stretch>
        </p:blipFill>
        <p:spPr>
          <a:xfrm>
            <a:off x="10084477" y="6199514"/>
            <a:ext cx="1501271" cy="655000"/>
          </a:xfrm>
          <a:prstGeom prst="rect">
            <a:avLst/>
          </a:prstGeom>
          <a:noFill/>
          <a:ln>
            <a:noFill/>
          </a:ln>
        </p:spPr>
      </p:pic>
      <p:sp>
        <p:nvSpPr>
          <p:cNvPr id="6" name="Google Shape;95;p20">
            <a:extLst>
              <a:ext uri="{FF2B5EF4-FFF2-40B4-BE49-F238E27FC236}">
                <a16:creationId xmlns:a16="http://schemas.microsoft.com/office/drawing/2014/main" id="{9F968B63-47E0-DCED-041A-4FA325F7AE72}"/>
              </a:ext>
            </a:extLst>
          </p:cNvPr>
          <p:cNvSpPr txBox="1"/>
          <p:nvPr userDrawn="1"/>
        </p:nvSpPr>
        <p:spPr>
          <a:xfrm>
            <a:off x="811530" y="6566992"/>
            <a:ext cx="21858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Raleway"/>
                <a:ea typeface="Raleway"/>
                <a:cs typeface="Raleway"/>
                <a:sym typeface="Raleway"/>
              </a:rPr>
              <a:t>www.madhatterwellness.com</a:t>
            </a:r>
            <a:endParaRPr sz="1000" b="0" i="0" u="none" strike="noStrike" cap="none" dirty="0">
              <a:solidFill>
                <a:schemeClr val="dk1"/>
              </a:solidFill>
              <a:latin typeface="Raleway"/>
              <a:ea typeface="Raleway"/>
              <a:cs typeface="Raleway"/>
              <a:sym typeface="Raleway"/>
            </a:endParaRPr>
          </a:p>
        </p:txBody>
      </p:sp>
    </p:spTree>
    <p:extLst>
      <p:ext uri="{BB962C8B-B14F-4D97-AF65-F5344CB8AC3E}">
        <p14:creationId xmlns:p14="http://schemas.microsoft.com/office/powerpoint/2010/main" val="2200961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2" name="Title 1"/>
          <p:cNvSpPr>
            <a:spLocks noGrp="1"/>
          </p:cNvSpPr>
          <p:nvPr>
            <p:ph type="title"/>
          </p:nvPr>
        </p:nvSpPr>
        <p:spPr>
          <a:xfrm>
            <a:off x="603504" y="1572768"/>
            <a:ext cx="11000232" cy="1133856"/>
          </a:xfrm>
        </p:spPr>
        <p:txBody>
          <a:bodyPr/>
          <a:lstStyle>
            <a:lvl1pPr algn="ctr">
              <a:defRPr/>
            </a:lvl1pPr>
          </a:lstStyle>
          <a:p>
            <a:r>
              <a:rPr lang="en-US" dirty="0"/>
              <a:t>Click to edit Master title style</a:t>
            </a:r>
          </a:p>
        </p:txBody>
      </p:sp>
      <p:sp>
        <p:nvSpPr>
          <p:cNvPr id="6" name="Picture Placeholder 5">
            <a:extLst>
              <a:ext uri="{FF2B5EF4-FFF2-40B4-BE49-F238E27FC236}">
                <a16:creationId xmlns:a16="http://schemas.microsoft.com/office/drawing/2014/main" id="{9756F5AF-083E-0F8D-DC11-D0EACF54BDD4}"/>
              </a:ext>
            </a:extLst>
          </p:cNvPr>
          <p:cNvSpPr>
            <a:spLocks noGrp="1"/>
          </p:cNvSpPr>
          <p:nvPr>
            <p:ph type="pic" sz="quarter" idx="10"/>
          </p:nvPr>
        </p:nvSpPr>
        <p:spPr>
          <a:xfrm>
            <a:off x="1471449" y="2781219"/>
            <a:ext cx="9249104" cy="3785786"/>
          </a:xfrm>
          <a:solidFill>
            <a:schemeClr val="accent5">
              <a:lumMod val="20000"/>
              <a:lumOff val="80000"/>
            </a:schemeClr>
          </a:solidFill>
        </p:spPr>
        <p:txBody>
          <a:bodyPr anchor="ctr" anchorCtr="1"/>
          <a:lstStyle>
            <a:lvl1pPr marL="0" indent="0">
              <a:buNone/>
              <a:defRPr/>
            </a:lvl1pPr>
          </a:lstStyle>
          <a:p>
            <a:endParaRPr lang="en-US" dirty="0"/>
          </a:p>
        </p:txBody>
      </p:sp>
      <p:pic>
        <p:nvPicPr>
          <p:cNvPr id="3" name="Google Shape;64;p15" descr="OpenConversations">
            <a:extLst>
              <a:ext uri="{FF2B5EF4-FFF2-40B4-BE49-F238E27FC236}">
                <a16:creationId xmlns:a16="http://schemas.microsoft.com/office/drawing/2014/main" id="{F54AA4EF-54AC-2372-673E-D75F1C33C284}"/>
              </a:ext>
            </a:extLst>
          </p:cNvPr>
          <p:cNvPicPr preferRelativeResize="0"/>
          <p:nvPr userDrawn="1"/>
        </p:nvPicPr>
        <p:blipFill>
          <a:blip r:embed="rId2">
            <a:alphaModFix/>
          </a:blip>
          <a:stretch>
            <a:fillRect/>
          </a:stretch>
        </p:blipFill>
        <p:spPr>
          <a:xfrm>
            <a:off x="10084477" y="6199514"/>
            <a:ext cx="1501271" cy="655000"/>
          </a:xfrm>
          <a:prstGeom prst="rect">
            <a:avLst/>
          </a:prstGeom>
          <a:noFill/>
          <a:ln>
            <a:noFill/>
          </a:ln>
        </p:spPr>
      </p:pic>
      <p:sp>
        <p:nvSpPr>
          <p:cNvPr id="4" name="Google Shape;95;p20">
            <a:extLst>
              <a:ext uri="{FF2B5EF4-FFF2-40B4-BE49-F238E27FC236}">
                <a16:creationId xmlns:a16="http://schemas.microsoft.com/office/drawing/2014/main" id="{3F64DFFD-D958-6515-76E4-FBF0A43803A3}"/>
              </a:ext>
            </a:extLst>
          </p:cNvPr>
          <p:cNvSpPr txBox="1"/>
          <p:nvPr userDrawn="1"/>
        </p:nvSpPr>
        <p:spPr>
          <a:xfrm>
            <a:off x="811530" y="6566992"/>
            <a:ext cx="21858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Raleway"/>
                <a:ea typeface="Raleway"/>
                <a:cs typeface="Raleway"/>
                <a:sym typeface="Raleway"/>
              </a:rPr>
              <a:t>www.madhatterwellness.com</a:t>
            </a:r>
            <a:endParaRPr sz="1000" b="0" i="0" u="none" strike="noStrike" cap="none" dirty="0">
              <a:solidFill>
                <a:schemeClr val="dk1"/>
              </a:solidFill>
              <a:latin typeface="Raleway"/>
              <a:ea typeface="Raleway"/>
              <a:cs typeface="Raleway"/>
              <a:sym typeface="Raleway"/>
            </a:endParaRPr>
          </a:p>
        </p:txBody>
      </p:sp>
    </p:spTree>
    <p:extLst>
      <p:ext uri="{BB962C8B-B14F-4D97-AF65-F5344CB8AC3E}">
        <p14:creationId xmlns:p14="http://schemas.microsoft.com/office/powerpoint/2010/main" val="1449131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8">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D87F21-D903-5709-3966-995AF1EA1B66}"/>
              </a:ext>
            </a:extLst>
          </p:cNvPr>
          <p:cNvSpPr>
            <a:spLocks noGrp="1"/>
          </p:cNvSpPr>
          <p:nvPr>
            <p:ph type="ctrTitle"/>
          </p:nvPr>
        </p:nvSpPr>
        <p:spPr>
          <a:xfrm>
            <a:off x="606868" y="2895455"/>
            <a:ext cx="11000232" cy="914400"/>
          </a:xfrm>
        </p:spPr>
        <p:txBody>
          <a:bodyPr anchor="ctr">
            <a:noAutofit/>
          </a:bodyPr>
          <a:lstStyle>
            <a:lvl1pPr algn="ctr">
              <a:defRPr sz="4000" spc="200" baseline="0">
                <a:solidFill>
                  <a:srgbClr val="101820"/>
                </a:solidFill>
              </a:defRPr>
            </a:lvl1pPr>
          </a:lstStyle>
          <a:p>
            <a:r>
              <a:rPr lang="en-US" dirty="0"/>
              <a:t>Click to edit Master title style</a:t>
            </a:r>
          </a:p>
        </p:txBody>
      </p:sp>
      <p:sp>
        <p:nvSpPr>
          <p:cNvPr id="5" name="Subtitle 2">
            <a:extLst>
              <a:ext uri="{FF2B5EF4-FFF2-40B4-BE49-F238E27FC236}">
                <a16:creationId xmlns:a16="http://schemas.microsoft.com/office/drawing/2014/main" id="{78A6520B-137D-12EE-6230-4E49B52D4509}"/>
              </a:ext>
            </a:extLst>
          </p:cNvPr>
          <p:cNvSpPr>
            <a:spLocks noGrp="1"/>
          </p:cNvSpPr>
          <p:nvPr>
            <p:ph type="subTitle" idx="1"/>
          </p:nvPr>
        </p:nvSpPr>
        <p:spPr>
          <a:xfrm>
            <a:off x="594836" y="3909540"/>
            <a:ext cx="11019187" cy="1567828"/>
          </a:xfrm>
        </p:spPr>
        <p:txBody>
          <a:bodyPr lIns="91440" rIns="91440" anchor="t" anchorCtr="0">
            <a:noAutofit/>
          </a:bodyPr>
          <a:lstStyle>
            <a:lvl1pPr marL="0" indent="0" algn="ctr">
              <a:lnSpc>
                <a:spcPct val="100000"/>
              </a:lnSpc>
              <a:spcBef>
                <a:spcPts val="0"/>
              </a:spcBef>
              <a:buNone/>
              <a:defRPr sz="24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pic>
        <p:nvPicPr>
          <p:cNvPr id="6" name="Picture 5" descr="Charting the Cs: Cooperation, Communication and Collaboration.&#10;Statewide Professional Development to Support the Workforce and Low Incidence Disability Areas.&#10;">
            <a:extLst>
              <a:ext uri="{FF2B5EF4-FFF2-40B4-BE49-F238E27FC236}">
                <a16:creationId xmlns:a16="http://schemas.microsoft.com/office/drawing/2014/main" id="{4B98963F-7B7B-FABC-191C-AE6A08144C6B}"/>
              </a:ext>
            </a:extLst>
          </p:cNvPr>
          <p:cNvPicPr>
            <a:picLocks noGrp="1" noChangeAspect="1"/>
          </p:cNvPicPr>
          <p:nvPr userDrawn="1"/>
        </p:nvPicPr>
        <p:blipFill>
          <a:blip r:embed="rId2"/>
          <a:stretch>
            <a:fillRect/>
          </a:stretch>
        </p:blipFill>
        <p:spPr>
          <a:xfrm>
            <a:off x="4225902" y="1815382"/>
            <a:ext cx="3752705" cy="833935"/>
          </a:xfrm>
          <a:prstGeom prst="rect">
            <a:avLst/>
          </a:prstGeom>
        </p:spPr>
      </p:pic>
    </p:spTree>
    <p:extLst>
      <p:ext uri="{BB962C8B-B14F-4D97-AF65-F5344CB8AC3E}">
        <p14:creationId xmlns:p14="http://schemas.microsoft.com/office/powerpoint/2010/main" val="3683624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3504" y="1572768"/>
            <a:ext cx="11000232" cy="1133856"/>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811530" y="2829711"/>
            <a:ext cx="10774218" cy="3187041"/>
          </a:xfrm>
          <a:prstGeom prst="rect">
            <a:avLst/>
          </a:prstGeom>
        </p:spPr>
        <p:txBody>
          <a:bodyPr vert="horz" lIns="45720" tIns="45720" rIns="4572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hape 1">
            <a:extLst>
              <a:ext uri="{FF2B5EF4-FFF2-40B4-BE49-F238E27FC236}">
                <a16:creationId xmlns:a16="http://schemas.microsoft.com/office/drawing/2014/main" id="{E48A509B-6BB4-4E92-A021-9A8C35CD7AA6}"/>
              </a:ext>
              <a:ext uri="{C183D7F6-B498-43B3-948B-1728B52AA6E4}">
                <adec:decorative xmlns:adec="http://schemas.microsoft.com/office/drawing/2017/decorative" val="1"/>
              </a:ext>
            </a:extLst>
          </p:cNvPr>
          <p:cNvSpPr/>
          <p:nvPr userDrawn="1"/>
        </p:nvSpPr>
        <p:spPr>
          <a:xfrm>
            <a:off x="946" y="1143001"/>
            <a:ext cx="227654" cy="1686710"/>
          </a:xfrm>
          <a:prstGeom prst="rect">
            <a:avLst/>
          </a:prstGeom>
          <a:solidFill>
            <a:srgbClr val="5DC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panose="020F0502020204030204" pitchFamily="34" charset="0"/>
              <a:ea typeface="Arial"/>
              <a:cs typeface="Calibri" panose="020F0502020204030204" pitchFamily="34" charset="0"/>
              <a:sym typeface="Arial"/>
            </a:endParaRPr>
          </a:p>
        </p:txBody>
      </p:sp>
      <p:sp>
        <p:nvSpPr>
          <p:cNvPr id="7" name="Arrow: Right 6" hidden="1">
            <a:extLst>
              <a:ext uri="{FF2B5EF4-FFF2-40B4-BE49-F238E27FC236}">
                <a16:creationId xmlns:a16="http://schemas.microsoft.com/office/drawing/2014/main" id="{C8196219-F9FA-43AF-8C08-4862AF6214A9}"/>
              </a:ext>
              <a:ext uri="{C183D7F6-B498-43B3-948B-1728B52AA6E4}">
                <adec:decorative xmlns:adec="http://schemas.microsoft.com/office/drawing/2017/decorative" val="1"/>
              </a:ext>
            </a:extLst>
          </p:cNvPr>
          <p:cNvSpPr/>
          <p:nvPr userDrawn="1"/>
        </p:nvSpPr>
        <p:spPr>
          <a:xfrm flipH="1">
            <a:off x="12286312" y="0"/>
            <a:ext cx="769258" cy="1143000"/>
          </a:xfrm>
          <a:prstGeom prst="rightArrow">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4" name="Arrow: Right 3" hidden="1">
            <a:extLst>
              <a:ext uri="{FF2B5EF4-FFF2-40B4-BE49-F238E27FC236}">
                <a16:creationId xmlns:a16="http://schemas.microsoft.com/office/drawing/2014/main" id="{19C48AA6-DA71-507A-44EF-8C9EDDF86BB7}"/>
              </a:ext>
              <a:ext uri="{C183D7F6-B498-43B3-948B-1728B52AA6E4}">
                <adec:decorative xmlns:adec="http://schemas.microsoft.com/office/drawing/2017/decorative" val="1"/>
              </a:ext>
            </a:extLst>
          </p:cNvPr>
          <p:cNvSpPr/>
          <p:nvPr userDrawn="1"/>
        </p:nvSpPr>
        <p:spPr>
          <a:xfrm>
            <a:off x="-856872" y="-4657"/>
            <a:ext cx="769258" cy="1143000"/>
          </a:xfrm>
          <a:prstGeom prst="rightArrow">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 name="shape 1">
            <a:extLst>
              <a:ext uri="{FF2B5EF4-FFF2-40B4-BE49-F238E27FC236}">
                <a16:creationId xmlns:a16="http://schemas.microsoft.com/office/drawing/2014/main" id="{506A197E-CF6F-014B-73BD-EC4CD1BDC4FF}"/>
              </a:ext>
              <a:ext uri="{C183D7F6-B498-43B3-948B-1728B52AA6E4}">
                <adec:decorative xmlns:adec="http://schemas.microsoft.com/office/drawing/2017/decorative" val="1"/>
              </a:ext>
            </a:extLst>
          </p:cNvPr>
          <p:cNvSpPr/>
          <p:nvPr userDrawn="1"/>
        </p:nvSpPr>
        <p:spPr>
          <a:xfrm>
            <a:off x="0" y="2829711"/>
            <a:ext cx="227654" cy="4026744"/>
          </a:xfrm>
          <a:prstGeom prst="rect">
            <a:avLst/>
          </a:prstGeom>
          <a:solidFill>
            <a:srgbClr val="0083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panose="020F0502020204030204" pitchFamily="34" charset="0"/>
              <a:ea typeface="Arial"/>
              <a:cs typeface="Calibri" panose="020F0502020204030204" pitchFamily="34" charset="0"/>
              <a:sym typeface="Arial"/>
            </a:endParaRPr>
          </a:p>
        </p:txBody>
      </p:sp>
      <p:sp>
        <p:nvSpPr>
          <p:cNvPr id="8" name="TextBox 7">
            <a:extLst>
              <a:ext uri="{FF2B5EF4-FFF2-40B4-BE49-F238E27FC236}">
                <a16:creationId xmlns:a16="http://schemas.microsoft.com/office/drawing/2014/main" id="{B10461DD-C021-61DE-80E7-67AA7CE4F903}"/>
              </a:ext>
              <a:ext uri="{C183D7F6-B498-43B3-948B-1728B52AA6E4}">
                <adec:decorative xmlns:adec="http://schemas.microsoft.com/office/drawing/2017/decorative" val="1"/>
              </a:ext>
            </a:extLst>
          </p:cNvPr>
          <p:cNvSpPr txBox="1"/>
          <p:nvPr userDrawn="1"/>
        </p:nvSpPr>
        <p:spPr>
          <a:xfrm>
            <a:off x="11722370" y="6505476"/>
            <a:ext cx="469630" cy="369332"/>
          </a:xfrm>
          <a:prstGeom prst="rect">
            <a:avLst/>
          </a:prstGeom>
          <a:solidFill>
            <a:srgbClr val="79D6FF"/>
          </a:solidFill>
        </p:spPr>
        <p:txBody>
          <a:bodyPr wrap="square" rtlCol="0">
            <a:spAutoFit/>
          </a:bodyPr>
          <a:lstStyle/>
          <a:p>
            <a:pPr algn="ctr"/>
            <a:fld id="{E87E798C-1626-44D4-9BFF-3156840017C8}" type="slidenum">
              <a:rPr lang="en-US" b="1" smtClean="0">
                <a:latin typeface="Calibri" panose="020F0502020204030204" pitchFamily="34" charset="0"/>
              </a:rPr>
              <a:pPr algn="ctr"/>
              <a:t>‹#›</a:t>
            </a:fld>
            <a:endParaRPr lang="en-US" b="1" dirty="0">
              <a:latin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680" r:id="rId1"/>
    <p:sldLayoutId id="2147483698" r:id="rId2"/>
    <p:sldLayoutId id="2147483650" r:id="rId3"/>
    <p:sldLayoutId id="2147483699" r:id="rId4"/>
    <p:sldLayoutId id="2147483652" r:id="rId5"/>
    <p:sldLayoutId id="2147483678" r:id="rId6"/>
    <p:sldLayoutId id="2147483686" r:id="rId7"/>
    <p:sldLayoutId id="2147483697" r:id="rId8"/>
  </p:sldLayoutIdLst>
  <p:hf hdr="0" ftr="0" dt="0"/>
  <p:txStyles>
    <p:titleStyle>
      <a:lvl1pPr algn="l" defTabSz="914400" rtl="0" eaLnBrk="1" latinLnBrk="0" hangingPunct="1">
        <a:lnSpc>
          <a:spcPct val="80000"/>
        </a:lnSpc>
        <a:spcBef>
          <a:spcPct val="0"/>
        </a:spcBef>
        <a:buNone/>
        <a:defRPr sz="3600" b="1" kern="1200" cap="none" spc="100" baseline="0">
          <a:solidFill>
            <a:schemeClr val="tx1">
              <a:lumMod val="95000"/>
              <a:lumOff val="5000"/>
            </a:schemeClr>
          </a:solidFill>
          <a:latin typeface="Calibri" panose="020F0502020204030204" pitchFamily="34" charset="0"/>
          <a:ea typeface="+mj-ea"/>
          <a:cs typeface="Calibri" panose="020F0502020204030204" pitchFamily="34" charset="0"/>
        </a:defRPr>
      </a:lvl1pPr>
    </p:titleStyle>
    <p:bodyStyle>
      <a:lvl1pPr marL="342900" indent="-342900" algn="l" defTabSz="914400" rtl="0" eaLnBrk="1" latinLnBrk="0" hangingPunct="1">
        <a:lnSpc>
          <a:spcPct val="90000"/>
        </a:lnSpc>
        <a:spcBef>
          <a:spcPts val="1200"/>
        </a:spcBef>
        <a:spcAft>
          <a:spcPts val="1200"/>
        </a:spcAft>
        <a:buClr>
          <a:srgbClr val="003399"/>
        </a:buClr>
        <a:buSzPct val="140000"/>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2625" indent="-342900" algn="l" defTabSz="914400" rtl="0" eaLnBrk="1" latinLnBrk="0" hangingPunct="1">
        <a:lnSpc>
          <a:spcPct val="90000"/>
        </a:lnSpc>
        <a:spcBef>
          <a:spcPts val="600"/>
        </a:spcBef>
        <a:spcAft>
          <a:spcPts val="600"/>
        </a:spcAft>
        <a:buClr>
          <a:srgbClr val="003399"/>
        </a:buClr>
        <a:buSzPct val="80000"/>
        <a:buFont typeface="Courier New" panose="02070309020205020404" pitchFamily="49" charset="0"/>
        <a:buChar char="o"/>
        <a:tabLst/>
        <a:defRPr sz="2400" kern="1200">
          <a:solidFill>
            <a:schemeClr val="tx1"/>
          </a:solidFill>
          <a:latin typeface="Calibri" panose="020F0502020204030204" pitchFamily="34" charset="0"/>
          <a:ea typeface="+mn-ea"/>
          <a:cs typeface="Calibri" panose="020F0502020204030204" pitchFamily="34" charset="0"/>
        </a:defRPr>
      </a:lvl2pPr>
      <a:lvl3pPr marL="1023938" indent="-342900" algn="l" defTabSz="914400" rtl="0" eaLnBrk="1" latinLnBrk="0" hangingPunct="1">
        <a:lnSpc>
          <a:spcPct val="90000"/>
        </a:lnSpc>
        <a:spcBef>
          <a:spcPts val="600"/>
        </a:spcBef>
        <a:spcAft>
          <a:spcPts val="600"/>
        </a:spcAft>
        <a:buClr>
          <a:srgbClr val="003399"/>
        </a:buClr>
        <a:buSzPct val="80000"/>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377950" indent="-407988" algn="l" defTabSz="914400" rtl="0" eaLnBrk="1" latinLnBrk="0" hangingPunct="1">
        <a:lnSpc>
          <a:spcPct val="90000"/>
        </a:lnSpc>
        <a:spcBef>
          <a:spcPts val="200"/>
        </a:spcBef>
        <a:spcAft>
          <a:spcPts val="400"/>
        </a:spcAft>
        <a:buClr>
          <a:srgbClr val="003399"/>
        </a:buClr>
        <a:buSzPct val="108000"/>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4pPr>
      <a:lvl5pPr marL="1828800" indent="-342900" algn="l" defTabSz="914400" rtl="0" eaLnBrk="1" latinLnBrk="0" hangingPunct="1">
        <a:lnSpc>
          <a:spcPct val="90000"/>
        </a:lnSpc>
        <a:spcBef>
          <a:spcPts val="600"/>
        </a:spcBef>
        <a:spcAft>
          <a:spcPts val="600"/>
        </a:spcAft>
        <a:buClr>
          <a:srgbClr val="003399"/>
        </a:buClr>
        <a:buSzPct val="80000"/>
        <a:buFont typeface="Courier New" panose="02070309020205020404" pitchFamily="49" charset="0"/>
        <a:buChar char="o"/>
        <a:defRPr sz="2400" kern="1200">
          <a:solidFill>
            <a:schemeClr val="tx1"/>
          </a:solidFill>
          <a:latin typeface="Calibri" panose="020F0502020204030204" pitchFamily="34" charset="0"/>
          <a:ea typeface="+mn-ea"/>
          <a:cs typeface="Calibri" panose="020F0502020204030204" pitchFamily="34" charset="0"/>
        </a:defRPr>
      </a:lvl5pPr>
      <a:lvl6pPr marL="1257300" indent="-457200" algn="l" defTabSz="914400" rtl="0" eaLnBrk="1" latinLnBrk="0" hangingPunct="1">
        <a:lnSpc>
          <a:spcPct val="90000"/>
        </a:lnSpc>
        <a:spcBef>
          <a:spcPts val="600"/>
        </a:spcBef>
        <a:spcAft>
          <a:spcPts val="600"/>
        </a:spcAft>
        <a:buClr>
          <a:srgbClr val="003399"/>
        </a:buClr>
        <a:buSzPct val="80000"/>
        <a:buFont typeface="Courier New" panose="02070309020205020404" pitchFamily="49" charset="0"/>
        <a:buChar char="o"/>
        <a:tabLst/>
        <a:defRPr sz="2400" kern="1200">
          <a:solidFill>
            <a:schemeClr val="tx1"/>
          </a:solidFill>
          <a:latin typeface="Calibri" panose="020F0502020204030204" pitchFamily="34" charset="0"/>
          <a:ea typeface="+mn-ea"/>
          <a:cs typeface="Calibri" panose="020F0502020204030204" pitchFamily="34" charset="0"/>
        </a:defRPr>
      </a:lvl6pPr>
      <a:lvl7pPr marL="1031875" indent="-234950" algn="l" defTabSz="914400" rtl="0" eaLnBrk="1" latinLnBrk="0" hangingPunct="1">
        <a:lnSpc>
          <a:spcPct val="90000"/>
        </a:lnSpc>
        <a:spcBef>
          <a:spcPts val="200"/>
        </a:spcBef>
        <a:spcAft>
          <a:spcPts val="1200"/>
        </a:spcAft>
        <a:buClr>
          <a:srgbClr val="101820"/>
        </a:buClr>
        <a:buFont typeface="Wingdings 3" pitchFamily="18" charset="2"/>
        <a:buChar char=""/>
        <a:defRPr sz="28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userDrawn="1">
          <p15:clr>
            <a:srgbClr val="F26B43"/>
          </p15:clr>
        </p15:guide>
        <p15:guide id="2" pos="3840" userDrawn="1">
          <p15:clr>
            <a:srgbClr val="F26B43"/>
          </p15:clr>
        </p15:guide>
        <p15:guide id="3" orient="horz"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www.madhatterwellness.com/" TargetMode="Externa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www.youtube.com/watch?v=1wOqcU79Rh8"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7.jp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madhatterwellness.com/" TargetMode="Externa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hyperlink" Target="http://www.madhatterwellness.com/"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2.jp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madhatterwellness.com/" TargetMode="Externa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hyperlink" Target="http://www.madhatterwellness.com/"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madhatterwellness.com/"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5B690-0D7C-264E-8102-7D8DC99BB8BE}"/>
              </a:ext>
            </a:extLst>
          </p:cNvPr>
          <p:cNvSpPr>
            <a:spLocks noGrp="1"/>
          </p:cNvSpPr>
          <p:nvPr>
            <p:ph type="ctrTitle"/>
          </p:nvPr>
        </p:nvSpPr>
        <p:spPr>
          <a:xfrm>
            <a:off x="616016" y="2895668"/>
            <a:ext cx="10963175" cy="813379"/>
          </a:xfrm>
        </p:spPr>
        <p:txBody>
          <a:bodyPr>
            <a:normAutofit/>
          </a:bodyPr>
          <a:lstStyle/>
          <a:p>
            <a:r>
              <a:rPr lang="en" sz="4400" dirty="0">
                <a:latin typeface="Raleway"/>
                <a:ea typeface="Raleway"/>
                <a:cs typeface="Raleway"/>
                <a:sym typeface="Raleway"/>
              </a:rPr>
              <a:t>Open Conversations:</a:t>
            </a:r>
            <a:endParaRPr lang="en-US" sz="4400" dirty="0"/>
          </a:p>
        </p:txBody>
      </p:sp>
      <p:sp>
        <p:nvSpPr>
          <p:cNvPr id="8" name="Subtitle 7">
            <a:extLst>
              <a:ext uri="{FF2B5EF4-FFF2-40B4-BE49-F238E27FC236}">
                <a16:creationId xmlns:a16="http://schemas.microsoft.com/office/drawing/2014/main" id="{9FDFB6DF-33C4-8D9A-9B78-652172953610}"/>
              </a:ext>
            </a:extLst>
          </p:cNvPr>
          <p:cNvSpPr>
            <a:spLocks noGrp="1"/>
          </p:cNvSpPr>
          <p:nvPr>
            <p:ph type="subTitle" idx="1"/>
          </p:nvPr>
        </p:nvSpPr>
        <p:spPr>
          <a:xfrm>
            <a:off x="616017" y="3668486"/>
            <a:ext cx="10963174" cy="1775165"/>
          </a:xfrm>
        </p:spPr>
        <p:txBody>
          <a:bodyPr/>
          <a:lstStyle/>
          <a:p>
            <a:pPr>
              <a:lnSpc>
                <a:spcPct val="90000"/>
              </a:lnSpc>
              <a:spcAft>
                <a:spcPts val="0"/>
              </a:spcAft>
            </a:pPr>
            <a:r>
              <a:rPr lang="en-US" sz="3400" dirty="0"/>
              <a:t>Teaching kids ages 4-10 of all abilities about bodies, boundaries, consent, safety and healthy relationships.</a:t>
            </a:r>
          </a:p>
        </p:txBody>
      </p:sp>
      <p:sp>
        <p:nvSpPr>
          <p:cNvPr id="9" name="Text Placeholder 8">
            <a:extLst>
              <a:ext uri="{FF2B5EF4-FFF2-40B4-BE49-F238E27FC236}">
                <a16:creationId xmlns:a16="http://schemas.microsoft.com/office/drawing/2014/main" id="{8CB93402-F1DC-AD95-C8A2-90FBD2CAE587}"/>
              </a:ext>
            </a:extLst>
          </p:cNvPr>
          <p:cNvSpPr>
            <a:spLocks noGrp="1"/>
          </p:cNvSpPr>
          <p:nvPr>
            <p:ph type="body" sz="quarter" idx="10"/>
          </p:nvPr>
        </p:nvSpPr>
        <p:spPr>
          <a:xfrm>
            <a:off x="4089502" y="4723778"/>
            <a:ext cx="4040136" cy="588962"/>
          </a:xfrm>
        </p:spPr>
        <p:txBody>
          <a:bodyPr/>
          <a:lstStyle/>
          <a:p>
            <a:r>
              <a:rPr lang="en-US" dirty="0"/>
              <a:t>madhatterwellness.com</a:t>
            </a:r>
          </a:p>
        </p:txBody>
      </p:sp>
      <p:pic>
        <p:nvPicPr>
          <p:cNvPr id="10" name="Google Shape;64;p15" descr="OpenConversations, logo">
            <a:extLst>
              <a:ext uri="{FF2B5EF4-FFF2-40B4-BE49-F238E27FC236}">
                <a16:creationId xmlns:a16="http://schemas.microsoft.com/office/drawing/2014/main" id="{C05CFEFD-0E31-D493-2073-FE73436D4386}"/>
              </a:ext>
            </a:extLst>
          </p:cNvPr>
          <p:cNvPicPr preferRelativeResize="0"/>
          <p:nvPr/>
        </p:nvPicPr>
        <p:blipFill>
          <a:blip r:embed="rId3">
            <a:alphaModFix/>
          </a:blip>
          <a:stretch>
            <a:fillRect/>
          </a:stretch>
        </p:blipFill>
        <p:spPr>
          <a:xfrm>
            <a:off x="5035462" y="5443651"/>
            <a:ext cx="2200004" cy="959855"/>
          </a:xfrm>
          <a:prstGeom prst="rect">
            <a:avLst/>
          </a:prstGeom>
          <a:noFill/>
          <a:ln>
            <a:noFill/>
          </a:ln>
        </p:spPr>
      </p:pic>
    </p:spTree>
    <p:extLst>
      <p:ext uri="{BB962C8B-B14F-4D97-AF65-F5344CB8AC3E}">
        <p14:creationId xmlns:p14="http://schemas.microsoft.com/office/powerpoint/2010/main" val="1167532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BD3BB-ED6D-447A-93AD-82A53C25DDD6}"/>
              </a:ext>
            </a:extLst>
          </p:cNvPr>
          <p:cNvSpPr>
            <a:spLocks noGrp="1"/>
          </p:cNvSpPr>
          <p:nvPr>
            <p:ph type="title"/>
          </p:nvPr>
        </p:nvSpPr>
        <p:spPr/>
        <p:txBody>
          <a:bodyPr/>
          <a:lstStyle/>
          <a:p>
            <a:r>
              <a:rPr lang="en-US" dirty="0"/>
              <a:t>Focus Question</a:t>
            </a:r>
          </a:p>
        </p:txBody>
      </p:sp>
      <p:sp>
        <p:nvSpPr>
          <p:cNvPr id="3" name="Content Placeholder 2">
            <a:extLst>
              <a:ext uri="{FF2B5EF4-FFF2-40B4-BE49-F238E27FC236}">
                <a16:creationId xmlns:a16="http://schemas.microsoft.com/office/drawing/2014/main" id="{EEC3D3CE-4A53-64D7-7737-A49915659ECD}"/>
              </a:ext>
            </a:extLst>
          </p:cNvPr>
          <p:cNvSpPr>
            <a:spLocks noGrp="1"/>
          </p:cNvSpPr>
          <p:nvPr>
            <p:ph idx="1"/>
          </p:nvPr>
        </p:nvSpPr>
        <p:spPr>
          <a:xfrm>
            <a:off x="811530" y="2829711"/>
            <a:ext cx="10106841" cy="3168318"/>
          </a:xfrm>
        </p:spPr>
        <p:txBody>
          <a:bodyPr/>
          <a:lstStyle/>
          <a:p>
            <a:pPr>
              <a:lnSpc>
                <a:spcPct val="150000"/>
              </a:lnSpc>
            </a:pPr>
            <a:r>
              <a:rPr lang="en-US" dirty="0"/>
              <a:t>Do you remember having conversations about healthy and unhealthy relationships growing up?   </a:t>
            </a:r>
          </a:p>
          <a:p>
            <a:r>
              <a:rPr lang="en-US" dirty="0"/>
              <a:t>Did anyone in your family talk with you about this?</a:t>
            </a:r>
          </a:p>
          <a:p>
            <a:r>
              <a:rPr lang="en-US" dirty="0"/>
              <a:t>What do you want your child to know about healthy relationships?</a:t>
            </a:r>
          </a:p>
        </p:txBody>
      </p:sp>
    </p:spTree>
    <p:extLst>
      <p:ext uri="{BB962C8B-B14F-4D97-AF65-F5344CB8AC3E}">
        <p14:creationId xmlns:p14="http://schemas.microsoft.com/office/powerpoint/2010/main" val="3007339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79161D-9DAA-EAC1-D58B-A0D71567540F}"/>
              </a:ext>
            </a:extLst>
          </p:cNvPr>
          <p:cNvSpPr>
            <a:spLocks noGrp="1"/>
          </p:cNvSpPr>
          <p:nvPr>
            <p:ph type="ctrTitle"/>
          </p:nvPr>
        </p:nvSpPr>
        <p:spPr/>
        <p:txBody>
          <a:bodyPr/>
          <a:lstStyle/>
          <a:p>
            <a:r>
              <a:rPr lang="en-US" dirty="0"/>
              <a:t>Topics and Sample Activities</a:t>
            </a:r>
          </a:p>
        </p:txBody>
      </p:sp>
    </p:spTree>
    <p:extLst>
      <p:ext uri="{BB962C8B-B14F-4D97-AF65-F5344CB8AC3E}">
        <p14:creationId xmlns:p14="http://schemas.microsoft.com/office/powerpoint/2010/main" val="460838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47873-42BE-5F4B-2040-AECC4F0CA55A}"/>
              </a:ext>
            </a:extLst>
          </p:cNvPr>
          <p:cNvSpPr>
            <a:spLocks noGrp="1"/>
          </p:cNvSpPr>
          <p:nvPr>
            <p:ph type="title"/>
          </p:nvPr>
        </p:nvSpPr>
        <p:spPr/>
        <p:txBody>
          <a:bodyPr/>
          <a:lstStyle/>
          <a:p>
            <a:r>
              <a:rPr lang="en-US" dirty="0"/>
              <a:t>Tips for Parents and Caregivers</a:t>
            </a:r>
          </a:p>
        </p:txBody>
      </p:sp>
      <p:sp>
        <p:nvSpPr>
          <p:cNvPr id="4" name="Content Placeholder 3">
            <a:extLst>
              <a:ext uri="{FF2B5EF4-FFF2-40B4-BE49-F238E27FC236}">
                <a16:creationId xmlns:a16="http://schemas.microsoft.com/office/drawing/2014/main" id="{8A65BCBD-7D84-EB50-1505-4B1C6C0AAEB2}"/>
              </a:ext>
            </a:extLst>
          </p:cNvPr>
          <p:cNvSpPr>
            <a:spLocks noGrp="1"/>
          </p:cNvSpPr>
          <p:nvPr>
            <p:ph idx="1"/>
          </p:nvPr>
        </p:nvSpPr>
        <p:spPr/>
        <p:txBody>
          <a:bodyPr/>
          <a:lstStyle/>
          <a:p>
            <a:pPr>
              <a:spcBef>
                <a:spcPts val="300"/>
              </a:spcBef>
              <a:spcAft>
                <a:spcPts val="600"/>
              </a:spcAft>
            </a:pPr>
            <a:r>
              <a:rPr lang="en-US" dirty="0"/>
              <a:t>Keep the discussion positive!</a:t>
            </a:r>
          </a:p>
          <a:p>
            <a:pPr>
              <a:spcBef>
                <a:spcPts val="300"/>
              </a:spcBef>
              <a:spcAft>
                <a:spcPts val="600"/>
              </a:spcAft>
            </a:pPr>
            <a:r>
              <a:rPr lang="en-US" dirty="0"/>
              <a:t>Teach accurate terminology.</a:t>
            </a:r>
          </a:p>
          <a:p>
            <a:pPr>
              <a:spcBef>
                <a:spcPts val="300"/>
              </a:spcBef>
              <a:spcAft>
                <a:spcPts val="600"/>
              </a:spcAft>
            </a:pPr>
            <a:r>
              <a:rPr lang="en-US" dirty="0"/>
              <a:t>Talk about body rights – “my body belongs to me”.</a:t>
            </a:r>
          </a:p>
          <a:p>
            <a:pPr>
              <a:spcBef>
                <a:spcPts val="300"/>
              </a:spcBef>
              <a:spcAft>
                <a:spcPts val="600"/>
              </a:spcAft>
            </a:pPr>
            <a:r>
              <a:rPr lang="en-US" dirty="0"/>
              <a:t>Teach consent!</a:t>
            </a:r>
          </a:p>
          <a:p>
            <a:pPr>
              <a:spcBef>
                <a:spcPts val="300"/>
              </a:spcBef>
              <a:spcAft>
                <a:spcPts val="600"/>
              </a:spcAft>
            </a:pPr>
            <a:r>
              <a:rPr lang="en-US" dirty="0"/>
              <a:t>Encourage assertiveness and appropriate noncompliance.</a:t>
            </a:r>
          </a:p>
          <a:p>
            <a:pPr>
              <a:spcBef>
                <a:spcPts val="300"/>
              </a:spcBef>
              <a:spcAft>
                <a:spcPts val="600"/>
              </a:spcAft>
            </a:pPr>
            <a:r>
              <a:rPr lang="en-US" dirty="0"/>
              <a:t>Teach how to tell.</a:t>
            </a:r>
          </a:p>
          <a:p>
            <a:pPr>
              <a:spcBef>
                <a:spcPts val="300"/>
              </a:spcBef>
              <a:spcAft>
                <a:spcPts val="600"/>
              </a:spcAft>
            </a:pPr>
            <a:r>
              <a:rPr lang="en-US" dirty="0"/>
              <a:t>Use teachable moments.</a:t>
            </a:r>
          </a:p>
          <a:p>
            <a:pPr>
              <a:spcBef>
                <a:spcPts val="300"/>
              </a:spcBef>
              <a:spcAft>
                <a:spcPts val="600"/>
              </a:spcAft>
            </a:pPr>
            <a:r>
              <a:rPr lang="en-US" dirty="0"/>
              <a:t>Role play healthy boundaries.</a:t>
            </a:r>
          </a:p>
        </p:txBody>
      </p:sp>
    </p:spTree>
    <p:extLst>
      <p:ext uri="{BB962C8B-B14F-4D97-AF65-F5344CB8AC3E}">
        <p14:creationId xmlns:p14="http://schemas.microsoft.com/office/powerpoint/2010/main" val="1313740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D091-7EAE-46BE-BF31-F04EB8F3206A}"/>
              </a:ext>
            </a:extLst>
          </p:cNvPr>
          <p:cNvSpPr>
            <a:spLocks noGrp="1"/>
          </p:cNvSpPr>
          <p:nvPr>
            <p:ph type="title"/>
          </p:nvPr>
        </p:nvSpPr>
        <p:spPr/>
        <p:txBody>
          <a:bodyPr/>
          <a:lstStyle/>
          <a:p>
            <a:r>
              <a:rPr lang="en-US" dirty="0"/>
              <a:t>Topics</a:t>
            </a:r>
          </a:p>
        </p:txBody>
      </p:sp>
      <p:sp>
        <p:nvSpPr>
          <p:cNvPr id="5" name="Text Placeholder 4">
            <a:extLst>
              <a:ext uri="{FF2B5EF4-FFF2-40B4-BE49-F238E27FC236}">
                <a16:creationId xmlns:a16="http://schemas.microsoft.com/office/drawing/2014/main" id="{75B51ED0-A5FA-63E2-C1C6-45A070A77056}"/>
              </a:ext>
              <a:ext uri="{C183D7F6-B498-43B3-948B-1728B52AA6E4}">
                <adec:decorative xmlns:adec="http://schemas.microsoft.com/office/drawing/2017/decorative" val="0"/>
              </a:ext>
            </a:extLst>
          </p:cNvPr>
          <p:cNvSpPr>
            <a:spLocks noGrp="1"/>
          </p:cNvSpPr>
          <p:nvPr>
            <p:ph type="body" sz="quarter" idx="10"/>
          </p:nvPr>
        </p:nvSpPr>
        <p:spPr/>
        <p:txBody>
          <a:bodyPr/>
          <a:lstStyle/>
          <a:p>
            <a:r>
              <a:rPr lang="en-US" dirty="0">
                <a:hlinkClick r:id="rId2"/>
              </a:rPr>
              <a:t>www.madhatterwellness.com</a:t>
            </a:r>
            <a:endParaRPr lang="en-US" dirty="0"/>
          </a:p>
        </p:txBody>
      </p:sp>
      <p:sp>
        <p:nvSpPr>
          <p:cNvPr id="4" name="Text Placeholder 3">
            <a:extLst>
              <a:ext uri="{FF2B5EF4-FFF2-40B4-BE49-F238E27FC236}">
                <a16:creationId xmlns:a16="http://schemas.microsoft.com/office/drawing/2014/main" id="{F3B0282F-96C9-26FC-53DF-11447897FB62}"/>
              </a:ext>
            </a:extLst>
          </p:cNvPr>
          <p:cNvSpPr>
            <a:spLocks noGrp="1"/>
          </p:cNvSpPr>
          <p:nvPr>
            <p:ph type="body" sz="quarter" idx="11"/>
          </p:nvPr>
        </p:nvSpPr>
        <p:spPr/>
        <p:txBody>
          <a:bodyPr/>
          <a:lstStyle/>
          <a:p>
            <a:pPr marL="457200" indent="-457200">
              <a:spcBef>
                <a:spcPts val="0"/>
              </a:spcBef>
              <a:spcAft>
                <a:spcPts val="600"/>
              </a:spcAft>
              <a:buSzPct val="100000"/>
              <a:buFont typeface="+mj-lt"/>
              <a:buAutoNum type="arabicPeriod"/>
            </a:pPr>
            <a:r>
              <a:rPr lang="en-US" dirty="0"/>
              <a:t>Different Types of Families</a:t>
            </a:r>
          </a:p>
          <a:p>
            <a:pPr marL="457200" indent="-457200">
              <a:spcBef>
                <a:spcPts val="0"/>
              </a:spcBef>
              <a:spcAft>
                <a:spcPts val="600"/>
              </a:spcAft>
              <a:buSzPct val="100000"/>
              <a:buFont typeface="+mj-lt"/>
              <a:buAutoNum type="arabicPeriod"/>
            </a:pPr>
            <a:r>
              <a:rPr lang="en-US" dirty="0"/>
              <a:t>Healthy Relationships</a:t>
            </a:r>
          </a:p>
          <a:p>
            <a:pPr marL="457200" indent="-457200">
              <a:spcBef>
                <a:spcPts val="0"/>
              </a:spcBef>
              <a:spcAft>
                <a:spcPts val="600"/>
              </a:spcAft>
              <a:buSzPct val="100000"/>
              <a:buFont typeface="+mj-lt"/>
              <a:buAutoNum type="arabicPeriod"/>
            </a:pPr>
            <a:r>
              <a:rPr lang="en-US" dirty="0"/>
              <a:t>Body Parts</a:t>
            </a:r>
          </a:p>
          <a:p>
            <a:pPr marL="457200" indent="-457200">
              <a:spcBef>
                <a:spcPts val="0"/>
              </a:spcBef>
              <a:spcAft>
                <a:spcPts val="600"/>
              </a:spcAft>
              <a:buSzPct val="100000"/>
              <a:buFont typeface="+mj-lt"/>
              <a:buAutoNum type="arabicPeriod"/>
            </a:pPr>
            <a:r>
              <a:rPr lang="en-US" dirty="0"/>
              <a:t>Gender</a:t>
            </a:r>
          </a:p>
          <a:p>
            <a:pPr marL="457200" indent="-457200">
              <a:spcBef>
                <a:spcPts val="0"/>
              </a:spcBef>
              <a:spcAft>
                <a:spcPts val="600"/>
              </a:spcAft>
              <a:buSzPct val="100000"/>
              <a:buFont typeface="+mj-lt"/>
              <a:buAutoNum type="arabicPeriod"/>
            </a:pPr>
            <a:r>
              <a:rPr lang="en-US" dirty="0"/>
              <a:t>My Body Belongs to Me</a:t>
            </a:r>
          </a:p>
          <a:p>
            <a:pPr marL="457200" indent="-457200">
              <a:spcBef>
                <a:spcPts val="0"/>
              </a:spcBef>
              <a:spcAft>
                <a:spcPts val="600"/>
              </a:spcAft>
              <a:buSzPct val="100000"/>
              <a:buFont typeface="+mj-lt"/>
              <a:buAutoNum type="arabicPeriod"/>
            </a:pPr>
            <a:r>
              <a:rPr lang="en-US" dirty="0"/>
              <a:t>Personal Safety</a:t>
            </a:r>
          </a:p>
          <a:p>
            <a:pPr marL="457200" indent="-457200">
              <a:spcBef>
                <a:spcPts val="0"/>
              </a:spcBef>
              <a:spcAft>
                <a:spcPts val="600"/>
              </a:spcAft>
              <a:buSzPct val="100000"/>
              <a:buFont typeface="+mj-lt"/>
              <a:buAutoNum type="arabicPeriod"/>
            </a:pPr>
            <a:r>
              <a:rPr lang="en-US" dirty="0"/>
              <a:t>Boundaries</a:t>
            </a:r>
          </a:p>
          <a:p>
            <a:pPr marL="457200" indent="-457200">
              <a:spcBef>
                <a:spcPts val="0"/>
              </a:spcBef>
              <a:spcAft>
                <a:spcPts val="600"/>
              </a:spcAft>
              <a:buSzPct val="100000"/>
              <a:buFont typeface="+mj-lt"/>
              <a:buAutoNum type="arabicPeriod"/>
            </a:pPr>
            <a:r>
              <a:rPr lang="en-US" dirty="0"/>
              <a:t>Private and Public</a:t>
            </a:r>
          </a:p>
          <a:p>
            <a:pPr marL="457200" indent="-457200">
              <a:spcBef>
                <a:spcPts val="0"/>
              </a:spcBef>
              <a:spcAft>
                <a:spcPts val="600"/>
              </a:spcAft>
              <a:buSzPct val="100000"/>
              <a:buFont typeface="+mj-lt"/>
              <a:buAutoNum type="arabicPeriod"/>
            </a:pPr>
            <a:r>
              <a:rPr lang="en-US" dirty="0"/>
              <a:t>Pregnancy and Babies</a:t>
            </a:r>
          </a:p>
        </p:txBody>
      </p:sp>
    </p:spTree>
    <p:extLst>
      <p:ext uri="{BB962C8B-B14F-4D97-AF65-F5344CB8AC3E}">
        <p14:creationId xmlns:p14="http://schemas.microsoft.com/office/powerpoint/2010/main" val="13705381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53051-E6BE-0B5C-074F-B3BAFF86577A}"/>
              </a:ext>
            </a:extLst>
          </p:cNvPr>
          <p:cNvSpPr>
            <a:spLocks noGrp="1"/>
          </p:cNvSpPr>
          <p:nvPr>
            <p:ph type="title"/>
          </p:nvPr>
        </p:nvSpPr>
        <p:spPr/>
        <p:txBody>
          <a:bodyPr/>
          <a:lstStyle/>
          <a:p>
            <a:r>
              <a:rPr lang="en-US" dirty="0"/>
              <a:t>Videos</a:t>
            </a:r>
          </a:p>
        </p:txBody>
      </p:sp>
      <p:sp>
        <p:nvSpPr>
          <p:cNvPr id="3" name="Content Placeholder 2">
            <a:extLst>
              <a:ext uri="{FF2B5EF4-FFF2-40B4-BE49-F238E27FC236}">
                <a16:creationId xmlns:a16="http://schemas.microsoft.com/office/drawing/2014/main" id="{CBB937B7-D08E-6A72-2044-3863AE9C807E}"/>
              </a:ext>
            </a:extLst>
          </p:cNvPr>
          <p:cNvSpPr>
            <a:spLocks noGrp="1"/>
          </p:cNvSpPr>
          <p:nvPr>
            <p:ph type="body" sz="quarter" idx="10"/>
          </p:nvPr>
        </p:nvSpPr>
        <p:spPr>
          <a:xfrm>
            <a:off x="811531" y="2803764"/>
            <a:ext cx="3020882" cy="3787305"/>
          </a:xfrm>
        </p:spPr>
        <p:txBody>
          <a:bodyPr/>
          <a:lstStyle/>
          <a:p>
            <a:r>
              <a:rPr lang="en-US" dirty="0"/>
              <a:t>Amaze.org </a:t>
            </a:r>
          </a:p>
          <a:p>
            <a:r>
              <a:rPr lang="en-US" dirty="0"/>
              <a:t>YouTube</a:t>
            </a:r>
          </a:p>
          <a:p>
            <a:r>
              <a:rPr lang="en-US" dirty="0"/>
              <a:t>Genderwheel.com</a:t>
            </a:r>
          </a:p>
          <a:p>
            <a:r>
              <a:rPr lang="en-US" dirty="0"/>
              <a:t>Fight Child Abuse</a:t>
            </a:r>
          </a:p>
          <a:p>
            <a:r>
              <a:rPr lang="en-US" dirty="0"/>
              <a:t>A Novel Life </a:t>
            </a:r>
          </a:p>
        </p:txBody>
      </p:sp>
      <p:sp>
        <p:nvSpPr>
          <p:cNvPr id="6" name="Text Placeholder 5">
            <a:extLst>
              <a:ext uri="{FF2B5EF4-FFF2-40B4-BE49-F238E27FC236}">
                <a16:creationId xmlns:a16="http://schemas.microsoft.com/office/drawing/2014/main" id="{E0D3883D-2244-7092-F626-6FBEC71E793B}"/>
              </a:ext>
            </a:extLst>
          </p:cNvPr>
          <p:cNvSpPr>
            <a:spLocks noGrp="1"/>
          </p:cNvSpPr>
          <p:nvPr>
            <p:ph type="body" sz="quarter" idx="11"/>
          </p:nvPr>
        </p:nvSpPr>
        <p:spPr>
          <a:xfrm>
            <a:off x="5923923" y="2688490"/>
            <a:ext cx="3437790" cy="461328"/>
          </a:xfrm>
        </p:spPr>
        <p:txBody>
          <a:bodyPr/>
          <a:lstStyle/>
          <a:p>
            <a:pPr marL="0" indent="0">
              <a:buNone/>
            </a:pPr>
            <a:r>
              <a:rPr lang="en-US" dirty="0"/>
              <a:t>Play YouTube video (2:09) </a:t>
            </a:r>
          </a:p>
        </p:txBody>
      </p:sp>
      <p:pic>
        <p:nvPicPr>
          <p:cNvPr id="4" name="Google Shape;229;p40" descr="Video still image: Bear with arm extended and speech bubble saying no to a boy sitting and eating a sandwich. Title says: Consent and Communication, Amaze" title="Consent And Communication">
            <a:hlinkClick r:id="rId3"/>
            <a:extLst>
              <a:ext uri="{FF2B5EF4-FFF2-40B4-BE49-F238E27FC236}">
                <a16:creationId xmlns:a16="http://schemas.microsoft.com/office/drawing/2014/main" id="{C395348E-FBEE-F8F0-768C-3DFB640E4BF9}"/>
              </a:ext>
            </a:extLst>
          </p:cNvPr>
          <p:cNvPicPr preferRelativeResize="0"/>
          <p:nvPr/>
        </p:nvPicPr>
        <p:blipFill>
          <a:blip r:embed="rId4">
            <a:alphaModFix/>
          </a:blip>
          <a:stretch>
            <a:fillRect/>
          </a:stretch>
        </p:blipFill>
        <p:spPr>
          <a:xfrm>
            <a:off x="4871148" y="3144118"/>
            <a:ext cx="5327700" cy="2996825"/>
          </a:xfrm>
          <a:prstGeom prst="rect">
            <a:avLst/>
          </a:prstGeom>
          <a:noFill/>
          <a:ln>
            <a:noFill/>
          </a:ln>
        </p:spPr>
      </p:pic>
    </p:spTree>
    <p:extLst>
      <p:ext uri="{BB962C8B-B14F-4D97-AF65-F5344CB8AC3E}">
        <p14:creationId xmlns:p14="http://schemas.microsoft.com/office/powerpoint/2010/main" val="403232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6A570-0A0A-1EFC-66E7-7410F3235274}"/>
              </a:ext>
            </a:extLst>
          </p:cNvPr>
          <p:cNvSpPr>
            <a:spLocks noGrp="1"/>
          </p:cNvSpPr>
          <p:nvPr>
            <p:ph type="title"/>
          </p:nvPr>
        </p:nvSpPr>
        <p:spPr>
          <a:xfrm>
            <a:off x="603504" y="1572768"/>
            <a:ext cx="11588496" cy="1133856"/>
          </a:xfrm>
        </p:spPr>
        <p:txBody>
          <a:bodyPr/>
          <a:lstStyle/>
          <a:p>
            <a:r>
              <a:rPr lang="en-US" dirty="0"/>
              <a:t>Sorting Activity</a:t>
            </a:r>
          </a:p>
        </p:txBody>
      </p:sp>
      <p:pic>
        <p:nvPicPr>
          <p:cNvPr id="4" name="Picture 3" descr="Image cards to sort doing fun things together picture a boy and a girl sitting around a car track playing with cars">
            <a:extLst>
              <a:ext uri="{FF2B5EF4-FFF2-40B4-BE49-F238E27FC236}">
                <a16:creationId xmlns:a16="http://schemas.microsoft.com/office/drawing/2014/main" id="{7B089533-1DA6-6F49-2BA5-1245B196AF5C}"/>
              </a:ext>
            </a:extLst>
          </p:cNvPr>
          <p:cNvPicPr>
            <a:picLocks noChangeAspect="1"/>
          </p:cNvPicPr>
          <p:nvPr/>
        </p:nvPicPr>
        <p:blipFill>
          <a:blip r:embed="rId2"/>
          <a:stretch>
            <a:fillRect/>
          </a:stretch>
        </p:blipFill>
        <p:spPr>
          <a:xfrm>
            <a:off x="990191" y="2817718"/>
            <a:ext cx="3954780" cy="2571421"/>
          </a:xfrm>
          <a:prstGeom prst="rect">
            <a:avLst/>
          </a:prstGeom>
        </p:spPr>
      </p:pic>
      <p:pic>
        <p:nvPicPr>
          <p:cNvPr id="5" name="Google Shape;236;p41" descr="Image cards to sort - using kind words, asking for consent.">
            <a:extLst>
              <a:ext uri="{FF2B5EF4-FFF2-40B4-BE49-F238E27FC236}">
                <a16:creationId xmlns:a16="http://schemas.microsoft.com/office/drawing/2014/main" id="{14F687AB-D4A0-4DAA-744E-EE8DF2BCA0F6}"/>
              </a:ext>
            </a:extLst>
          </p:cNvPr>
          <p:cNvPicPr preferRelativeResize="0"/>
          <p:nvPr/>
        </p:nvPicPr>
        <p:blipFill>
          <a:blip r:embed="rId3">
            <a:alphaModFix/>
          </a:blip>
          <a:stretch>
            <a:fillRect/>
          </a:stretch>
        </p:blipFill>
        <p:spPr>
          <a:xfrm>
            <a:off x="6533228" y="2694553"/>
            <a:ext cx="3887476" cy="1196550"/>
          </a:xfrm>
          <a:prstGeom prst="rect">
            <a:avLst/>
          </a:prstGeom>
          <a:noFill/>
          <a:ln>
            <a:noFill/>
          </a:ln>
        </p:spPr>
      </p:pic>
      <p:pic>
        <p:nvPicPr>
          <p:cNvPr id="6" name="Google Shape;237;p41" descr="Image cards to sort: saying mean things, gets mad when you talk to other people">
            <a:extLst>
              <a:ext uri="{FF2B5EF4-FFF2-40B4-BE49-F238E27FC236}">
                <a16:creationId xmlns:a16="http://schemas.microsoft.com/office/drawing/2014/main" id="{359CB8B9-02E7-EC98-6075-A24475D7A6D3}"/>
              </a:ext>
            </a:extLst>
          </p:cNvPr>
          <p:cNvPicPr preferRelativeResize="0"/>
          <p:nvPr/>
        </p:nvPicPr>
        <p:blipFill>
          <a:blip r:embed="rId4">
            <a:alphaModFix/>
          </a:blip>
          <a:stretch>
            <a:fillRect/>
          </a:stretch>
        </p:blipFill>
        <p:spPr>
          <a:xfrm>
            <a:off x="6555191" y="3972190"/>
            <a:ext cx="3887476" cy="1193300"/>
          </a:xfrm>
          <a:prstGeom prst="rect">
            <a:avLst/>
          </a:prstGeom>
          <a:noFill/>
          <a:ln>
            <a:noFill/>
          </a:ln>
        </p:spPr>
      </p:pic>
      <p:pic>
        <p:nvPicPr>
          <p:cNvPr id="7" name="Google Shape;239;p41" descr="Image card to sort: kicking or hitting">
            <a:extLst>
              <a:ext uri="{FF2B5EF4-FFF2-40B4-BE49-F238E27FC236}">
                <a16:creationId xmlns:a16="http://schemas.microsoft.com/office/drawing/2014/main" id="{5038B43A-9216-DC31-3201-C98459F15F13}"/>
              </a:ext>
            </a:extLst>
          </p:cNvPr>
          <p:cNvPicPr preferRelativeResize="0"/>
          <p:nvPr/>
        </p:nvPicPr>
        <p:blipFill>
          <a:blip r:embed="rId5">
            <a:alphaModFix/>
          </a:blip>
          <a:stretch>
            <a:fillRect/>
          </a:stretch>
        </p:blipFill>
        <p:spPr>
          <a:xfrm>
            <a:off x="6555191" y="5246588"/>
            <a:ext cx="1921775" cy="1153065"/>
          </a:xfrm>
          <a:prstGeom prst="rect">
            <a:avLst/>
          </a:prstGeom>
          <a:noFill/>
          <a:ln>
            <a:noFill/>
          </a:ln>
        </p:spPr>
      </p:pic>
    </p:spTree>
    <p:extLst>
      <p:ext uri="{BB962C8B-B14F-4D97-AF65-F5344CB8AC3E}">
        <p14:creationId xmlns:p14="http://schemas.microsoft.com/office/powerpoint/2010/main" val="592018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A077D-7BCF-B46D-3652-819EDFA9B55E}"/>
              </a:ext>
            </a:extLst>
          </p:cNvPr>
          <p:cNvSpPr>
            <a:spLocks noGrp="1"/>
          </p:cNvSpPr>
          <p:nvPr>
            <p:ph type="title"/>
          </p:nvPr>
        </p:nvSpPr>
        <p:spPr>
          <a:xfrm>
            <a:off x="595884" y="1587574"/>
            <a:ext cx="11000232" cy="1133856"/>
          </a:xfrm>
        </p:spPr>
        <p:txBody>
          <a:bodyPr/>
          <a:lstStyle/>
          <a:p>
            <a:r>
              <a:rPr lang="en-US" dirty="0"/>
              <a:t>Coloring Social Story</a:t>
            </a:r>
          </a:p>
        </p:txBody>
      </p:sp>
      <p:pic>
        <p:nvPicPr>
          <p:cNvPr id="4" name="Google Shape;246;p42" descr="Social Story: Gender text reads: A person can think about their gender and how they feel inside. Some people feel like they are a boy. Some people feel like they are a girl. Image: four diverse kids. One is wearing a head scarf, one is tall and wearing a polo shirt ansd shorts, one is short with a purse and skirt, one is in a wheelchair and wearing pats and a longsleeve shirt.">
            <a:extLst>
              <a:ext uri="{FF2B5EF4-FFF2-40B4-BE49-F238E27FC236}">
                <a16:creationId xmlns:a16="http://schemas.microsoft.com/office/drawing/2014/main" id="{E55CA095-AF94-F53E-0743-A99AB7043842}"/>
              </a:ext>
            </a:extLst>
          </p:cNvPr>
          <p:cNvPicPr preferRelativeResize="0"/>
          <p:nvPr/>
        </p:nvPicPr>
        <p:blipFill>
          <a:blip r:embed="rId2">
            <a:alphaModFix/>
          </a:blip>
          <a:stretch>
            <a:fillRect/>
          </a:stretch>
        </p:blipFill>
        <p:spPr>
          <a:xfrm>
            <a:off x="1639250" y="2764980"/>
            <a:ext cx="2999026" cy="3447330"/>
          </a:xfrm>
          <a:prstGeom prst="rect">
            <a:avLst/>
          </a:prstGeom>
          <a:noFill/>
          <a:ln w="3175">
            <a:solidFill>
              <a:schemeClr val="tx1"/>
            </a:solidFill>
          </a:ln>
        </p:spPr>
      </p:pic>
      <p:pic>
        <p:nvPicPr>
          <p:cNvPr id="5" name="Google Shape;247;p42" descr="Social Story: Gender text reads: Some people feel like both or neither. How you feel about your gender can change. Images of a child with a pony tail and wearing shorts next to a younger child with short hair, dress shirt and shorts. Next to them are two adults. One is wearing pants, a short sleeve shirt and has medium length hair. One looks Native American, has braids and is wearing a dress and poncho. ">
            <a:extLst>
              <a:ext uri="{FF2B5EF4-FFF2-40B4-BE49-F238E27FC236}">
                <a16:creationId xmlns:a16="http://schemas.microsoft.com/office/drawing/2014/main" id="{4E55AACD-6B36-21D1-2688-035B4DBE0C3C}"/>
              </a:ext>
            </a:extLst>
          </p:cNvPr>
          <p:cNvPicPr preferRelativeResize="0"/>
          <p:nvPr/>
        </p:nvPicPr>
        <p:blipFill>
          <a:blip r:embed="rId3">
            <a:alphaModFix/>
          </a:blip>
          <a:stretch>
            <a:fillRect/>
          </a:stretch>
        </p:blipFill>
        <p:spPr>
          <a:xfrm>
            <a:off x="5214740" y="2764974"/>
            <a:ext cx="2799683" cy="3447326"/>
          </a:xfrm>
          <a:prstGeom prst="rect">
            <a:avLst/>
          </a:prstGeom>
          <a:noFill/>
          <a:ln w="3175">
            <a:solidFill>
              <a:schemeClr val="tx1"/>
            </a:solidFill>
          </a:ln>
        </p:spPr>
      </p:pic>
      <p:pic>
        <p:nvPicPr>
          <p:cNvPr id="6" name="Google Shape;248;p42" descr="Social Story: Gender text reads: You can't always see if a person is a boy or a girl. Colors and clothes are for everyone. There is a drawing of a dress, sweater, jeans and overalls.">
            <a:extLst>
              <a:ext uri="{FF2B5EF4-FFF2-40B4-BE49-F238E27FC236}">
                <a16:creationId xmlns:a16="http://schemas.microsoft.com/office/drawing/2014/main" id="{9CA2EF70-2D61-3831-6E08-B50BC090DBAF}"/>
              </a:ext>
            </a:extLst>
          </p:cNvPr>
          <p:cNvPicPr preferRelativeResize="0"/>
          <p:nvPr/>
        </p:nvPicPr>
        <p:blipFill>
          <a:blip r:embed="rId4">
            <a:alphaModFix/>
          </a:blip>
          <a:stretch>
            <a:fillRect/>
          </a:stretch>
        </p:blipFill>
        <p:spPr>
          <a:xfrm>
            <a:off x="8603910" y="2991624"/>
            <a:ext cx="2504700" cy="2911501"/>
          </a:xfrm>
          <a:prstGeom prst="rect">
            <a:avLst/>
          </a:prstGeom>
          <a:noFill/>
          <a:ln w="3175">
            <a:solidFill>
              <a:schemeClr val="tx1"/>
            </a:solidFill>
          </a:ln>
        </p:spPr>
      </p:pic>
    </p:spTree>
    <p:extLst>
      <p:ext uri="{BB962C8B-B14F-4D97-AF65-F5344CB8AC3E}">
        <p14:creationId xmlns:p14="http://schemas.microsoft.com/office/powerpoint/2010/main" val="2018777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9869D5-8D71-6FC2-3A01-242C67A2CEFB}"/>
              </a:ext>
            </a:extLst>
          </p:cNvPr>
          <p:cNvSpPr>
            <a:spLocks noGrp="1"/>
          </p:cNvSpPr>
          <p:nvPr>
            <p:ph type="title"/>
          </p:nvPr>
        </p:nvSpPr>
        <p:spPr/>
        <p:txBody>
          <a:bodyPr/>
          <a:lstStyle/>
          <a:p>
            <a:r>
              <a:rPr lang="en-US" dirty="0"/>
              <a:t>Boundaries Flip Book</a:t>
            </a:r>
          </a:p>
        </p:txBody>
      </p:sp>
      <p:pic>
        <p:nvPicPr>
          <p:cNvPr id="6" name="Google Shape;254;p43" descr="A photo of a boundaries flip book: there are four multi colored strips of paper bound with a plastic spiral. The first strip has the words &quot;Okay. Not Oka&quot; in a speech bubble. Below that is text that says &quot;It is okay if&quot; and there is an image of a smiley face with a thumbs up. The next strip of paper has the word &quot;who&quot; in a speech bubble. Below that it says &quot;my parent&quot; and there is an image of two parents and a child. The next strip has the word &quot;what&quot; in a speech bubble. Below that are the words &quot;hugs me&quot; and an image of two people hugging. The last strip of paper has the word &quot;where&quot; in a speech bubble. Below that it says &quot;at home&quot; and there is an image of a house.">
            <a:extLst>
              <a:ext uri="{FF2B5EF4-FFF2-40B4-BE49-F238E27FC236}">
                <a16:creationId xmlns:a16="http://schemas.microsoft.com/office/drawing/2014/main" id="{6EACA6D1-9A01-EDB4-25C9-A7C340B41312}"/>
              </a:ext>
            </a:extLst>
          </p:cNvPr>
          <p:cNvPicPr preferRelativeResize="0"/>
          <p:nvPr/>
        </p:nvPicPr>
        <p:blipFill>
          <a:blip r:embed="rId2">
            <a:alphaModFix/>
          </a:blip>
          <a:stretch>
            <a:fillRect/>
          </a:stretch>
        </p:blipFill>
        <p:spPr>
          <a:xfrm>
            <a:off x="3395503" y="3087119"/>
            <a:ext cx="5553398" cy="2986250"/>
          </a:xfrm>
          <a:prstGeom prst="rect">
            <a:avLst/>
          </a:prstGeom>
          <a:noFill/>
          <a:ln>
            <a:noFill/>
          </a:ln>
        </p:spPr>
      </p:pic>
    </p:spTree>
    <p:extLst>
      <p:ext uri="{BB962C8B-B14F-4D97-AF65-F5344CB8AC3E}">
        <p14:creationId xmlns:p14="http://schemas.microsoft.com/office/powerpoint/2010/main" val="496786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95889-67B8-E4A9-BD15-99A30381930C}"/>
              </a:ext>
            </a:extLst>
          </p:cNvPr>
          <p:cNvSpPr>
            <a:spLocks noGrp="1"/>
          </p:cNvSpPr>
          <p:nvPr>
            <p:ph type="title"/>
          </p:nvPr>
        </p:nvSpPr>
        <p:spPr/>
        <p:txBody>
          <a:bodyPr/>
          <a:lstStyle/>
          <a:p>
            <a:r>
              <a:rPr lang="en-US" dirty="0"/>
              <a:t>Circling Activity</a:t>
            </a:r>
          </a:p>
        </p:txBody>
      </p:sp>
      <p:sp>
        <p:nvSpPr>
          <p:cNvPr id="5" name="Text Placeholder 4">
            <a:extLst>
              <a:ext uri="{FF2B5EF4-FFF2-40B4-BE49-F238E27FC236}">
                <a16:creationId xmlns:a16="http://schemas.microsoft.com/office/drawing/2014/main" id="{196C995A-FE6C-3DBC-7472-E5179B1F1CF4}"/>
              </a:ext>
              <a:ext uri="{C183D7F6-B498-43B3-948B-1728B52AA6E4}">
                <adec:decorative xmlns:adec="http://schemas.microsoft.com/office/drawing/2017/decorative" val="0"/>
              </a:ext>
            </a:extLst>
          </p:cNvPr>
          <p:cNvSpPr>
            <a:spLocks noGrp="1"/>
          </p:cNvSpPr>
          <p:nvPr>
            <p:ph type="body" sz="quarter" idx="10"/>
          </p:nvPr>
        </p:nvSpPr>
        <p:spPr/>
        <p:txBody>
          <a:bodyPr/>
          <a:lstStyle/>
          <a:p>
            <a:r>
              <a:rPr lang="en-US" dirty="0">
                <a:hlinkClick r:id="rId2"/>
              </a:rPr>
              <a:t>www.madhatterwellness.com</a:t>
            </a:r>
            <a:endParaRPr lang="en-US" dirty="0"/>
          </a:p>
        </p:txBody>
      </p:sp>
      <p:pic>
        <p:nvPicPr>
          <p:cNvPr id="4" name="Picture 3" descr="Image of the Safety Network Handout. Text reads: Directions: Circle the people you can talk to if something feels unsafe to you. There are many images with words that people can circle, including friends, teachers, parents, caregivers, grandma, grandpa, uncle, aunt, cousin, doctor, therapist.">
            <a:extLst>
              <a:ext uri="{FF2B5EF4-FFF2-40B4-BE49-F238E27FC236}">
                <a16:creationId xmlns:a16="http://schemas.microsoft.com/office/drawing/2014/main" id="{60E6F094-4A3E-3F1A-9F32-2EF79FE69D1B}"/>
              </a:ext>
            </a:extLst>
          </p:cNvPr>
          <p:cNvPicPr>
            <a:picLocks noChangeAspect="1"/>
          </p:cNvPicPr>
          <p:nvPr/>
        </p:nvPicPr>
        <p:blipFill>
          <a:blip r:embed="rId3"/>
          <a:stretch>
            <a:fillRect/>
          </a:stretch>
        </p:blipFill>
        <p:spPr>
          <a:xfrm>
            <a:off x="6136326" y="2565109"/>
            <a:ext cx="3352706" cy="3643884"/>
          </a:xfrm>
          <a:prstGeom prst="rect">
            <a:avLst/>
          </a:prstGeom>
        </p:spPr>
      </p:pic>
    </p:spTree>
    <p:extLst>
      <p:ext uri="{BB962C8B-B14F-4D97-AF65-F5344CB8AC3E}">
        <p14:creationId xmlns:p14="http://schemas.microsoft.com/office/powerpoint/2010/main" val="4032315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940BB-D1D3-1D17-5115-8FEEA47A7383}"/>
              </a:ext>
            </a:extLst>
          </p:cNvPr>
          <p:cNvSpPr>
            <a:spLocks noGrp="1"/>
          </p:cNvSpPr>
          <p:nvPr>
            <p:ph type="title"/>
          </p:nvPr>
        </p:nvSpPr>
        <p:spPr/>
        <p:txBody>
          <a:bodyPr/>
          <a:lstStyle/>
          <a:p>
            <a:r>
              <a:rPr lang="en-US" dirty="0"/>
              <a:t>How to be an Askable Adult</a:t>
            </a:r>
          </a:p>
        </p:txBody>
      </p:sp>
      <p:sp>
        <p:nvSpPr>
          <p:cNvPr id="3" name="Content Placeholder 2">
            <a:extLst>
              <a:ext uri="{FF2B5EF4-FFF2-40B4-BE49-F238E27FC236}">
                <a16:creationId xmlns:a16="http://schemas.microsoft.com/office/drawing/2014/main" id="{9984D7D9-B0F3-15DF-FCA3-F931D2CE1BD0}"/>
              </a:ext>
            </a:extLst>
          </p:cNvPr>
          <p:cNvSpPr>
            <a:spLocks noGrp="1"/>
          </p:cNvSpPr>
          <p:nvPr>
            <p:ph idx="1"/>
          </p:nvPr>
        </p:nvSpPr>
        <p:spPr/>
        <p:txBody>
          <a:bodyPr/>
          <a:lstStyle/>
          <a:p>
            <a:r>
              <a:rPr lang="en-US" dirty="0"/>
              <a:t>Only answer the questions that are asked.</a:t>
            </a:r>
          </a:p>
          <a:p>
            <a:r>
              <a:rPr lang="en-US" dirty="0"/>
              <a:t>Keep your answers simple.</a:t>
            </a:r>
          </a:p>
          <a:p>
            <a:r>
              <a:rPr lang="en-US" dirty="0"/>
              <a:t>Be positive. We want young people to feel empowered to ask questions.</a:t>
            </a:r>
          </a:p>
          <a:p>
            <a:r>
              <a:rPr lang="en-US" dirty="0"/>
              <a:t>If you don’t know the answer, model finding the answer from a reliable source. </a:t>
            </a:r>
          </a:p>
          <a:p>
            <a:r>
              <a:rPr lang="en-US" dirty="0"/>
              <a:t>We all make mistakes. Demonstrate learning from mistakes.</a:t>
            </a:r>
          </a:p>
        </p:txBody>
      </p:sp>
    </p:spTree>
    <p:extLst>
      <p:ext uri="{BB962C8B-B14F-4D97-AF65-F5344CB8AC3E}">
        <p14:creationId xmlns:p14="http://schemas.microsoft.com/office/powerpoint/2010/main" val="3321739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F0995-1586-6322-4FE0-E7504CBB1CD6}"/>
              </a:ext>
            </a:extLst>
          </p:cNvPr>
          <p:cNvSpPr>
            <a:spLocks noGrp="1"/>
          </p:cNvSpPr>
          <p:nvPr>
            <p:ph type="title"/>
          </p:nvPr>
        </p:nvSpPr>
        <p:spPr/>
        <p:txBody>
          <a:bodyPr/>
          <a:lstStyle/>
          <a:p>
            <a:pPr algn="ctr"/>
            <a:r>
              <a:rPr lang="en-US" dirty="0"/>
              <a:t>Workshop Overview</a:t>
            </a:r>
          </a:p>
        </p:txBody>
      </p:sp>
      <p:sp>
        <p:nvSpPr>
          <p:cNvPr id="3" name="Content Placeholder 2">
            <a:extLst>
              <a:ext uri="{FF2B5EF4-FFF2-40B4-BE49-F238E27FC236}">
                <a16:creationId xmlns:a16="http://schemas.microsoft.com/office/drawing/2014/main" id="{2FFBA0B9-08B9-A16D-2953-D15034E1EFC5}"/>
              </a:ext>
            </a:extLst>
          </p:cNvPr>
          <p:cNvSpPr>
            <a:spLocks noGrp="1"/>
          </p:cNvSpPr>
          <p:nvPr>
            <p:ph idx="1"/>
          </p:nvPr>
        </p:nvSpPr>
        <p:spPr>
          <a:xfrm>
            <a:off x="811530" y="2829711"/>
            <a:ext cx="10774218" cy="3157432"/>
          </a:xfrm>
        </p:spPr>
        <p:txBody>
          <a:bodyPr/>
          <a:lstStyle/>
          <a:p>
            <a:r>
              <a:rPr lang="en-US" dirty="0"/>
              <a:t>The Why of Sexuality Education</a:t>
            </a:r>
          </a:p>
          <a:p>
            <a:r>
              <a:rPr lang="en-US" dirty="0"/>
              <a:t>Topics</a:t>
            </a:r>
          </a:p>
          <a:p>
            <a:r>
              <a:rPr lang="en-US" dirty="0"/>
              <a:t> Sample Activities</a:t>
            </a:r>
          </a:p>
          <a:p>
            <a:r>
              <a:rPr lang="en-US" dirty="0"/>
              <a:t> More Resources</a:t>
            </a:r>
          </a:p>
          <a:p>
            <a:r>
              <a:rPr lang="en-US" dirty="0"/>
              <a:t> Q &amp; A</a:t>
            </a:r>
          </a:p>
        </p:txBody>
      </p:sp>
    </p:spTree>
    <p:extLst>
      <p:ext uri="{BB962C8B-B14F-4D97-AF65-F5344CB8AC3E}">
        <p14:creationId xmlns:p14="http://schemas.microsoft.com/office/powerpoint/2010/main" val="1112584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FE669-A8AE-8ECE-536B-7811F0FDD279}"/>
              </a:ext>
            </a:extLst>
          </p:cNvPr>
          <p:cNvSpPr>
            <a:spLocks noGrp="1"/>
          </p:cNvSpPr>
          <p:nvPr>
            <p:ph type="title"/>
          </p:nvPr>
        </p:nvSpPr>
        <p:spPr/>
        <p:txBody>
          <a:bodyPr/>
          <a:lstStyle/>
          <a:p>
            <a:r>
              <a:rPr lang="en-US" dirty="0"/>
              <a:t>Answering Difficult Questions</a:t>
            </a:r>
          </a:p>
        </p:txBody>
      </p:sp>
      <p:sp>
        <p:nvSpPr>
          <p:cNvPr id="3" name="Content Placeholder 2">
            <a:extLst>
              <a:ext uri="{FF2B5EF4-FFF2-40B4-BE49-F238E27FC236}">
                <a16:creationId xmlns:a16="http://schemas.microsoft.com/office/drawing/2014/main" id="{91B735ED-F2AF-A51C-EF79-ABF5C5565DCE}"/>
              </a:ext>
            </a:extLst>
          </p:cNvPr>
          <p:cNvSpPr>
            <a:spLocks noGrp="1"/>
          </p:cNvSpPr>
          <p:nvPr>
            <p:ph idx="1"/>
          </p:nvPr>
        </p:nvSpPr>
        <p:spPr>
          <a:xfrm>
            <a:off x="811530" y="2829711"/>
            <a:ext cx="10487841" cy="3737294"/>
          </a:xfrm>
        </p:spPr>
        <p:txBody>
          <a:bodyPr/>
          <a:lstStyle/>
          <a:p>
            <a:pPr>
              <a:spcBef>
                <a:spcPts val="600"/>
              </a:spcBef>
            </a:pPr>
            <a:r>
              <a:rPr lang="en-US" dirty="0"/>
              <a:t>Affirm the learner. “That’s a great question!” or “Thank you so much for asking that.”</a:t>
            </a:r>
          </a:p>
          <a:p>
            <a:pPr>
              <a:spcBef>
                <a:spcPts val="600"/>
              </a:spcBef>
            </a:pPr>
            <a:r>
              <a:rPr lang="en-US" dirty="0"/>
              <a:t>Identify the motivation and type of question. </a:t>
            </a:r>
          </a:p>
          <a:p>
            <a:pPr>
              <a:spcBef>
                <a:spcPts val="600"/>
              </a:spcBef>
            </a:pPr>
            <a:r>
              <a:rPr lang="en-US" dirty="0"/>
              <a:t>Correct any misinformation and answer the factual parts of the question.</a:t>
            </a:r>
          </a:p>
          <a:p>
            <a:pPr>
              <a:spcBef>
                <a:spcPts val="600"/>
              </a:spcBef>
            </a:pPr>
            <a:r>
              <a:rPr lang="en-US" dirty="0"/>
              <a:t>Explore a range of values. “Some people believe ____, while other people believe _____.”</a:t>
            </a:r>
          </a:p>
          <a:p>
            <a:pPr marL="0" indent="0">
              <a:spcBef>
                <a:spcPts val="600"/>
              </a:spcBef>
              <a:buNone/>
            </a:pPr>
            <a:r>
              <a:rPr lang="en-US" i="1" dirty="0"/>
              <a:t>Adapted from Foundations: Core Skills Training for Sex Ed presented by Planned Parenthood</a:t>
            </a:r>
          </a:p>
        </p:txBody>
      </p:sp>
    </p:spTree>
    <p:extLst>
      <p:ext uri="{BB962C8B-B14F-4D97-AF65-F5344CB8AC3E}">
        <p14:creationId xmlns:p14="http://schemas.microsoft.com/office/powerpoint/2010/main" val="3088462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F9D34-E5FE-7446-16DD-A70A58834402}"/>
              </a:ext>
            </a:extLst>
          </p:cNvPr>
          <p:cNvSpPr>
            <a:spLocks noGrp="1"/>
          </p:cNvSpPr>
          <p:nvPr>
            <p:ph type="ctrTitle"/>
          </p:nvPr>
        </p:nvSpPr>
        <p:spPr/>
        <p:txBody>
          <a:bodyPr/>
          <a:lstStyle/>
          <a:p>
            <a:pPr algn="ctr">
              <a:lnSpc>
                <a:spcPts val="6000"/>
              </a:lnSpc>
              <a:spcBef>
                <a:spcPts val="1200"/>
              </a:spcBef>
            </a:pPr>
            <a:r>
              <a:rPr lang="en" dirty="0">
                <a:latin typeface="Raleway"/>
                <a:ea typeface="Raleway"/>
                <a:cs typeface="Raleway"/>
                <a:sym typeface="Raleway"/>
              </a:rPr>
              <a:t>Open Conversations Curriculum Overview</a:t>
            </a:r>
            <a:endParaRPr lang="en-US" dirty="0"/>
          </a:p>
        </p:txBody>
      </p:sp>
    </p:spTree>
    <p:extLst>
      <p:ext uri="{BB962C8B-B14F-4D97-AF65-F5344CB8AC3E}">
        <p14:creationId xmlns:p14="http://schemas.microsoft.com/office/powerpoint/2010/main" val="17711071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983004-FA55-B783-BB24-5A7DBFD8E292}"/>
              </a:ext>
            </a:extLst>
          </p:cNvPr>
          <p:cNvSpPr>
            <a:spLocks noGrp="1"/>
          </p:cNvSpPr>
          <p:nvPr>
            <p:ph type="title"/>
          </p:nvPr>
        </p:nvSpPr>
        <p:spPr/>
        <p:txBody>
          <a:bodyPr/>
          <a:lstStyle/>
          <a:p>
            <a:r>
              <a:rPr lang="en-US" dirty="0"/>
              <a:t>Open Conversations Curriculum</a:t>
            </a:r>
          </a:p>
        </p:txBody>
      </p:sp>
      <p:pic>
        <p:nvPicPr>
          <p:cNvPr id="7" name="Google Shape;291;p48" descr="Photo of the contents of the Open Conversations Curriculum, including a plastic breathing sphere, spiral bound manual, worksheet, coloring book, green/red card and boundaries flip book.">
            <a:extLst>
              <a:ext uri="{FF2B5EF4-FFF2-40B4-BE49-F238E27FC236}">
                <a16:creationId xmlns:a16="http://schemas.microsoft.com/office/drawing/2014/main" id="{4A409E8E-88B2-A5EE-F1A9-39F05BBF3D23}"/>
              </a:ext>
            </a:extLst>
          </p:cNvPr>
          <p:cNvPicPr preferRelativeResize="0"/>
          <p:nvPr/>
        </p:nvPicPr>
        <p:blipFill>
          <a:blip r:embed="rId2">
            <a:alphaModFix/>
          </a:blip>
          <a:stretch>
            <a:fillRect/>
          </a:stretch>
        </p:blipFill>
        <p:spPr>
          <a:xfrm>
            <a:off x="581734" y="2902629"/>
            <a:ext cx="2554242" cy="3117171"/>
          </a:xfrm>
          <a:prstGeom prst="rect">
            <a:avLst/>
          </a:prstGeom>
          <a:noFill/>
          <a:ln>
            <a:noFill/>
          </a:ln>
        </p:spPr>
      </p:pic>
      <p:sp>
        <p:nvSpPr>
          <p:cNvPr id="6" name="Text Placeholder 5">
            <a:extLst>
              <a:ext uri="{FF2B5EF4-FFF2-40B4-BE49-F238E27FC236}">
                <a16:creationId xmlns:a16="http://schemas.microsoft.com/office/drawing/2014/main" id="{6A9A879B-370D-46C3-6CA2-42629A3490ED}"/>
              </a:ext>
            </a:extLst>
          </p:cNvPr>
          <p:cNvSpPr>
            <a:spLocks noGrp="1"/>
          </p:cNvSpPr>
          <p:nvPr>
            <p:ph type="body" sz="quarter" idx="11"/>
          </p:nvPr>
        </p:nvSpPr>
        <p:spPr>
          <a:xfrm>
            <a:off x="3712029" y="2791731"/>
            <a:ext cx="7968341" cy="3217184"/>
          </a:xfrm>
        </p:spPr>
        <p:txBody>
          <a:bodyPr/>
          <a:lstStyle/>
          <a:p>
            <a:pPr>
              <a:spcBef>
                <a:spcPts val="0"/>
              </a:spcBef>
              <a:spcAft>
                <a:spcPts val="600"/>
              </a:spcAft>
            </a:pPr>
            <a:r>
              <a:rPr lang="en-US" dirty="0"/>
              <a:t>Spiral bound curriculum book</a:t>
            </a:r>
          </a:p>
          <a:p>
            <a:pPr>
              <a:spcBef>
                <a:spcPts val="0"/>
              </a:spcBef>
              <a:spcAft>
                <a:spcPts val="600"/>
              </a:spcAft>
            </a:pPr>
            <a:r>
              <a:rPr lang="en-US" dirty="0"/>
              <a:t>Boundaries flip book (4 books for schools)</a:t>
            </a:r>
          </a:p>
          <a:p>
            <a:pPr>
              <a:spcBef>
                <a:spcPts val="0"/>
              </a:spcBef>
              <a:spcAft>
                <a:spcPts val="600"/>
              </a:spcAft>
            </a:pPr>
            <a:r>
              <a:rPr lang="en-US" dirty="0"/>
              <a:t>Red/Green card(s)</a:t>
            </a:r>
          </a:p>
          <a:p>
            <a:pPr>
              <a:spcBef>
                <a:spcPts val="0"/>
              </a:spcBef>
              <a:spcAft>
                <a:spcPts val="600"/>
              </a:spcAft>
            </a:pPr>
            <a:r>
              <a:rPr lang="en-US" dirty="0"/>
              <a:t>Breathing Sphere</a:t>
            </a:r>
          </a:p>
          <a:p>
            <a:pPr>
              <a:spcBef>
                <a:spcPts val="0"/>
              </a:spcBef>
              <a:spcAft>
                <a:spcPts val="600"/>
              </a:spcAft>
            </a:pPr>
            <a:r>
              <a:rPr lang="en-US" dirty="0"/>
              <a:t>Flash drive to print multiples of worksheets and social stories (for schools and organizations)</a:t>
            </a:r>
          </a:p>
          <a:p>
            <a:pPr>
              <a:spcBef>
                <a:spcPts val="0"/>
              </a:spcBef>
              <a:spcAft>
                <a:spcPts val="600"/>
              </a:spcAft>
            </a:pPr>
            <a:r>
              <a:rPr lang="en-US" dirty="0"/>
              <a:t>Coloring Book (for families)</a:t>
            </a:r>
          </a:p>
          <a:p>
            <a:pPr>
              <a:spcBef>
                <a:spcPts val="0"/>
              </a:spcBef>
              <a:spcAft>
                <a:spcPts val="600"/>
              </a:spcAft>
            </a:pPr>
            <a:r>
              <a:rPr lang="en-US" dirty="0"/>
              <a:t>Printed activity worksheets (for families)</a:t>
            </a:r>
          </a:p>
        </p:txBody>
      </p:sp>
    </p:spTree>
    <p:extLst>
      <p:ext uri="{BB962C8B-B14F-4D97-AF65-F5344CB8AC3E}">
        <p14:creationId xmlns:p14="http://schemas.microsoft.com/office/powerpoint/2010/main" val="1009120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1B6BD-12B5-D4C5-D871-B52DEA415B08}"/>
              </a:ext>
            </a:extLst>
          </p:cNvPr>
          <p:cNvSpPr>
            <a:spLocks noGrp="1"/>
          </p:cNvSpPr>
          <p:nvPr>
            <p:ph type="title"/>
          </p:nvPr>
        </p:nvSpPr>
        <p:spPr/>
        <p:txBody>
          <a:bodyPr/>
          <a:lstStyle/>
          <a:p>
            <a:r>
              <a:rPr lang="en-US" dirty="0"/>
              <a:t>Included in Each Lesson</a:t>
            </a:r>
          </a:p>
        </p:txBody>
      </p:sp>
      <p:sp>
        <p:nvSpPr>
          <p:cNvPr id="3" name="Content Placeholder 2">
            <a:extLst>
              <a:ext uri="{FF2B5EF4-FFF2-40B4-BE49-F238E27FC236}">
                <a16:creationId xmlns:a16="http://schemas.microsoft.com/office/drawing/2014/main" id="{D100C07A-2CB9-32FC-BEC3-D7E09BE9AC86}"/>
              </a:ext>
            </a:extLst>
          </p:cNvPr>
          <p:cNvSpPr>
            <a:spLocks noGrp="1"/>
          </p:cNvSpPr>
          <p:nvPr>
            <p:ph idx="1"/>
          </p:nvPr>
        </p:nvSpPr>
        <p:spPr/>
        <p:txBody>
          <a:bodyPr/>
          <a:lstStyle/>
          <a:p>
            <a:pPr>
              <a:spcBef>
                <a:spcPts val="300"/>
              </a:spcBef>
              <a:spcAft>
                <a:spcPts val="600"/>
              </a:spcAft>
            </a:pPr>
            <a:r>
              <a:rPr lang="en-US" dirty="0"/>
              <a:t>Key Messages</a:t>
            </a:r>
          </a:p>
          <a:p>
            <a:pPr>
              <a:spcBef>
                <a:spcPts val="300"/>
              </a:spcBef>
              <a:spcAft>
                <a:spcPts val="600"/>
              </a:spcAft>
            </a:pPr>
            <a:r>
              <a:rPr lang="en-US" dirty="0"/>
              <a:t>Check in and Connect</a:t>
            </a:r>
          </a:p>
          <a:p>
            <a:pPr>
              <a:spcBef>
                <a:spcPts val="300"/>
              </a:spcBef>
              <a:spcAft>
                <a:spcPts val="600"/>
              </a:spcAft>
            </a:pPr>
            <a:r>
              <a:rPr lang="en-US" dirty="0"/>
              <a:t>Learning Activities (Sorting, Circling, Drawing)</a:t>
            </a:r>
          </a:p>
          <a:p>
            <a:pPr>
              <a:spcBef>
                <a:spcPts val="300"/>
              </a:spcBef>
              <a:spcAft>
                <a:spcPts val="600"/>
              </a:spcAft>
            </a:pPr>
            <a:r>
              <a:rPr lang="en-US" dirty="0"/>
              <a:t>A Social Story in coloring book form</a:t>
            </a:r>
          </a:p>
          <a:p>
            <a:pPr>
              <a:spcBef>
                <a:spcPts val="300"/>
              </a:spcBef>
              <a:spcAft>
                <a:spcPts val="600"/>
              </a:spcAft>
            </a:pPr>
            <a:r>
              <a:rPr lang="en-US" dirty="0"/>
              <a:t>A Video</a:t>
            </a:r>
          </a:p>
          <a:p>
            <a:pPr>
              <a:spcBef>
                <a:spcPts val="300"/>
              </a:spcBef>
              <a:spcAft>
                <a:spcPts val="600"/>
              </a:spcAft>
            </a:pPr>
            <a:r>
              <a:rPr lang="en-US" dirty="0"/>
              <a:t>Boundaries Flip Book Activity in some lessons</a:t>
            </a:r>
          </a:p>
          <a:p>
            <a:pPr>
              <a:spcBef>
                <a:spcPts val="300"/>
              </a:spcBef>
              <a:spcAft>
                <a:spcPts val="600"/>
              </a:spcAft>
            </a:pPr>
            <a:r>
              <a:rPr lang="en-US" dirty="0"/>
              <a:t>Reflection </a:t>
            </a:r>
          </a:p>
          <a:p>
            <a:pPr>
              <a:spcBef>
                <a:spcPts val="300"/>
              </a:spcBef>
              <a:spcAft>
                <a:spcPts val="600"/>
              </a:spcAft>
            </a:pPr>
            <a:r>
              <a:rPr lang="en-US" dirty="0"/>
              <a:t>Relaxation </a:t>
            </a:r>
          </a:p>
        </p:txBody>
      </p:sp>
    </p:spTree>
    <p:extLst>
      <p:ext uri="{BB962C8B-B14F-4D97-AF65-F5344CB8AC3E}">
        <p14:creationId xmlns:p14="http://schemas.microsoft.com/office/powerpoint/2010/main" val="648659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73F59-F733-60DE-ACB4-652FBC4D1ACA}"/>
              </a:ext>
            </a:extLst>
          </p:cNvPr>
          <p:cNvSpPr>
            <a:spLocks noGrp="1"/>
          </p:cNvSpPr>
          <p:nvPr>
            <p:ph type="title"/>
          </p:nvPr>
        </p:nvSpPr>
        <p:spPr/>
        <p:txBody>
          <a:bodyPr/>
          <a:lstStyle/>
          <a:p>
            <a:r>
              <a:rPr lang="en-US" dirty="0"/>
              <a:t>Learning Activities</a:t>
            </a:r>
          </a:p>
        </p:txBody>
      </p:sp>
      <p:sp>
        <p:nvSpPr>
          <p:cNvPr id="3" name="Content Placeholder 2">
            <a:extLst>
              <a:ext uri="{FF2B5EF4-FFF2-40B4-BE49-F238E27FC236}">
                <a16:creationId xmlns:a16="http://schemas.microsoft.com/office/drawing/2014/main" id="{BC18B822-467D-3937-0FAF-0F89CFBBE7F0}"/>
              </a:ext>
            </a:extLst>
          </p:cNvPr>
          <p:cNvSpPr>
            <a:spLocks noGrp="1"/>
          </p:cNvSpPr>
          <p:nvPr>
            <p:ph idx="1"/>
          </p:nvPr>
        </p:nvSpPr>
        <p:spPr>
          <a:xfrm>
            <a:off x="811530" y="2829711"/>
            <a:ext cx="8441327" cy="3737294"/>
          </a:xfrm>
        </p:spPr>
        <p:txBody>
          <a:bodyPr/>
          <a:lstStyle/>
          <a:p>
            <a:r>
              <a:rPr lang="en-US" dirty="0"/>
              <a:t>There are a variety of modalities to teach the topics: discussion, brainstorming, hands-on, videos, and more</a:t>
            </a:r>
          </a:p>
          <a:p>
            <a:r>
              <a:rPr lang="en-US" dirty="0"/>
              <a:t>Each lesson includes: social story, video and other activities (sorting, circling, flip books). </a:t>
            </a:r>
          </a:p>
          <a:p>
            <a:r>
              <a:rPr lang="en-US" dirty="0"/>
              <a:t>You decide which activities work best for your group.</a:t>
            </a:r>
          </a:p>
          <a:p>
            <a:r>
              <a:rPr lang="en-US" dirty="0"/>
              <a:t>You can do all of the activities or just 1 or 2.</a:t>
            </a:r>
          </a:p>
        </p:txBody>
      </p:sp>
    </p:spTree>
    <p:extLst>
      <p:ext uri="{BB962C8B-B14F-4D97-AF65-F5344CB8AC3E}">
        <p14:creationId xmlns:p14="http://schemas.microsoft.com/office/powerpoint/2010/main" val="26278048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87E55-FF0A-886E-09DD-1EFB114D6353}"/>
              </a:ext>
            </a:extLst>
          </p:cNvPr>
          <p:cNvSpPr>
            <a:spLocks noGrp="1"/>
          </p:cNvSpPr>
          <p:nvPr>
            <p:ph type="title"/>
          </p:nvPr>
        </p:nvSpPr>
        <p:spPr/>
        <p:txBody>
          <a:bodyPr/>
          <a:lstStyle/>
          <a:p>
            <a:r>
              <a:rPr lang="en-US" dirty="0"/>
              <a:t>Focus Question 2</a:t>
            </a:r>
          </a:p>
        </p:txBody>
      </p:sp>
      <p:sp>
        <p:nvSpPr>
          <p:cNvPr id="3" name="Content Placeholder 2">
            <a:extLst>
              <a:ext uri="{FF2B5EF4-FFF2-40B4-BE49-F238E27FC236}">
                <a16:creationId xmlns:a16="http://schemas.microsoft.com/office/drawing/2014/main" id="{EA2160DE-C4F6-A8A1-1703-820344DC8244}"/>
              </a:ext>
            </a:extLst>
          </p:cNvPr>
          <p:cNvSpPr>
            <a:spLocks noGrp="1"/>
          </p:cNvSpPr>
          <p:nvPr>
            <p:ph idx="1"/>
          </p:nvPr>
        </p:nvSpPr>
        <p:spPr>
          <a:xfrm>
            <a:off x="811530" y="2829711"/>
            <a:ext cx="7984127" cy="3737294"/>
          </a:xfrm>
        </p:spPr>
        <p:txBody>
          <a:bodyPr/>
          <a:lstStyle/>
          <a:p>
            <a:pPr marL="0" indent="0">
              <a:buNone/>
            </a:pPr>
            <a:r>
              <a:rPr lang="en-US" sz="3600" dirty="0"/>
              <a:t>What questions do you have for teaching this material in your setting?</a:t>
            </a:r>
          </a:p>
        </p:txBody>
      </p:sp>
    </p:spTree>
    <p:extLst>
      <p:ext uri="{BB962C8B-B14F-4D97-AF65-F5344CB8AC3E}">
        <p14:creationId xmlns:p14="http://schemas.microsoft.com/office/powerpoint/2010/main" val="6354804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5E8FB-E25B-C349-9108-D0DF1FC4A331}"/>
              </a:ext>
            </a:extLst>
          </p:cNvPr>
          <p:cNvSpPr>
            <a:spLocks noGrp="1"/>
          </p:cNvSpPr>
          <p:nvPr>
            <p:ph type="ctrTitle"/>
          </p:nvPr>
        </p:nvSpPr>
        <p:spPr/>
        <p:txBody>
          <a:bodyPr/>
          <a:lstStyle/>
          <a:p>
            <a:pPr algn="ctr"/>
            <a:r>
              <a:rPr lang="en" dirty="0">
                <a:latin typeface="Raleway"/>
                <a:ea typeface="Raleway"/>
                <a:cs typeface="Raleway"/>
                <a:sym typeface="Raleway"/>
              </a:rPr>
              <a:t>Additional Resources</a:t>
            </a:r>
            <a:endParaRPr lang="en-US" dirty="0"/>
          </a:p>
        </p:txBody>
      </p:sp>
    </p:spTree>
    <p:extLst>
      <p:ext uri="{BB962C8B-B14F-4D97-AF65-F5344CB8AC3E}">
        <p14:creationId xmlns:p14="http://schemas.microsoft.com/office/powerpoint/2010/main" val="1309737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D0A1D-E75C-5A2A-BC83-E0145038325F}"/>
              </a:ext>
            </a:extLst>
          </p:cNvPr>
          <p:cNvSpPr>
            <a:spLocks noGrp="1"/>
          </p:cNvSpPr>
          <p:nvPr>
            <p:ph type="title"/>
          </p:nvPr>
        </p:nvSpPr>
        <p:spPr/>
        <p:txBody>
          <a:bodyPr/>
          <a:lstStyle/>
          <a:p>
            <a:pPr algn="ctr"/>
            <a:r>
              <a:rPr lang="en-US" dirty="0"/>
              <a:t>Communication Boards</a:t>
            </a:r>
          </a:p>
        </p:txBody>
      </p:sp>
      <p:pic>
        <p:nvPicPr>
          <p:cNvPr id="4" name="Google Shape;324;p53" descr="Image of the Healthy Relationships Communication Board, which includes words and images to support communicating about healthy relationships including relationship, touch, family, love, and many more.">
            <a:extLst>
              <a:ext uri="{FF2B5EF4-FFF2-40B4-BE49-F238E27FC236}">
                <a16:creationId xmlns:a16="http://schemas.microsoft.com/office/drawing/2014/main" id="{5FBFF568-BFCA-4A4E-E634-B288FD219AA8}"/>
              </a:ext>
            </a:extLst>
          </p:cNvPr>
          <p:cNvPicPr preferRelativeResize="0"/>
          <p:nvPr/>
        </p:nvPicPr>
        <p:blipFill>
          <a:blip r:embed="rId3">
            <a:alphaModFix/>
          </a:blip>
          <a:stretch>
            <a:fillRect/>
          </a:stretch>
        </p:blipFill>
        <p:spPr>
          <a:xfrm>
            <a:off x="1235401" y="2976667"/>
            <a:ext cx="3745706" cy="2910676"/>
          </a:xfrm>
          <a:prstGeom prst="rect">
            <a:avLst/>
          </a:prstGeom>
          <a:noFill/>
          <a:ln>
            <a:noFill/>
          </a:ln>
        </p:spPr>
      </p:pic>
      <p:pic>
        <p:nvPicPr>
          <p:cNvPr id="5" name="Google Shape;323;p53" descr="Image of Advanced Sexuality Communication Board, which includes  words and images to communicate about sexuality including masturbation, sex, pleasure and more.">
            <a:extLst>
              <a:ext uri="{FF2B5EF4-FFF2-40B4-BE49-F238E27FC236}">
                <a16:creationId xmlns:a16="http://schemas.microsoft.com/office/drawing/2014/main" id="{DC748E31-4EFA-0421-EAD6-9FF8B773E0D6}"/>
              </a:ext>
            </a:extLst>
          </p:cNvPr>
          <p:cNvPicPr preferRelativeResize="0"/>
          <p:nvPr/>
        </p:nvPicPr>
        <p:blipFill>
          <a:blip r:embed="rId4">
            <a:alphaModFix/>
          </a:blip>
          <a:stretch>
            <a:fillRect/>
          </a:stretch>
        </p:blipFill>
        <p:spPr>
          <a:xfrm>
            <a:off x="5532916" y="3753445"/>
            <a:ext cx="2323597" cy="1799380"/>
          </a:xfrm>
          <a:prstGeom prst="rect">
            <a:avLst/>
          </a:prstGeom>
          <a:noFill/>
          <a:ln>
            <a:noFill/>
          </a:ln>
        </p:spPr>
      </p:pic>
      <p:pic>
        <p:nvPicPr>
          <p:cNvPr id="6" name="Google Shape;325;p53" descr="Image of Core Communication board, which includes words and images to communicate main ideas such as like, want, no, help and many more.">
            <a:extLst>
              <a:ext uri="{FF2B5EF4-FFF2-40B4-BE49-F238E27FC236}">
                <a16:creationId xmlns:a16="http://schemas.microsoft.com/office/drawing/2014/main" id="{F90EC792-6247-C5CF-3D9A-E0F86A9B0D44}"/>
              </a:ext>
            </a:extLst>
          </p:cNvPr>
          <p:cNvPicPr preferRelativeResize="0"/>
          <p:nvPr/>
        </p:nvPicPr>
        <p:blipFill>
          <a:blip r:embed="rId5">
            <a:alphaModFix/>
          </a:blip>
          <a:stretch>
            <a:fillRect/>
          </a:stretch>
        </p:blipFill>
        <p:spPr>
          <a:xfrm>
            <a:off x="8681984" y="2976667"/>
            <a:ext cx="2921752" cy="2227474"/>
          </a:xfrm>
          <a:prstGeom prst="rect">
            <a:avLst/>
          </a:prstGeom>
          <a:noFill/>
          <a:ln>
            <a:noFill/>
          </a:ln>
        </p:spPr>
      </p:pic>
    </p:spTree>
    <p:extLst>
      <p:ext uri="{BB962C8B-B14F-4D97-AF65-F5344CB8AC3E}">
        <p14:creationId xmlns:p14="http://schemas.microsoft.com/office/powerpoint/2010/main" val="28061546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D3108-D940-048A-68CF-9000C92AFFBB}"/>
              </a:ext>
            </a:extLst>
          </p:cNvPr>
          <p:cNvSpPr>
            <a:spLocks noGrp="1"/>
          </p:cNvSpPr>
          <p:nvPr>
            <p:ph type="title"/>
          </p:nvPr>
        </p:nvSpPr>
        <p:spPr/>
        <p:txBody>
          <a:bodyPr/>
          <a:lstStyle/>
          <a:p>
            <a:r>
              <a:rPr lang="en-US" dirty="0"/>
              <a:t>Coloring Book</a:t>
            </a:r>
          </a:p>
        </p:txBody>
      </p:sp>
      <p:sp>
        <p:nvSpPr>
          <p:cNvPr id="6" name="Text Placeholder 5">
            <a:extLst>
              <a:ext uri="{FF2B5EF4-FFF2-40B4-BE49-F238E27FC236}">
                <a16:creationId xmlns:a16="http://schemas.microsoft.com/office/drawing/2014/main" id="{495EA755-903A-3C54-FB55-B416630CFD13}"/>
              </a:ext>
              <a:ext uri="{C183D7F6-B498-43B3-948B-1728B52AA6E4}">
                <adec:decorative xmlns:adec="http://schemas.microsoft.com/office/drawing/2017/decorative" val="0"/>
              </a:ext>
            </a:extLst>
          </p:cNvPr>
          <p:cNvSpPr>
            <a:spLocks noGrp="1"/>
          </p:cNvSpPr>
          <p:nvPr>
            <p:ph type="body" sz="quarter" idx="10"/>
          </p:nvPr>
        </p:nvSpPr>
        <p:spPr>
          <a:xfrm>
            <a:off x="811530" y="4023360"/>
            <a:ext cx="4363595" cy="712269"/>
          </a:xfrm>
        </p:spPr>
        <p:txBody>
          <a:bodyPr/>
          <a:lstStyle/>
          <a:p>
            <a:r>
              <a:rPr lang="en-US" dirty="0">
                <a:hlinkClick r:id="rId3"/>
              </a:rPr>
              <a:t>www.madhatterwellness.com</a:t>
            </a:r>
            <a:endParaRPr lang="en-US" dirty="0"/>
          </a:p>
        </p:txBody>
      </p:sp>
      <p:pic>
        <p:nvPicPr>
          <p:cNvPr id="4" name="Google Shape;330;p54" descr="Cover page of the Open Conversations Coloring Book. Sub heading: Teaching kids of all abilities about bodies, boundaries, consent, safety and healthy relationships. There are colorful photos of kids on the side of the cover.">
            <a:extLst>
              <a:ext uri="{FF2B5EF4-FFF2-40B4-BE49-F238E27FC236}">
                <a16:creationId xmlns:a16="http://schemas.microsoft.com/office/drawing/2014/main" id="{C10A4E95-95ED-49A5-A2A0-2B25AE524D62}"/>
              </a:ext>
            </a:extLst>
          </p:cNvPr>
          <p:cNvPicPr preferRelativeResize="0"/>
          <p:nvPr/>
        </p:nvPicPr>
        <p:blipFill rotWithShape="1">
          <a:blip r:embed="rId4">
            <a:alphaModFix/>
          </a:blip>
          <a:srcRect t="2298"/>
          <a:stretch/>
        </p:blipFill>
        <p:spPr>
          <a:xfrm>
            <a:off x="5429400" y="2403955"/>
            <a:ext cx="2647800" cy="3238809"/>
          </a:xfrm>
          <a:prstGeom prst="rect">
            <a:avLst/>
          </a:prstGeom>
          <a:noFill/>
          <a:ln w="3175">
            <a:solidFill>
              <a:schemeClr val="tx1"/>
            </a:solidFill>
          </a:ln>
        </p:spPr>
      </p:pic>
      <p:pic>
        <p:nvPicPr>
          <p:cNvPr id="5" name="Google Shape;331;p54" descr="Photo of two children coloring.">
            <a:extLst>
              <a:ext uri="{FF2B5EF4-FFF2-40B4-BE49-F238E27FC236}">
                <a16:creationId xmlns:a16="http://schemas.microsoft.com/office/drawing/2014/main" id="{61B41609-D65D-219A-721A-2185D2D74BFD}"/>
              </a:ext>
            </a:extLst>
          </p:cNvPr>
          <p:cNvPicPr preferRelativeResize="0"/>
          <p:nvPr/>
        </p:nvPicPr>
        <p:blipFill>
          <a:blip r:embed="rId5">
            <a:alphaModFix/>
          </a:blip>
          <a:stretch>
            <a:fillRect/>
          </a:stretch>
        </p:blipFill>
        <p:spPr>
          <a:xfrm>
            <a:off x="8331475" y="2456864"/>
            <a:ext cx="2126550" cy="3185900"/>
          </a:xfrm>
          <a:prstGeom prst="rect">
            <a:avLst/>
          </a:prstGeom>
          <a:noFill/>
          <a:ln>
            <a:noFill/>
          </a:ln>
        </p:spPr>
      </p:pic>
    </p:spTree>
    <p:extLst>
      <p:ext uri="{BB962C8B-B14F-4D97-AF65-F5344CB8AC3E}">
        <p14:creationId xmlns:p14="http://schemas.microsoft.com/office/powerpoint/2010/main" val="3498441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A454E-1A2A-16EA-1573-35E1E70517E7}"/>
              </a:ext>
            </a:extLst>
          </p:cNvPr>
          <p:cNvSpPr>
            <a:spLocks noGrp="1"/>
          </p:cNvSpPr>
          <p:nvPr>
            <p:ph type="title"/>
          </p:nvPr>
        </p:nvSpPr>
        <p:spPr/>
        <p:txBody>
          <a:bodyPr/>
          <a:lstStyle/>
          <a:p>
            <a:r>
              <a:rPr lang="en-US" dirty="0"/>
              <a:t>Family Discussion Guide and Workbook</a:t>
            </a:r>
          </a:p>
        </p:txBody>
      </p:sp>
      <p:sp>
        <p:nvSpPr>
          <p:cNvPr id="6" name="Text Placeholder 5">
            <a:extLst>
              <a:ext uri="{FF2B5EF4-FFF2-40B4-BE49-F238E27FC236}">
                <a16:creationId xmlns:a16="http://schemas.microsoft.com/office/drawing/2014/main" id="{CAA27592-EA95-CEE5-6D8A-3EFE44492F79}"/>
              </a:ext>
              <a:ext uri="{C183D7F6-B498-43B3-948B-1728B52AA6E4}">
                <adec:decorative xmlns:adec="http://schemas.microsoft.com/office/drawing/2017/decorative" val="0"/>
              </a:ext>
            </a:extLst>
          </p:cNvPr>
          <p:cNvSpPr>
            <a:spLocks noGrp="1"/>
          </p:cNvSpPr>
          <p:nvPr>
            <p:ph type="body" sz="quarter" idx="10"/>
          </p:nvPr>
        </p:nvSpPr>
        <p:spPr>
          <a:xfrm>
            <a:off x="811530" y="5285232"/>
            <a:ext cx="4722996" cy="854311"/>
          </a:xfrm>
        </p:spPr>
        <p:txBody>
          <a:bodyPr/>
          <a:lstStyle/>
          <a:p>
            <a:r>
              <a:rPr lang="en-US" dirty="0">
                <a:hlinkClick r:id="rId2"/>
              </a:rPr>
              <a:t>www.madhatterwellness.com</a:t>
            </a:r>
            <a:endParaRPr lang="en-US" dirty="0"/>
          </a:p>
        </p:txBody>
      </p:sp>
      <p:pic>
        <p:nvPicPr>
          <p:cNvPr id="4" name="Google Shape;339;p55" descr="Cover of the new &amp; improved Family Discussion Guide: lessons and activities on healthy relationships, safe and healthy boundaries and private/public places and actions. There is a photo on the cover of a mom with her arms around her three kids.">
            <a:extLst>
              <a:ext uri="{FF2B5EF4-FFF2-40B4-BE49-F238E27FC236}">
                <a16:creationId xmlns:a16="http://schemas.microsoft.com/office/drawing/2014/main" id="{1ACAD586-5015-3512-803F-94DDA0A32255}"/>
              </a:ext>
            </a:extLst>
          </p:cNvPr>
          <p:cNvPicPr preferRelativeResize="0"/>
          <p:nvPr/>
        </p:nvPicPr>
        <p:blipFill>
          <a:blip r:embed="rId3">
            <a:alphaModFix/>
          </a:blip>
          <a:stretch>
            <a:fillRect/>
          </a:stretch>
        </p:blipFill>
        <p:spPr>
          <a:xfrm>
            <a:off x="1572761" y="2830106"/>
            <a:ext cx="1847175" cy="2028924"/>
          </a:xfrm>
          <a:prstGeom prst="rect">
            <a:avLst/>
          </a:prstGeom>
          <a:noFill/>
          <a:ln w="9525" cap="flat" cmpd="sng">
            <a:solidFill>
              <a:schemeClr val="dk2"/>
            </a:solidFill>
            <a:prstDash val="solid"/>
            <a:round/>
            <a:headEnd type="none" w="sm" len="sm"/>
            <a:tailEnd type="none" w="sm" len="sm"/>
          </a:ln>
        </p:spPr>
      </p:pic>
      <p:pic>
        <p:nvPicPr>
          <p:cNvPr id="5" name="Google Shape;340;p55" descr="Boundaries Sorting Activity worksheet. There is a definition of &quot;boundary&quot; and a place to sort items into the categories of Who, What and Where.">
            <a:extLst>
              <a:ext uri="{FF2B5EF4-FFF2-40B4-BE49-F238E27FC236}">
                <a16:creationId xmlns:a16="http://schemas.microsoft.com/office/drawing/2014/main" id="{772ECE48-2237-942D-7FBA-9B868E79E99A}"/>
              </a:ext>
            </a:extLst>
          </p:cNvPr>
          <p:cNvPicPr preferRelativeResize="0"/>
          <p:nvPr/>
        </p:nvPicPr>
        <p:blipFill>
          <a:blip r:embed="rId4">
            <a:alphaModFix/>
          </a:blip>
          <a:stretch>
            <a:fillRect/>
          </a:stretch>
        </p:blipFill>
        <p:spPr>
          <a:xfrm>
            <a:off x="6636314" y="2830106"/>
            <a:ext cx="3982925" cy="3098775"/>
          </a:xfrm>
          <a:prstGeom prst="rect">
            <a:avLst/>
          </a:prstGeom>
          <a:noFill/>
          <a:ln w="9525"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1183439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72F64-A950-144A-BD3D-2ECDA1DC32BC}"/>
              </a:ext>
            </a:extLst>
          </p:cNvPr>
          <p:cNvSpPr>
            <a:spLocks noGrp="1"/>
          </p:cNvSpPr>
          <p:nvPr>
            <p:ph type="title"/>
          </p:nvPr>
        </p:nvSpPr>
        <p:spPr/>
        <p:txBody>
          <a:bodyPr/>
          <a:lstStyle/>
          <a:p>
            <a:pPr algn="l"/>
            <a:r>
              <a:rPr lang="en-US" dirty="0"/>
              <a:t>Center</a:t>
            </a:r>
          </a:p>
        </p:txBody>
      </p:sp>
      <p:sp>
        <p:nvSpPr>
          <p:cNvPr id="7" name="Content Placeholder 6">
            <a:extLst>
              <a:ext uri="{FF2B5EF4-FFF2-40B4-BE49-F238E27FC236}">
                <a16:creationId xmlns:a16="http://schemas.microsoft.com/office/drawing/2014/main" id="{9BA4E221-F464-61C0-51D6-8E05D506F43E}"/>
              </a:ext>
            </a:extLst>
          </p:cNvPr>
          <p:cNvSpPr>
            <a:spLocks noGrp="1"/>
          </p:cNvSpPr>
          <p:nvPr>
            <p:ph type="body" sz="quarter" idx="10"/>
          </p:nvPr>
        </p:nvSpPr>
        <p:spPr/>
        <p:txBody>
          <a:bodyPr/>
          <a:lstStyle/>
          <a:p>
            <a:r>
              <a:rPr lang="en-US" dirty="0">
                <a:hlinkClick r:id="rId3"/>
              </a:rPr>
              <a:t>www.madhatterwellness.com</a:t>
            </a:r>
            <a:endParaRPr lang="en-US" dirty="0"/>
          </a:p>
        </p:txBody>
      </p:sp>
      <p:pic>
        <p:nvPicPr>
          <p:cNvPr id="6" name="Google Shape;155;p29" descr="A person is sitting cross-legged with their back to the viewer. They are holding a sphere made of rainbow-colored plastic connecting parts used as a visual for taking deep breaths.">
            <a:extLst>
              <a:ext uri="{FF2B5EF4-FFF2-40B4-BE49-F238E27FC236}">
                <a16:creationId xmlns:a16="http://schemas.microsoft.com/office/drawing/2014/main" id="{E2C918E8-8A8C-C23E-AEDA-B64541B0F6AE}"/>
              </a:ext>
            </a:extLst>
          </p:cNvPr>
          <p:cNvPicPr preferRelativeResize="0"/>
          <p:nvPr/>
        </p:nvPicPr>
        <p:blipFill rotWithShape="1">
          <a:blip r:embed="rId4">
            <a:alphaModFix/>
          </a:blip>
          <a:srcRect l="13997" r="13997"/>
          <a:stretch/>
        </p:blipFill>
        <p:spPr>
          <a:xfrm>
            <a:off x="6096000" y="2399485"/>
            <a:ext cx="4887686" cy="3790839"/>
          </a:xfrm>
          <a:prstGeom prst="rect">
            <a:avLst/>
          </a:prstGeom>
          <a:noFill/>
          <a:ln>
            <a:noFill/>
          </a:ln>
        </p:spPr>
      </p:pic>
    </p:spTree>
    <p:extLst>
      <p:ext uri="{BB962C8B-B14F-4D97-AF65-F5344CB8AC3E}">
        <p14:creationId xmlns:p14="http://schemas.microsoft.com/office/powerpoint/2010/main" val="27335677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8A271-97F0-81B4-006E-2BF7E38BDE3B}"/>
              </a:ext>
            </a:extLst>
          </p:cNvPr>
          <p:cNvSpPr>
            <a:spLocks noGrp="1"/>
          </p:cNvSpPr>
          <p:nvPr>
            <p:ph type="title"/>
          </p:nvPr>
        </p:nvSpPr>
        <p:spPr/>
        <p:txBody>
          <a:bodyPr/>
          <a:lstStyle/>
          <a:p>
            <a:r>
              <a:rPr lang="en-US" dirty="0"/>
              <a:t>Helpful Websites</a:t>
            </a:r>
          </a:p>
        </p:txBody>
      </p:sp>
      <p:sp>
        <p:nvSpPr>
          <p:cNvPr id="4" name="Text Placeholder 3">
            <a:extLst>
              <a:ext uri="{FF2B5EF4-FFF2-40B4-BE49-F238E27FC236}">
                <a16:creationId xmlns:a16="http://schemas.microsoft.com/office/drawing/2014/main" id="{DB589915-F237-EF7C-4AE1-1E82DAC7FE56}"/>
              </a:ext>
            </a:extLst>
          </p:cNvPr>
          <p:cNvSpPr>
            <a:spLocks noGrp="1"/>
          </p:cNvSpPr>
          <p:nvPr>
            <p:ph type="body" sz="quarter" idx="11"/>
          </p:nvPr>
        </p:nvSpPr>
        <p:spPr>
          <a:xfrm>
            <a:off x="811530" y="2791730"/>
            <a:ext cx="4838156" cy="3775275"/>
          </a:xfrm>
        </p:spPr>
        <p:txBody>
          <a:bodyPr/>
          <a:lstStyle/>
          <a:p>
            <a:r>
              <a:rPr lang="en-US" dirty="0"/>
              <a:t>Sex Positive Families</a:t>
            </a:r>
          </a:p>
          <a:p>
            <a:r>
              <a:rPr lang="en-US" dirty="0"/>
              <a:t>Amaze &amp; Amaze Jr.</a:t>
            </a:r>
          </a:p>
          <a:p>
            <a:r>
              <a:rPr lang="en-US" dirty="0"/>
              <a:t>MHW YouTube Channel </a:t>
            </a:r>
          </a:p>
          <a:p>
            <a:r>
              <a:rPr lang="en-US" dirty="0"/>
              <a:t>HUB (Healthy Understanding of Our Bodies)</a:t>
            </a:r>
          </a:p>
        </p:txBody>
      </p:sp>
      <p:pic>
        <p:nvPicPr>
          <p:cNvPr id="5" name="Google Shape;347;p56" descr="Image from Sex Positive Families of a parent reading a book about anatomy to a child. The text reads: It's time for the talks. Sex Positive Families provides the education and resources that help families raise sexually healthy children. Browse Topics.">
            <a:extLst>
              <a:ext uri="{FF2B5EF4-FFF2-40B4-BE49-F238E27FC236}">
                <a16:creationId xmlns:a16="http://schemas.microsoft.com/office/drawing/2014/main" id="{A0805416-EDE5-36E8-02D7-93D836586657}"/>
              </a:ext>
            </a:extLst>
          </p:cNvPr>
          <p:cNvPicPr preferRelativeResize="0"/>
          <p:nvPr/>
        </p:nvPicPr>
        <p:blipFill>
          <a:blip r:embed="rId3">
            <a:alphaModFix/>
          </a:blip>
          <a:stretch>
            <a:fillRect/>
          </a:stretch>
        </p:blipFill>
        <p:spPr>
          <a:xfrm>
            <a:off x="6324600" y="3045020"/>
            <a:ext cx="4720390" cy="2212713"/>
          </a:xfrm>
          <a:prstGeom prst="rect">
            <a:avLst/>
          </a:prstGeom>
          <a:noFill/>
          <a:ln>
            <a:noFill/>
          </a:ln>
        </p:spPr>
      </p:pic>
    </p:spTree>
    <p:extLst>
      <p:ext uri="{BB962C8B-B14F-4D97-AF65-F5344CB8AC3E}">
        <p14:creationId xmlns:p14="http://schemas.microsoft.com/office/powerpoint/2010/main" val="7777024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A4E4C-4415-7198-DB89-E63FC5149D30}"/>
              </a:ext>
            </a:extLst>
          </p:cNvPr>
          <p:cNvSpPr>
            <a:spLocks noGrp="1"/>
          </p:cNvSpPr>
          <p:nvPr>
            <p:ph type="title"/>
          </p:nvPr>
        </p:nvSpPr>
        <p:spPr/>
        <p:txBody>
          <a:bodyPr/>
          <a:lstStyle/>
          <a:p>
            <a:r>
              <a:rPr lang="en-US" dirty="0"/>
              <a:t>CONTACT US! ☺ </a:t>
            </a:r>
          </a:p>
        </p:txBody>
      </p:sp>
      <p:sp>
        <p:nvSpPr>
          <p:cNvPr id="4" name="Text Placeholder 3">
            <a:extLst>
              <a:ext uri="{FF2B5EF4-FFF2-40B4-BE49-F238E27FC236}">
                <a16:creationId xmlns:a16="http://schemas.microsoft.com/office/drawing/2014/main" id="{1F11F852-30C4-961D-6FDB-9A1186F8B143}"/>
              </a:ext>
            </a:extLst>
          </p:cNvPr>
          <p:cNvSpPr>
            <a:spLocks noGrp="1"/>
          </p:cNvSpPr>
          <p:nvPr>
            <p:ph type="body" sz="quarter" idx="11"/>
          </p:nvPr>
        </p:nvSpPr>
        <p:spPr>
          <a:xfrm>
            <a:off x="811530" y="2791730"/>
            <a:ext cx="6362156" cy="3775275"/>
          </a:xfrm>
        </p:spPr>
        <p:txBody>
          <a:bodyPr/>
          <a:lstStyle/>
          <a:p>
            <a:pPr>
              <a:spcBef>
                <a:spcPts val="600"/>
              </a:spcBef>
              <a:spcAft>
                <a:spcPts val="600"/>
              </a:spcAft>
            </a:pPr>
            <a:r>
              <a:rPr lang="en-US" dirty="0"/>
              <a:t>Email: info@madhatterwellness.com</a:t>
            </a:r>
          </a:p>
          <a:p>
            <a:pPr>
              <a:spcBef>
                <a:spcPts val="600"/>
              </a:spcBef>
              <a:spcAft>
                <a:spcPts val="600"/>
              </a:spcAft>
            </a:pPr>
            <a:r>
              <a:rPr lang="en-US" dirty="0"/>
              <a:t>Website: www.madhatterwellness.com </a:t>
            </a:r>
          </a:p>
          <a:p>
            <a:pPr>
              <a:spcBef>
                <a:spcPts val="600"/>
              </a:spcBef>
              <a:spcAft>
                <a:spcPts val="600"/>
              </a:spcAft>
            </a:pPr>
            <a:r>
              <a:rPr lang="en-US" dirty="0"/>
              <a:t>Phone: 612-524-8364</a:t>
            </a:r>
          </a:p>
          <a:p>
            <a:pPr>
              <a:spcBef>
                <a:spcPts val="600"/>
              </a:spcBef>
              <a:spcAft>
                <a:spcPts val="600"/>
              </a:spcAft>
            </a:pPr>
            <a:r>
              <a:rPr lang="en-US" dirty="0"/>
              <a:t>Parent/Caregiver Education Specialist (Kim)</a:t>
            </a:r>
          </a:p>
          <a:p>
            <a:pPr>
              <a:spcBef>
                <a:spcPts val="600"/>
              </a:spcBef>
              <a:spcAft>
                <a:spcPts val="600"/>
              </a:spcAft>
            </a:pPr>
            <a:r>
              <a:rPr lang="en-US" dirty="0"/>
              <a:t>kim@sfaabilities.com </a:t>
            </a:r>
          </a:p>
          <a:p>
            <a:pPr>
              <a:spcBef>
                <a:spcPts val="600"/>
              </a:spcBef>
              <a:spcAft>
                <a:spcPts val="600"/>
              </a:spcAft>
            </a:pPr>
            <a:r>
              <a:rPr lang="en-US" dirty="0"/>
              <a:t>“Like” Mad Hatter Wellness on Facebook</a:t>
            </a:r>
          </a:p>
          <a:p>
            <a:pPr>
              <a:spcBef>
                <a:spcPts val="600"/>
              </a:spcBef>
              <a:spcAft>
                <a:spcPts val="600"/>
              </a:spcAft>
            </a:pPr>
            <a:r>
              <a:rPr lang="en-US" dirty="0"/>
              <a:t>Follow us on Instagram @madhatterwellness</a:t>
            </a:r>
          </a:p>
        </p:txBody>
      </p:sp>
      <p:pic>
        <p:nvPicPr>
          <p:cNvPr id="5" name="Google Shape;355;p57" descr="QR code image to sign up for our newsletter.">
            <a:extLst>
              <a:ext uri="{FF2B5EF4-FFF2-40B4-BE49-F238E27FC236}">
                <a16:creationId xmlns:a16="http://schemas.microsoft.com/office/drawing/2014/main" id="{0C4883A0-E349-FCAA-6AE0-50390D54295D}"/>
              </a:ext>
            </a:extLst>
          </p:cNvPr>
          <p:cNvPicPr preferRelativeResize="0"/>
          <p:nvPr/>
        </p:nvPicPr>
        <p:blipFill>
          <a:blip r:embed="rId2">
            <a:alphaModFix/>
          </a:blip>
          <a:stretch>
            <a:fillRect/>
          </a:stretch>
        </p:blipFill>
        <p:spPr>
          <a:xfrm>
            <a:off x="7641772" y="2791730"/>
            <a:ext cx="2925617" cy="3508543"/>
          </a:xfrm>
          <a:prstGeom prst="rect">
            <a:avLst/>
          </a:prstGeom>
          <a:noFill/>
          <a:ln>
            <a:noFill/>
          </a:ln>
        </p:spPr>
      </p:pic>
    </p:spTree>
    <p:extLst>
      <p:ext uri="{BB962C8B-B14F-4D97-AF65-F5344CB8AC3E}">
        <p14:creationId xmlns:p14="http://schemas.microsoft.com/office/powerpoint/2010/main" val="11502496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6F1DB6C-80AB-4E41-A5AE-91CFF09CA65B}"/>
              </a:ext>
            </a:extLst>
          </p:cNvPr>
          <p:cNvSpPr>
            <a:spLocks noGrp="1"/>
          </p:cNvSpPr>
          <p:nvPr>
            <p:ph type="ctrTitle"/>
          </p:nvPr>
        </p:nvSpPr>
        <p:spPr>
          <a:xfrm>
            <a:off x="606868" y="3391400"/>
            <a:ext cx="11000232" cy="914400"/>
          </a:xfrm>
        </p:spPr>
        <p:txBody>
          <a:bodyPr/>
          <a:lstStyle/>
          <a:p>
            <a:r>
              <a:rPr lang="en" dirty="0">
                <a:latin typeface="Raleway"/>
                <a:ea typeface="Raleway"/>
                <a:cs typeface="Raleway"/>
                <a:sym typeface="Raleway"/>
              </a:rPr>
              <a:t>Questions and Close</a:t>
            </a:r>
            <a:endParaRPr lang="en-US" dirty="0"/>
          </a:p>
        </p:txBody>
      </p:sp>
      <p:pic>
        <p:nvPicPr>
          <p:cNvPr id="2" name="Google Shape;64;p15" descr="OpenConversations, logo">
            <a:extLst>
              <a:ext uri="{FF2B5EF4-FFF2-40B4-BE49-F238E27FC236}">
                <a16:creationId xmlns:a16="http://schemas.microsoft.com/office/drawing/2014/main" id="{7277EB8F-BB7E-F75F-B8B7-A39F11981D95}"/>
              </a:ext>
            </a:extLst>
          </p:cNvPr>
          <p:cNvPicPr preferRelativeResize="0"/>
          <p:nvPr/>
        </p:nvPicPr>
        <p:blipFill>
          <a:blip r:embed="rId2">
            <a:alphaModFix/>
          </a:blip>
          <a:stretch>
            <a:fillRect/>
          </a:stretch>
        </p:blipFill>
        <p:spPr>
          <a:xfrm>
            <a:off x="5035462" y="4641987"/>
            <a:ext cx="2200004" cy="959855"/>
          </a:xfrm>
          <a:prstGeom prst="rect">
            <a:avLst/>
          </a:prstGeom>
          <a:noFill/>
          <a:ln>
            <a:noFill/>
          </a:ln>
        </p:spPr>
      </p:pic>
    </p:spTree>
    <p:extLst>
      <p:ext uri="{BB962C8B-B14F-4D97-AF65-F5344CB8AC3E}">
        <p14:creationId xmlns:p14="http://schemas.microsoft.com/office/powerpoint/2010/main" val="3316001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765A1-75A7-B112-E7D7-3CE7DBC3484F}"/>
              </a:ext>
            </a:extLst>
          </p:cNvPr>
          <p:cNvSpPr>
            <a:spLocks noGrp="1"/>
          </p:cNvSpPr>
          <p:nvPr>
            <p:ph type="title"/>
          </p:nvPr>
        </p:nvSpPr>
        <p:spPr/>
        <p:txBody>
          <a:bodyPr/>
          <a:lstStyle/>
          <a:p>
            <a:r>
              <a:rPr lang="en-US" dirty="0"/>
              <a:t>About Us</a:t>
            </a:r>
          </a:p>
        </p:txBody>
      </p:sp>
      <p:sp>
        <p:nvSpPr>
          <p:cNvPr id="3" name="Content Placeholder 2">
            <a:extLst>
              <a:ext uri="{FF2B5EF4-FFF2-40B4-BE49-F238E27FC236}">
                <a16:creationId xmlns:a16="http://schemas.microsoft.com/office/drawing/2014/main" id="{3CF86D03-F631-9D4C-167E-9826D3A17291}"/>
              </a:ext>
            </a:extLst>
          </p:cNvPr>
          <p:cNvSpPr>
            <a:spLocks noGrp="1"/>
          </p:cNvSpPr>
          <p:nvPr>
            <p:ph idx="1"/>
          </p:nvPr>
        </p:nvSpPr>
        <p:spPr/>
        <p:txBody>
          <a:bodyPr/>
          <a:lstStyle/>
          <a:p>
            <a:pPr>
              <a:spcBef>
                <a:spcPts val="600"/>
              </a:spcBef>
            </a:pPr>
            <a:r>
              <a:rPr lang="en-US" dirty="0"/>
              <a:t>Mad Hatter Wellness, founded by Katie Thune, provides learning opportunities to empower people of all abilities with knowledge and skills to make safe and healthy choices.</a:t>
            </a:r>
          </a:p>
          <a:p>
            <a:pPr>
              <a:spcBef>
                <a:spcPts val="600"/>
              </a:spcBef>
            </a:pPr>
            <a:r>
              <a:rPr lang="en-US" dirty="0"/>
              <a:t>We focus on educating about healthy relationships, with ourselves and others, as well as safety, consent, and lots more. All of this is a part of comprehensive sexual education.</a:t>
            </a:r>
          </a:p>
          <a:p>
            <a:pPr>
              <a:spcBef>
                <a:spcPts val="600"/>
              </a:spcBef>
            </a:pPr>
            <a:r>
              <a:rPr lang="en-US" dirty="0"/>
              <a:t>Four main programs: Sexuality for All Abilities, Open Conversations, Empowered Together and The Power of Me</a:t>
            </a:r>
          </a:p>
        </p:txBody>
      </p:sp>
    </p:spTree>
    <p:extLst>
      <p:ext uri="{BB962C8B-B14F-4D97-AF65-F5344CB8AC3E}">
        <p14:creationId xmlns:p14="http://schemas.microsoft.com/office/powerpoint/2010/main" val="519710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1AE3C-7973-12A7-D92D-09B41EF2F487}"/>
              </a:ext>
            </a:extLst>
          </p:cNvPr>
          <p:cNvSpPr>
            <a:spLocks noGrp="1"/>
          </p:cNvSpPr>
          <p:nvPr>
            <p:ph type="title"/>
          </p:nvPr>
        </p:nvSpPr>
        <p:spPr/>
        <p:txBody>
          <a:bodyPr/>
          <a:lstStyle/>
          <a:p>
            <a:r>
              <a:rPr lang="en-US" dirty="0"/>
              <a:t>Things to Think About</a:t>
            </a:r>
          </a:p>
        </p:txBody>
      </p:sp>
      <p:pic>
        <p:nvPicPr>
          <p:cNvPr id="7" name="Google Shape;170;p31" descr="A woman with short curly hair and glasses is looking up to the ceiling with her hand at her chin, one finger pointing up. She looks like she is pondering something.">
            <a:extLst>
              <a:ext uri="{FF2B5EF4-FFF2-40B4-BE49-F238E27FC236}">
                <a16:creationId xmlns:a16="http://schemas.microsoft.com/office/drawing/2014/main" id="{478516E9-778A-4252-0575-AD64F02314D8}"/>
              </a:ext>
            </a:extLst>
          </p:cNvPr>
          <p:cNvPicPr preferRelativeResize="0"/>
          <p:nvPr/>
        </p:nvPicPr>
        <p:blipFill rotWithShape="1">
          <a:blip r:embed="rId3">
            <a:alphaModFix/>
          </a:blip>
          <a:srcRect l="19956" t="30905" r="14245"/>
          <a:stretch/>
        </p:blipFill>
        <p:spPr>
          <a:xfrm>
            <a:off x="830598" y="2791729"/>
            <a:ext cx="2134736" cy="3362751"/>
          </a:xfrm>
          <a:prstGeom prst="rect">
            <a:avLst/>
          </a:prstGeom>
          <a:noFill/>
          <a:ln>
            <a:noFill/>
          </a:ln>
        </p:spPr>
      </p:pic>
      <p:sp>
        <p:nvSpPr>
          <p:cNvPr id="9" name="Text Placeholder 8">
            <a:extLst>
              <a:ext uri="{FF2B5EF4-FFF2-40B4-BE49-F238E27FC236}">
                <a16:creationId xmlns:a16="http://schemas.microsoft.com/office/drawing/2014/main" id="{A0F8872D-589B-4BF1-5605-A168B8077B34}"/>
              </a:ext>
            </a:extLst>
          </p:cNvPr>
          <p:cNvSpPr>
            <a:spLocks noGrp="1"/>
          </p:cNvSpPr>
          <p:nvPr>
            <p:ph type="body" sz="quarter" idx="11"/>
          </p:nvPr>
        </p:nvSpPr>
        <p:spPr>
          <a:xfrm>
            <a:off x="3565614" y="2791730"/>
            <a:ext cx="5259418" cy="3775275"/>
          </a:xfrm>
        </p:spPr>
        <p:txBody>
          <a:bodyPr/>
          <a:lstStyle/>
          <a:p>
            <a:pPr>
              <a:spcBef>
                <a:spcPts val="600"/>
              </a:spcBef>
            </a:pPr>
            <a:r>
              <a:rPr lang="en-US" dirty="0"/>
              <a:t>Conversations about healthy and unhealthy relationships can bring up a range of emotions.</a:t>
            </a:r>
          </a:p>
          <a:p>
            <a:pPr>
              <a:spcBef>
                <a:spcPts val="600"/>
              </a:spcBef>
            </a:pPr>
            <a:r>
              <a:rPr lang="en-US" dirty="0"/>
              <a:t>Relationship education is a lifelong process.</a:t>
            </a:r>
          </a:p>
          <a:p>
            <a:pPr>
              <a:spcBef>
                <a:spcPts val="600"/>
              </a:spcBef>
            </a:pPr>
            <a:r>
              <a:rPr lang="en-US" dirty="0"/>
              <a:t>We all have different comfort levels with this topic. This is okay!</a:t>
            </a:r>
          </a:p>
          <a:p>
            <a:pPr>
              <a:spcBef>
                <a:spcPts val="600"/>
              </a:spcBef>
            </a:pPr>
            <a:r>
              <a:rPr lang="en-US" dirty="0"/>
              <a:t>None of us are perfect. </a:t>
            </a:r>
          </a:p>
        </p:txBody>
      </p:sp>
    </p:spTree>
    <p:extLst>
      <p:ext uri="{BB962C8B-B14F-4D97-AF65-F5344CB8AC3E}">
        <p14:creationId xmlns:p14="http://schemas.microsoft.com/office/powerpoint/2010/main" val="2929231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222112D-591A-7F6B-DEB0-0912A9BF9C32}"/>
              </a:ext>
            </a:extLst>
          </p:cNvPr>
          <p:cNvSpPr>
            <a:spLocks noGrp="1"/>
          </p:cNvSpPr>
          <p:nvPr>
            <p:ph type="ctrTitle"/>
          </p:nvPr>
        </p:nvSpPr>
        <p:spPr/>
        <p:txBody>
          <a:bodyPr/>
          <a:lstStyle/>
          <a:p>
            <a:r>
              <a:rPr lang="en-US" dirty="0"/>
              <a:t>Background Information</a:t>
            </a:r>
          </a:p>
        </p:txBody>
      </p:sp>
    </p:spTree>
    <p:extLst>
      <p:ext uri="{BB962C8B-B14F-4D97-AF65-F5344CB8AC3E}">
        <p14:creationId xmlns:p14="http://schemas.microsoft.com/office/powerpoint/2010/main" val="537826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F8B50-5F45-4ABC-0FC2-92165938CD4D}"/>
              </a:ext>
            </a:extLst>
          </p:cNvPr>
          <p:cNvSpPr>
            <a:spLocks noGrp="1"/>
          </p:cNvSpPr>
          <p:nvPr>
            <p:ph type="title"/>
          </p:nvPr>
        </p:nvSpPr>
        <p:spPr/>
        <p:txBody>
          <a:bodyPr/>
          <a:lstStyle/>
          <a:p>
            <a:pPr algn="l"/>
            <a:r>
              <a:rPr lang="en-US" dirty="0"/>
              <a:t>What Are We Talking About When We Use the Term Sexuality?</a:t>
            </a:r>
          </a:p>
        </p:txBody>
      </p:sp>
      <p:sp>
        <p:nvSpPr>
          <p:cNvPr id="10" name="Content Placeholder 9">
            <a:extLst>
              <a:ext uri="{FF2B5EF4-FFF2-40B4-BE49-F238E27FC236}">
                <a16:creationId xmlns:a16="http://schemas.microsoft.com/office/drawing/2014/main" id="{3B733CCB-5580-F179-D11E-AD3D2CC8B57A}"/>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dirty="0">
                <a:hlinkClick r:id="rId3"/>
              </a:rPr>
              <a:t>www.madhatterwellness.com</a:t>
            </a:r>
            <a:endParaRPr lang="en-US" dirty="0"/>
          </a:p>
        </p:txBody>
      </p:sp>
      <p:pic>
        <p:nvPicPr>
          <p:cNvPr id="6" name="Google Shape;183;p33" descr="Wheel Graphic divided into six sections: Reproductive Health and Genitals, Gender Role and Identity, Relationship, Love and Affection, Body Image, Sexual orientation.">
            <a:extLst>
              <a:ext uri="{FF2B5EF4-FFF2-40B4-BE49-F238E27FC236}">
                <a16:creationId xmlns:a16="http://schemas.microsoft.com/office/drawing/2014/main" id="{66FED978-C0FA-BB51-2238-74B0CEE639F5}"/>
              </a:ext>
            </a:extLst>
          </p:cNvPr>
          <p:cNvPicPr preferRelativeResize="0"/>
          <p:nvPr/>
        </p:nvPicPr>
        <p:blipFill rotWithShape="1">
          <a:blip r:embed="rId4">
            <a:alphaModFix/>
          </a:blip>
          <a:srcRect/>
          <a:stretch/>
        </p:blipFill>
        <p:spPr>
          <a:xfrm>
            <a:off x="6685365" y="2384548"/>
            <a:ext cx="3534936" cy="3773121"/>
          </a:xfrm>
          <a:prstGeom prst="rect">
            <a:avLst/>
          </a:prstGeom>
          <a:noFill/>
          <a:ln>
            <a:noFill/>
          </a:ln>
        </p:spPr>
      </p:pic>
    </p:spTree>
    <p:extLst>
      <p:ext uri="{BB962C8B-B14F-4D97-AF65-F5344CB8AC3E}">
        <p14:creationId xmlns:p14="http://schemas.microsoft.com/office/powerpoint/2010/main" val="170451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DA0DF-799B-003A-EB6C-4187574643F4}"/>
              </a:ext>
            </a:extLst>
          </p:cNvPr>
          <p:cNvSpPr>
            <a:spLocks noGrp="1"/>
          </p:cNvSpPr>
          <p:nvPr>
            <p:ph type="title"/>
          </p:nvPr>
        </p:nvSpPr>
        <p:spPr/>
        <p:txBody>
          <a:bodyPr/>
          <a:lstStyle/>
          <a:p>
            <a:r>
              <a:rPr lang="en-US" dirty="0"/>
              <a:t>Why is sexuality education at an early age so important?</a:t>
            </a:r>
          </a:p>
        </p:txBody>
      </p:sp>
      <p:sp>
        <p:nvSpPr>
          <p:cNvPr id="3" name="Content Placeholder 2">
            <a:extLst>
              <a:ext uri="{FF2B5EF4-FFF2-40B4-BE49-F238E27FC236}">
                <a16:creationId xmlns:a16="http://schemas.microsoft.com/office/drawing/2014/main" id="{1488E816-213C-EE18-485A-C380DE66A12B}"/>
              </a:ext>
            </a:extLst>
          </p:cNvPr>
          <p:cNvSpPr>
            <a:spLocks noGrp="1"/>
          </p:cNvSpPr>
          <p:nvPr>
            <p:ph idx="1"/>
          </p:nvPr>
        </p:nvSpPr>
        <p:spPr/>
        <p:txBody>
          <a:bodyPr/>
          <a:lstStyle/>
          <a:p>
            <a:pPr>
              <a:spcBef>
                <a:spcPts val="600"/>
              </a:spcBef>
            </a:pPr>
            <a:r>
              <a:rPr lang="en-US" dirty="0"/>
              <a:t>Health (understanding body parts and what they do)</a:t>
            </a:r>
          </a:p>
          <a:p>
            <a:pPr>
              <a:spcBef>
                <a:spcPts val="600"/>
              </a:spcBef>
            </a:pPr>
            <a:r>
              <a:rPr lang="en-US" dirty="0"/>
              <a:t>Safety (learning who and how to tell)</a:t>
            </a:r>
          </a:p>
          <a:p>
            <a:pPr>
              <a:spcBef>
                <a:spcPts val="600"/>
              </a:spcBef>
            </a:pPr>
            <a:r>
              <a:rPr lang="en-US" dirty="0"/>
              <a:t>Healthy Relationships and Social skills</a:t>
            </a:r>
          </a:p>
          <a:p>
            <a:pPr>
              <a:spcBef>
                <a:spcPts val="600"/>
              </a:spcBef>
            </a:pPr>
            <a:r>
              <a:rPr lang="en-US" dirty="0"/>
              <a:t>Vulnerability, Societal Attitudes and Learned Compliance</a:t>
            </a:r>
          </a:p>
          <a:p>
            <a:pPr>
              <a:spcBef>
                <a:spcPts val="600"/>
              </a:spcBef>
            </a:pPr>
            <a:r>
              <a:rPr lang="en-US" dirty="0"/>
              <a:t>Lifelong learning - body changes and puberty</a:t>
            </a:r>
          </a:p>
          <a:p>
            <a:pPr>
              <a:spcBef>
                <a:spcPts val="600"/>
              </a:spcBef>
            </a:pPr>
            <a:r>
              <a:rPr lang="en-US" dirty="0"/>
              <a:t>Helps develop a sense of self and identity</a:t>
            </a:r>
          </a:p>
        </p:txBody>
      </p:sp>
    </p:spTree>
    <p:extLst>
      <p:ext uri="{BB962C8B-B14F-4D97-AF65-F5344CB8AC3E}">
        <p14:creationId xmlns:p14="http://schemas.microsoft.com/office/powerpoint/2010/main" val="2350495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BB6EE-72CD-F5A9-0604-0D2B22175D69}"/>
              </a:ext>
            </a:extLst>
          </p:cNvPr>
          <p:cNvSpPr>
            <a:spLocks noGrp="1"/>
          </p:cNvSpPr>
          <p:nvPr>
            <p:ph type="title"/>
          </p:nvPr>
        </p:nvSpPr>
        <p:spPr/>
        <p:txBody>
          <a:bodyPr/>
          <a:lstStyle/>
          <a:p>
            <a:r>
              <a:rPr lang="en-US" dirty="0"/>
              <a:t>Our Hope for Sexuality Education for </a:t>
            </a:r>
            <a:br>
              <a:rPr lang="en-US" dirty="0"/>
            </a:br>
            <a:r>
              <a:rPr lang="en-US" dirty="0"/>
              <a:t>Young People</a:t>
            </a:r>
          </a:p>
        </p:txBody>
      </p:sp>
      <p:sp>
        <p:nvSpPr>
          <p:cNvPr id="3" name="Content Placeholder 2">
            <a:extLst>
              <a:ext uri="{FF2B5EF4-FFF2-40B4-BE49-F238E27FC236}">
                <a16:creationId xmlns:a16="http://schemas.microsoft.com/office/drawing/2014/main" id="{45219D28-B3DC-1957-B05C-2C60C74354DF}"/>
              </a:ext>
            </a:extLst>
          </p:cNvPr>
          <p:cNvSpPr>
            <a:spLocks noGrp="1"/>
          </p:cNvSpPr>
          <p:nvPr>
            <p:ph idx="1"/>
          </p:nvPr>
        </p:nvSpPr>
        <p:spPr/>
        <p:txBody>
          <a:bodyPr/>
          <a:lstStyle/>
          <a:p>
            <a:pPr>
              <a:spcBef>
                <a:spcPts val="600"/>
              </a:spcBef>
            </a:pPr>
            <a:r>
              <a:rPr lang="en-US" dirty="0"/>
              <a:t> Comprehensive</a:t>
            </a:r>
          </a:p>
          <a:p>
            <a:pPr>
              <a:spcBef>
                <a:spcPts val="600"/>
              </a:spcBef>
            </a:pPr>
            <a:r>
              <a:rPr lang="en-US" dirty="0"/>
              <a:t> Non-reactive</a:t>
            </a:r>
          </a:p>
          <a:p>
            <a:pPr>
              <a:spcBef>
                <a:spcPts val="600"/>
              </a:spcBef>
            </a:pPr>
            <a:r>
              <a:rPr lang="en-US" dirty="0"/>
              <a:t> Non-judgmental</a:t>
            </a:r>
          </a:p>
          <a:p>
            <a:pPr>
              <a:spcBef>
                <a:spcPts val="600"/>
              </a:spcBef>
            </a:pPr>
            <a:r>
              <a:rPr lang="en-US" dirty="0"/>
              <a:t> Non-shaming</a:t>
            </a:r>
          </a:p>
          <a:p>
            <a:pPr>
              <a:spcBef>
                <a:spcPts val="600"/>
              </a:spcBef>
            </a:pPr>
            <a:r>
              <a:rPr lang="en-US" dirty="0"/>
              <a:t> Inclusive (age, gender, disability, race, sexual orientation, etc.)</a:t>
            </a:r>
          </a:p>
          <a:p>
            <a:pPr>
              <a:spcBef>
                <a:spcPts val="600"/>
              </a:spcBef>
            </a:pPr>
            <a:r>
              <a:rPr lang="en-US" dirty="0"/>
              <a:t> Accessible to ALL</a:t>
            </a:r>
          </a:p>
        </p:txBody>
      </p:sp>
    </p:spTree>
    <p:extLst>
      <p:ext uri="{BB962C8B-B14F-4D97-AF65-F5344CB8AC3E}">
        <p14:creationId xmlns:p14="http://schemas.microsoft.com/office/powerpoint/2010/main" val="83266919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CC"/>
      </a:hlink>
      <a:folHlink>
        <a:srgbClr val="954F7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PAW xmlns="http://www.net-centric.com/PAWPP">
  <Shape xmlns="" ID="8euNCCA4IqjupmbpvbvSMfRq+8o=" pdftag="H1" isBookmarkSet="no" bookmark="yes" Order="_x0031_"/>
  <Shape xmlns="" ID="ARSfPO/U9ItJ9zIOwm93ZJ7l/j8=" pdftag="H2" isBookmarkSet="no" bookmark="yes" Order="_x0032_"/>
  <Shape xmlns="" ID="osa0KM2sbnZHHxlXUxKH3ujjHuE=" pdftag="" bookmark="no" Order="_x0031_"/>
  <Shape xmlns="" ID="4JRL6lqoOFw9RUHrP0y9U5BDzf8=" pdftag="" bookmark="no" Order="_x0032_"/>
  <Shape xmlns="" ID="sM+ghJOlUVqnHU19mdPjAdwWJuw=" pdftag="" bookmark="no" Order="_x0031_"/>
  <Shape xmlns="" ID="GTGIHFiwAYvgHLb8IUSCQ2X6w4g=" pdftag="" bookmark="no" Order="_x0032_"/>
  <Shape xmlns="" ID="hq9gSbGZQhpPus+SHezN5PrGc9w=" pdftag="" bookmark="no" Order="_x0031_"/>
  <Shape xmlns="" ID="FtXJgaOuZev8eFU+if2YMxbKkRI=" pdftag="" bookmark="no" Order="_x0032_"/>
  <Shape xmlns="" ID="ri+uYzSNCD67GlIZrZ8qmmNgURU=" pdftag="" bookmark="no" Order="_x0033_"/>
  <Shape xmlns="" ID="/Xe9+1NnBDFDac2uz9Mf5cnxpHw=" pdftag="" bookmark="no" Order="_x0031_"/>
  <Shape xmlns="" ID="rGgMSPfHoOmRN/+oUl7Dwo+YgYE=" pdftag="" bookmark="no" Order="_x0032_"/>
  <Shape xmlns="" ID="ZTBnAgeWTQQGZoyfyflkLJl+jcs=" pdftag="" bookmark="no" Order="_x0035_"/>
  <Shape xmlns="" ID="nSihPpWUspo+Y57wY5tF8LIQIHs=" pdftag="" bookmark="no" Order="_x0032_"/>
  <Shape xmlns="" ID="S6CVtHyytP5Rb39DTS6OkAlP7e0=" pdftag="" bookmark="no" Order="_x0034_"/>
  <Shape xmlns="" ID="USIEJhtT65UPFtGM0RUW67D4iJA=" pdftag="" bookmark="no" Order="_x0033_"/>
  <Shape xmlns="" ID="XzVFQuOWAWqK/HZDqm2LiuGBOJQ=" pdftag="" bookmark="no" Order="_x0032_"/>
  <Shape xmlns="" ID="uflvo7/4mXD7uDuM1tkLIDwRdoQ=" inline="no" formula="no" pdftag="Figure" Lang="" bookmark="no" Order="_x0031_" artifact="_x0030_" validate="no"/>
  <HyperLink xmlns="" ID="iB0l3QkZoIIwbuqLQRe5I0KEal0=1995016305290.2289_384.0426" plainAltText="shuyin.maciel_x0040_metrocsu.org" Lang=""/>
  <Shape xmlns="" ID="oUeVMHAtmcFeZuL28VldA6mxYF4=" pdftag="" bookmark="no" Order="_x0031_"/>
  <Shape xmlns="" ID="iB0l3QkZoIIwbuqLQRe5I0KEal0=" pdftag="" bookmark="no" Order="_x0032_"/>
  <SubText xmlns="" ID="uflvo7/4mXD7uDuM1tkLIDwRdoQ=" ActualText=""/>
  <Shape xmlns="" ID="dPX0ernXQqq7MaM8E4a1qptkh+k=" pdftag="" Order="_x0033_"/>
  <Shape xmlns="" ID="vC5oRXeC07JNqS9voQ7D/0ryAKw=" isBookmarkSet="no" pdftag="H1" artifact="_x0030_" bookmark="yes" Order="_x0031_"/>
  <Shape xmlns="" ID="5JnZ+JwseSRIt+BuLnfvRp71K5k=" isBookmarkSet="no" bookmark="yes" pdftag="P" artifact="_x0030_" Order="_x0033_"/>
  <Shape xmlns="" ID="jgBcwUsAwnXAkXcZF9My3r/83RM=" isBookmarkSet="no" formula="no" inline="no" pdftag="Figure" bookmark="no" Lang="" artifact="_x0030_" validate="yes" Order="_x0032_"/>
  <HyperLink xmlns="" ID="ZZGsyL9+J39jPasiD0hLh1rG+nA=1066294278506.705_224.369" plainAltText="_x0020_Smart_x0020_Snacks" language=""/>
  <HyperLink xmlns="" ID="ZZGsyL9+J39jPasiD0hLh1rG+nA=1717787149176_388.049" plainAltText="Smart_x0020_Snacks_x0020_Product_x0020_Calculator" language="" Lang=""/>
  <HyperLink xmlns="" ID="hlIwjBYoyApL+F3q85dY5usaREs=-88520374667.5_165.6001" plainAltText="Smart_x0020_Snacks_x0020__x0028_mn.gov_x0029_" language="" Lang=""/>
  <HyperLink xmlns="" ID="uzxVRsz9m5Uk4OB52O1sLcLYR9c=200086955967.5_201.1825" plainAltText="Inside_x0020_the_x0020_Bulldog_x0020_Cafe" language="" Lang=""/>
  <HyperLink xmlns="" ID="ISqSFJpDPe8ODjQBA6y3qT1a+j4=-1408101841500.0507_203.632" plainAltText="Bulldog_x0020_Entrance" language="" Lang=""/>
  <HyperLink xmlns="" ID="rE17Bvr3AFeWtd8+5pl4PYpyjAc=597984119112.5_395.0213" plainAltText="Taking_x002F_Making_x0020_Orders_x0020_for_x0020_Staff_x0020_Daily_x0020_" language="" Lang=""/>
  <HyperLink xmlns="" ID="rE17Bvr3AFeWtd8+5pl4PYpyjAc=-1360640737112.5_423.9413" plainAltText="at_x0020_Bulldog_x0020_Cafe_x0020__x0028_Google_x0020_Order_x0020_Form_x0029_" language=""/>
  <HyperLink xmlns="" ID="OmM2mTmjrQRgg4jbmqDuQLgIdx8=-655804128713.5411_253.2887" plainAltText="Make_x0020_Shopping_x0020_List" language="" Lang=""/>
  <HyperLink xmlns="" ID="OmM2mTmjrQRgg4jbmqDuQLgIdx8=1333937180713.5411_340.0487" plainAltText="Set_x0020_up_x0020_Google_x0020_Form_x0020_" language="" Lang=""/>
  <HyperLink xmlns="" ID="OmM2mTmjrQRgg4jbmqDuQLgIdx8=1498400659713.5411_365.9688" plainAltText="for_x0020_Staff_x0020_Lunches" language=""/>
  <Shape xmlns="" ID="aA7AJWhv3IK/crfgnqr4XoLG4po=" pdftag="H2" isBookmarkSet="no" bookmark="yes" Order="_x0031_"/>
  <Shape xmlns="" ID="55Pz7Tl5Drx+mZ+U9+xvt7STOLI=" pdftag="P" isBookmarkSet="no" bookmark="no" Order="_x0032_"/>
  <Shape xmlns="" ID="gum/TOOl9OpzVdR1DXHlHAHwRew=" formula="no" inline="no" pdftag="Figure" isBookmarkSet="no" bookmark="no" Lang="" artifact="_x0030_" validate="yes" Order="_x0033_"/>
  <Shape xmlns="" ID="YzDsAodc/xSgdSmVogHs9OYpieI=" pdftag="H2" isBookmarkSet="no" bookmark="yes" Order="_x0031_"/>
  <Shape xmlns="" ID="PhIvE1GZsIufWD7mc6sTsvDta/g=" pdftag="P" isBookmarkSet="no" bookmark="no" Order="_x0032_"/>
  <Shape xmlns="" ID="2ATakLPuRsvm58z9Bxfb0DGNuqU=" formula="no" inline="no" pdftag="Figure" isBookmarkSet="no" bookmark="no" Lang="" artifact="_x0030_" validate="yes" Order="_x0033_"/>
  <Shape xmlns="" ID="clM7S71kDa5KS7AzLjTU38cFj+w=" pdftag="H2" isBookmarkSet="no" bookmark="yes" Order="_x0031_"/>
  <Shape xmlns="" ID="ZZGsyL9+J39jPasiD0hLh1rG+nA=" pdftag="P" isBookmarkSet="no" bookmark="no" Order="_x0032_"/>
  <Shape xmlns="" ID="Mj0Gsbfv6rwUiMUqTH5shdoMKG8=" pdftag="H2" isBookmarkSet="no" bookmark="yes" Order="_x0031_"/>
  <Shape xmlns="" ID="X2CwsMtpFjVPAdzTosdmbGPcOTQ=" pdftag="P" isBookmarkSet="no" bookmark="no" Order="_x0032_"/>
  <Shape xmlns="" ID="P6MBl9MPX0l1yg0Z27P3wE2y7WQ=" pdftag="P" isBookmarkSet="no" bookmark="no" Order="_x0034_"/>
  <Shape xmlns="" ID="gFAasamRT/DbjgEb2II7u0M8KMI=" formula="no" inline="no" pdftag="Figure" isBookmarkSet="no" bookmark="no" Lang="" artifact="_x0030_" validate="yes" Order="_x0033_"/>
  <Shape xmlns="" ID="9hRFbOSa/tqzPY5lJD/aYBUlllg=" formula="no" inline="no" pdftag="Figure" isBookmarkSet="no" bookmark="no" Lang="" artifact="_x0030_" validate="yes" Order="_x0035_"/>
  <Shape xmlns="" ID="aLGrGj6exNlnyoTLm8lZWPnY2Sw=" pdftag="H2" isBookmarkSet="no" bookmark="yes" Order="_x0031_"/>
  <Shape xmlns="" ID="5OsxtnK9yeMkl6qUiaX8X9Zgp0E=" formula="no" pdftag="Figure" inline="no" isBookmarkSet="no" bookmark="no" Lang="" artifact="_x0030_" validate="yes" Order="_x0032_"/>
  <Shape xmlns="" ID="OSJwZ2yJijpqO+vjCqN5zONNSbk=" formula="no" inline="no" pdftag="Figure" isBookmarkSet="no" bookmark="no" Lang="" artifact="_x0030_" validate="yes" Order="_x0033_"/>
  <Shape xmlns="" ID="WCw9ro7Llyd1T1oq0MKLnmPmKF8=" pdftag="H2" isBookmarkSet="no" bookmark="yes" Order="_x0031_"/>
  <Shape xmlns="" ID="ccl3+XaozFzGT/gJJRUqLJ1oSho=" formula="no" inline="no" pdftag="Figure" isBookmarkSet="no" bookmark="no" Lang="" artifact="_x0030_" validate="yes" Order="_x0032_"/>
  <Shape xmlns="" ID="KyJWwFT8Nv+4i6mve6TT5fSIzFM=" pdftag="H2" isBookmarkSet="no" bookmark="yes" Order="_x0031_"/>
  <Shape xmlns="" ID="lm6nUYf2G3a6mvOOT5BHZ3BjfFU=" formula="no" inline="no" pdftag="Figure" isBookmarkSet="no" bookmark="no" Lang="" artifact="_x0030_" validate="yes" Order="_x0032_"/>
  <Shape xmlns="" ID="wqvlpOfG80MYTS3acXuZDs5IFXk=" formula="no" inline="no" pdftag="Figure" isBookmarkSet="no" bookmark="no" Lang="" artifact="_x0030_" validate="yes" Order="_x0033_"/>
  <Shape xmlns="" ID="I7BYExnrdPH3bmYTvtXWb6R3hdI=" pdftag="H2" isBookmarkSet="no" bookmark="yes" Order="_x0031_"/>
  <Shape xmlns="" ID="gnj1uqScPXRWuuQKKCiKJSaOKDw=" formula="no" inline="no" pdftag="Figure" isBookmarkSet="no" bookmark="no" Lang="" artifact="_x0030_" validate="yes" Order="_x0032_"/>
  <Shape xmlns="" ID="6mAZizb8Q+EO8vo1sYjIuJnyvTo=" pdftag="H2" isBookmarkSet="no" bookmark="yes" Order="_x0031_"/>
  <Shape xmlns="" ID="oa6qKDloedoBccBGOw/nQrmLZ1w=" pdftag="P" isBookmarkSet="no" bookmark="no" Order="_x0032_"/>
  <Shape xmlns="" ID="XKv8ymw7iwYm/zSmxPgItX8YDWU=" formula="no" inline="no" pdftag="Figure" isBookmarkSet="no" bookmark="no" Lang="" artifact="_x0030_" validate="yes" Order="_x0033_"/>
  <Shape xmlns="" ID="7NGT43Hygo5BI5va6ULc5ZUYVFE=" pdftag="H2" isBookmarkSet="no" bookmark="yes" Order="_x0031_"/>
  <Shape xmlns="" ID="hlIwjBYoyApL+F3q85dY5usaREs=" pdftag="P" isBookmarkSet="no" bookmark="no" Order="_x0032_"/>
  <Shape xmlns="" ID="ZYLt3W1RzaBrtWZmp/rZ0mzlwHw=" formula="no" inline="no" pdftag="Figure" isBookmarkSet="no" bookmark="no" Lang="" artifact="_x0030_" validate="yes" Order="_x0033_"/>
  <Shape xmlns="" ID="qo41HMssPUAREW/E6MkW/wnh930=" pdftag="H2" isBookmarkSet="no" bookmark="yes" Order="_x0031_"/>
  <Shape xmlns="" ID="u9L2q/gIAtiQWIRYHOehxgY4yXA=" pdftag="P" isBookmarkSet="no" bookmark="no" Order="_x0032_"/>
  <Shape xmlns="" ID="a/DS2MZ1qmUABA+3zH6HVELEOtQ=" pdftag="P" isBookmarkSet="no" bookmark="no" Order="_x0034_"/>
  <Shape xmlns="" ID="bZia5N88ypXqv1MFGMtOkKhEjVM=" formula="no" inline="no" pdftag="Figure" isBookmarkSet="no" bookmark="no" Lang="" artifact="_x0030_" validate="yes" Order="_x0033_"/>
  <Shape xmlns="" ID="/Lniry87Ib9pK3XlHS6RXr+TUq0=" formula="no" inline="no" pdftag="Figure" isBookmarkSet="no" bookmark="no" Lang="" artifact="_x0030_" validate="yes" Order="_x0032_"/>
  <Shape xmlns="" ID="vYsjHh41mvpnsmOXRMgaYlgCvig=" formula="no" inline="no" pdftag="Figure" artifact="_x0030_" isBookmarkSet="no" bookmark="no" Lang="" validate="yes" Order="_x0033_"/>
  <Shape xmlns="" ID="Jpv7yC9A+RLMk1v1x75jsqXpyOU=" pdftag="H2" isBookmarkSet="no" bookmark="yes" Order="_x0031_"/>
  <Shape xmlns="" ID="PjcitUKt84K1FaoxwFQREqMYqck=" formula="no" inline="no" pdftag="Figure" artifact="_x0030_" isBookmarkSet="no" bookmark="no" Lang="" validate="yes" Order="_x0032_"/>
  <Shape xmlns="" ID="blo5ZZm4s3WPpz9x1xWDLO6QiWU=" pdftag="H2" isBookmarkSet="no" bookmark="yes" Order="_x0031_"/>
  <Shape xmlns="" ID="erjSxmJhAP85lAFTAnR3evf96EU=" pdftag="H2" isBookmarkSet="no" bookmark="yes" Order="_x0031_"/>
  <Shape xmlns="" ID="uzxVRsz9m5Uk4OB52O1sLcLYR9c=" pdftag="P" isBookmarkSet="no" bookmark="no" Order="_x0032_"/>
  <Shape xmlns="" ID="ISqSFJpDPe8ODjQBA6y3qT1a+j4=" pdftag="P" isBookmarkSet="no" bookmark="no" Order="_x0034_"/>
  <Shape xmlns="" ID="Y/ZCMsKLKQbOdAw41xfdrAbjg90=" formula="no" artifact="_x0030_" inline="no" pdftag="Figure" isBookmarkSet="no" bookmark="no" Lang="" validate="yes" Order="_x0033_"/>
  <Shape xmlns="" ID="AX4lTJdvFYffs7vhWFoKxOrl2F0=" formula="no" artifact="_x0030_" inline="no" pdftag="Figure" isBookmarkSet="no" bookmark="no" Lang="" validate="yes" Order="_x0035_"/>
  <Shape xmlns="" ID="9HQtgHshWJ0WzQV+8o5EDlMgHLE=" pdftag="H2" isBookmarkSet="no" bookmark="yes" Order="_x0031_"/>
  <Shape xmlns="" ID="rE17Bvr3AFeWtd8+5pl4PYpyjAc=" pdftag="P" isBookmarkSet="no" bookmark="no" Order="_x0032_"/>
  <Shape xmlns="" ID="2H71S3xLVInKB3+TXoEYhCw0Q14=" formula="no" inline="no" artifact="_x0030_" pdftag="Figure" isBookmarkSet="no" bookmark="no" Lang="" validate="yes" Order="_x0033_"/>
  <Shape xmlns="" ID="65ojw4MOjHhV/ZbGjDBzVNxI4jg=" Order="_x0031_" isBookmarkSet="yes" bookmark="no" pdftag="_x005B_Artifact_x005D_" artifact="_x0031_"/>
  <Shape xmlns="" ID="MFUE/XAYY9SKG0ZmxXpWPqTxeGc=" pdftag="P" isBookmarkSet="no" bookmark="no" Order="_x0031_"/>
  <Shape xmlns="" ID="TKsw6ZTb7hKhyTehA1KciyopSEE=" formula="no" inline="no" pdftag="Figure" isBookmarkSet="no" bookmark="no" Lang="" artifact="_x0030_" validate="yes" Order="_x0033_"/>
  <Shape xmlns="" ID="OmM2mTmjrQRgg4jbmqDuQLgIdx8=" pdftag="P" isBookmarkSet="no" bookmark="no" Order="_x0032_"/>
  <Shape xmlns="" ID="XcLV/sTQJGwyLv2g07rbC2JbgAw=" pdftag="H2" isBookmarkSet="no" bookmark="yes" Order="_x0031_"/>
  <Shape xmlns="" ID="HsrmT3CBUFWPmbGcbC9XfW4Zrzo=" pdftag="P" isBookmarkSet="no" bookmark="no" Order="_x0032_"/>
  <Shape xmlns="" ID="U0Na4ClnqDwomoxrS9Ts5PmPVcM=" formula="no" inline="no" artifact="_x0030_" validate="yes" pdftag="Figure" isBookmarkSet="no" bookmark="no" Order="_x0033_" Lang=""/>
  <Shape xmlns="" ID="TYHdxcWEOlbnVg6sv0pv23v+SSQ=" pdftag="H2" isBookmarkSet="no" bookmark="yes" Order="_x0031_"/>
  <Shape xmlns="" ID="VfMILk8VV/xYCy7jkBQ7qxtEl3g=" pdftag="P" isBookmarkSet="no" bookmark="no" Order="_x0032_"/>
  <Shape xmlns="" ID="d4bEpg72EtzlfifxEP/XoMhYs+E=" formula="no" artifact="_x0030_" inline="no" validate="yes" pdftag="Figure" isBookmarkSet="no" bookmark="no" Order="_x0033_" Lang=""/>
  <Shape xmlns="" ID="gBlAUzAn/grodoJIrDW1Pu5I1Ac=" pdftag="H2" isBookmarkSet="no" bookmark="yes" Order="_x0031_"/>
  <Shape xmlns="" ID="mdwgsBwtNrOUBYOz8G9tkLZLsFc=" pdftag="P" isBookmarkSet="no" bookmark="no" Order="_x0032_"/>
  <Shape xmlns="" ID="3iZgI9Sg01R6uoM6w2kI371g+Sw=" pdftag="P" isBookmarkSet="no" bookmark="no" Order="_x0033_"/>
  <Shape xmlns="" ID="5MtZ5C8uRQqss+Wt3IU4b3u1Nlo=" pdftag="H2" isBookmarkSet="no" bookmark="yes" Order="_x0031_"/>
  <Shape xmlns="" ID="iJ+ZuUxQMTXx6S0aeXkxLfHQGMU=" pdftag="P" isBookmarkSet="no" bookmark="no" Order="_x0032_"/>
  <Shape xmlns="" ID="meWouTxx35MW22EW0EJ1U5NENEk=" formula="no" artifact="_x0030_" inline="no" validate="yes" pdftag="Figure" isBookmarkSet="no" bookmark="no" Order="_x0033_" Lang=""/>
  <Shape xmlns="" ID="irlES381pgNtlIOWSRMPqQ0SYGs=" pdftag="H2" isBookmarkSet="no" bookmark="yes" Order="_x0031_"/>
  <Shape xmlns="" ID="BlBkWg7l89k8R9etkI48HDeXxHU=" pdftag="P" isBookmarkSet="no" bookmark="no" Order="_x0032_"/>
  <Shape xmlns="" ID="itlcQ37+NCiP8gYWdWHzyde+bBc=" formula="no" inline="no" artifact="_x0030_" validate="yes" pdftag="Figure" isBookmarkSet="no" bookmark="no" Order="_x0033_" Lang=""/>
  <Shape xmlns="" ID="V5+RoG+OFiEbpFZozpeF6CpUgqo=" pdftag="H2" isBookmarkSet="no" bookmark="yes" Order="_x0031_"/>
  <Shape xmlns="" ID="xWzEZduiJ0yGzGi/YAZozuic07A=" pdftag="P" isBookmarkSet="no" bookmark="no" Order="_x0032_"/>
  <Shape xmlns="" ID="QO13KPdajgOO3x5Ol+6nF5BhUC8=" isBookmarkSet="yes" bookmark="no" pdftag="P" artifact="_x0030_" Order="_x0031_"/>
  <SubText xmlns="" ID="jgBcwUsAwnXAkXcZF9My3r/83RM=" ActualText=""/>
  <SubText xmlns="" ID="5OsxtnK9yeMkl6qUiaX8X9Zgp0E=" ActualText=""/>
  <SubText xmlns="" ID="OSJwZ2yJijpqO+vjCqN5zONNSbk=" ActualText=""/>
  <SubText xmlns="" ID="ccl3+XaozFzGT/gJJRUqLJ1oSho=" ActualText=""/>
  <SubText xmlns="" ID="lm6nUYf2G3a6mvOOT5BHZ3BjfFU=" ActualText=""/>
  <SubText xmlns="" ID="wqvlpOfG80MYTS3acXuZDs5IFXk=" ActualText=""/>
  <SubText xmlns="" ID="gnj1uqScPXRWuuQKKCiKJSaOKDw=" ActualText=""/>
  <SubText xmlns="" ID="XKv8ymw7iwYm/zSmxPgItX8YDWU=" ActualText=""/>
  <SubText xmlns="" ID="ZYLt3W1RzaBrtWZmp/rZ0mzlwHw=" ActualText=""/>
  <SubText xmlns="" ID="bZia5N88ypXqv1MFGMtOkKhEjVM=" ActualText=""/>
  <SubText xmlns="" ID="/Lniry87Ib9pK3XlHS6RXr+TUq0=" ActualText=""/>
  <SubText xmlns="" ID="vYsjHh41mvpnsmOXRMgaYlgCvig=" ActualText=""/>
  <SubText xmlns="" ID="PjcitUKt84K1FaoxwFQREqMYqck=" ActualText=""/>
  <SubText xmlns="" ID="Y/ZCMsKLKQbOdAw41xfdrAbjg90=" ActualText=""/>
  <SubText xmlns="" ID="AX4lTJdvFYffs7vhWFoKxOrl2F0=" ActualText=""/>
  <SubText xmlns="" ID="2H71S3xLVInKB3+TXoEYhCw0Q14=" ActualText=""/>
  <SubText xmlns="" ID="TKsw6ZTb7hKhyTehA1KciyopSEE=" ActualText=""/>
  <SubText xmlns="" ID="U0Na4ClnqDwomoxrS9Ts5PmPVcM=" ActualText=""/>
  <SubText xmlns="" ID="d4bEpg72EtzlfifxEP/XoMhYs+E=" ActualText=""/>
  <SubText xmlns="" ID="meWouTxx35MW22EW0EJ1U5NENEk=" ActualText=""/>
  <SubText xmlns="" ID="itlcQ37+NCiP8gYWdWHzyde+bBc=" ActualText=""/>
  <SubText xmlns="" ID="gum/TOOl9OpzVdR1DXHlHAHwRew=" ActualText=""/>
  <SubText xmlns="" ID="2ATakLPuRsvm58z9Bxfb0DGNuqU=" ActualText=""/>
  <SubText xmlns="" ID="gFAasamRT/DbjgEb2II7u0M8KMI=" ActualText=""/>
  <SubText xmlns="" ID="9hRFbOSa/tqzPY5lJD/aYBUlllg=" ActualText=""/>
  <HyperLink xmlns="" ID="ZZGsyL9+J39jPasiD0hLh1rG+nA=-140414994506.705_224.369" plainAltText="Smart_x0020_Snacks" Lang="" language=""/>
  <HyperLink xmlns="" ID="9qJC3dVC4FNTXPDoriG8AofZpKE=-173598775967.5_223.4213" plainAltText="Time_x0020_Card" language="" Lang=""/>
  <HyperLink xmlns="" ID="9qJC3dVC4FNTXPDoriG8AofZpKE=-1173205642166.17_223.4213" plainAltText="_x0020_on_x0020_Chromebook" language=""/>
  <Shape xmlns="" ID="lSe5g/SjZP91/tNkjV83U1o6aNs=" pdftag="H2" isBookmarkSet="no" bookmark="yes" Order="_x0031_"/>
  <Shape xmlns="" ID="JtSs89eB5rKK9Ymj+NdLo6lOZJc=" pdftag="P" isBookmarkSet="no" bookmark="no" Order="_x0032_"/>
  <Shape xmlns="" ID="P7fcDr4IshRZ/qRCWgVFktOhSTg=" artifact="_x0030_" validate="yes" pdftag="Figure" isBookmarkSet="no" bookmark="no" Order="_x0033_" formula="no" Lang=""/>
  <Shape xmlns="" ID="LCCoJ3WSZQ/dXOTumRNAAh2lS6Q=" artifact="_x0030_" validate="yes" pdftag="Figure" isBookmarkSet="no" bookmark="no" Order="_x0034_" formula="no" Lang=""/>
  <Shape xmlns="" ID="YjifLXHOGaxbHbCkpKz6EJfpGUM=" pdftag="H2" isBookmarkSet="no" bookmark="yes" Order="_x0031_"/>
  <Shape xmlns="" ID="eYB3P1CDQL6O8fNzZa6YxW6gs50=" pdftag="P" isBookmarkSet="no" bookmark="no" Order="_x0032_"/>
  <Shape xmlns="" ID="Sg2shxkbnoUZxwzADmuAsnhis+o=" pdftag="P" isBookmarkSet="no" bookmark="no" Order="_x0033_"/>
  <Shape xmlns="" ID="rCEYwFzHrdN2o+MF41QAKRM76nk=" Order="_x0031_" isBookmarkSet="yes" bookmark="no" pdftag="_x005B_Artifact_x005D_" artifact="_x0031_"/>
  <Shape xmlns="" ID="PRsiHrioMDa9oh/BGPcWWbAa+zw=" pdftag="P" isBookmarkSet="no" bookmark="no" Order="_x0031_"/>
  <Shape xmlns="" ID="PDkYcDu2DyUzzzUI4xqRWl68zXY=" artifact="_x0030_" validate="yes" pdftag="Figure" isBookmarkSet="no" bookmark="no" Order="_x0032_" formula="no" Lang=""/>
  <Shape xmlns="" ID="IVMvTi3vAZ0R6tndFdzKkb/c9NI=" pdftag="H2" isBookmarkSet="no" bookmark="yes" Order="_x0031_"/>
  <Shape xmlns="" ID="9qJC3dVC4FNTXPDoriG8AofZpKE=" pdftag="P" isBookmarkSet="no" bookmark="no" Order="_x0032_"/>
  <Shape xmlns="" ID="fXaaJYsd4ClBZzHRdkFlCNMQeb4=" formula="no" artifact="_x0030_" inline="no" validate="yes" pdftag="Figure" isBookmarkSet="no" bookmark="no" Order="_x0033_" Lang=""/>
  <Shape xmlns="" ID="by2ivNkzK7KWm3ZyLRkB0lMqJcQ=" pdftag="H2" isBookmarkSet="no" bookmark="yes" Order="_x0031_"/>
  <Shape xmlns="" ID="4Dw1dA2UPzgvFpAbEHcPFF8ZVN8=" pdftag="P" isBookmarkSet="no" bookmark="no" Order="_x0032_"/>
  <Shape xmlns="" ID="5ECQkEH9IBfMLZLPskmSpwuLGkg=" isBookmarkSet="yes" bookmark="no" pdftag="P" artifact="_x0030_" Order="_x0031_"/>
  <SubText xmlns="" ID="fXaaJYsd4ClBZzHRdkFlCNMQeb4=" ActualText=""/>
  <SubText xmlns="" ID="P7fcDr4IshRZ/qRCWgVFktOhSTg=" ActualText=""/>
  <SubText xmlns="" ID="LCCoJ3WSZQ/dXOTumRNAAh2lS6Q=" ActualText=""/>
  <SubText xmlns="" ID="PDkYcDu2DyUzzzUI4xqRWl68zXY=" ActualText=""/>
  <Shape xmlns="" ID="t8tEuBWpej+Ftf3/WQ1sTAZ5Es4=" pdftag="" Order="_x0032_" artifact="_x0030_" Lang="" formula="no" bookmark="no"/>
  <SubText xmlns="" ID="t8tEuBWpej+Ftf3/WQ1sTAZ5Es4=" ActualText=""/>
  <Shape xmlns="" ID="ouvzSbf9kqPD7ce7MlWXFvBr4+w=" pdftag="" bookmark="no" Order="_x002D_1"/>
  <Shape xmlns="" ID="7tGdHkEpUPx23Y6tiHVbTFUzX/c=" isBookmarkSet="no" pdftag="H1" artifact="_x0030_" bookmark="yes" Order="_x0031_"/>
  <Shape xmlns="" ID="0KXSN9FI1hMsbceJbyENw3i6j/g=" pdftag="H1" artifact="_x0030_" isBookmarkSet="yes" bookmark="yes" Order="_x0032_"/>
  <Shape xmlns="" ID="1KtfHQxjA2fnG8nFSx+dfnI74Yo=" pdftag="P" isBookmarkSet="no" bookmark="no" Order="_x0033_"/>
  <Shape xmlns="" ID="re/erqZKt2WHA6LDRCiFBybn/f4=" pdftag="Figure" isBookmarkSet="no" formula="no" artifact="_x0030_" inline="no" validate="yes" bookmark="no" Order="_x0034_" Lang=""/>
  <HyperLink xmlns="" ID="iMKjsGl2UgDcwPxSH+JMSlbXKHQ=-64292475967.5_320.4" plainAltText="www.madhatterwellness.com" language="" Lang=""/>
  <HyperLink xmlns="" ID="TABpR+SzBnrstUBycQp73DZ4nPE=-64292475967.5_320.4" plainAltText="www.madhatterwellness.com" language="" Lang=""/>
  <HyperLink xmlns="" ID="mrqfZz0qOOLSILy22zbbT5PhOE8=-64292475967.5_320.4" plainAltText="www.madhatterwellness.com" language="" Lang=""/>
  <HyperLink xmlns="" ID="BAa/W6IgLQvVryqSiiwvA3gkLzs=" plainAltText="http:_x002F__x002F_www.youtube.com_x002F_watch_x003F_v_x003D_1wOqcU79Rh8"/>
  <HyperLink xmlns="" ID="lqweme6C532h7e1xzbV/d3rYTUA=-64292475967.5_320.4" plainAltText="www.madhatterwellness.com" language="" Lang=""/>
  <HyperLink xmlns="" ID="CmU7q1VfD4l2NKGKPK2BXzBCSyA=-64292475967.5_320.4" plainAltText="www.madhatterwellness.com" language="" Lang=""/>
  <HyperLink xmlns="" ID="ihaKEmrlGV+JabY9nng9XjtoM5g=-64292475967.5_419.76" plainAltText="www.madhatterwellness.com" language="" Lang=""/>
  <Shape xmlns="" ID="jL4iU1+1d2QxMCWzp8zYBh0ctsY=" pdftag="H2" isBookmarkSet="no" bookmark="yes" Order="_x0031_"/>
  <Shape xmlns="" ID="ALAu4yfwZfjdw1DqJHNWJDN9r3I=" pdftag="P" isBookmarkSet="no" bookmark="no" Order="_x0032_"/>
  <Shape xmlns="" ID="iMKjsGl2UgDcwPxSH+JMSlbXKHQ=" pdftag="P" isBookmarkSet="no" bookmark="no" Order="_x0032_"/>
  <Shape xmlns="" ID="ZXebgZv4hVXlm2LXyKl0OzeaVhM=" Order="_x0033_" validate="no" artifact="_x0031_" pdftag="_x005B_Artifact_x005D_" formula="no" inline="no" isBookmarkSet="no" bookmark="no"/>
  <Shape xmlns="" ID="RkcZm8odKWr/BlMx/gVENllGflQ=" formula="no" pdftag="Figure" artifact="_x0030_" inline="no" validate="yes" isBookmarkSet="no" bookmark="no" Order="_x0033_" Lang=""/>
  <Shape xmlns="" ID="8NqubnchEAO32DmRtM8fmMgbSWo=" pdftag="P" isBookmarkSet="no" bookmark="no" Order="_x0032_"/>
  <Shape xmlns="" ID="5nXlIvaTqQNK2iJ0qv9G/QO5Mn0=" pdftag="H2" isBookmarkSet="no" bookmark="yes" Order="_x0031_"/>
  <Shape xmlns="" ID="HCRLTz3bqBoyxnn8strDeuUuQ4o=" formula="no" artifact="_x0030_" inline="no" validate="yes" pdftag="Figure" isBookmarkSet="no" bookmark="no" Order="_x0032_" Lang=""/>
  <Shape xmlns="" ID="HbLA5ksNwVDmtS+/IkH8vT5IpHI=" pdftag="P" isBookmarkSet="no" bookmark="no" Order="_x0033_"/>
  <Shape xmlns="" ID="LheARNfB2UIHvDEsmEOXr2MSgcY=" pdftag="H2" isBookmarkSet="no" bookmark="yes" Order="_x0031_"/>
  <Shape xmlns="" ID="jDoUfjPbOFBAY6S/uxl2/dGptJw=" pdftag="H2" isBookmarkSet="no" bookmark="yes" Order="_x0031_"/>
  <Shape xmlns="" ID="TABpR+SzBnrstUBycQp73DZ4nPE=" pdftag="P" isBookmarkSet="no" bookmark="no" Order="_x0032_"/>
  <Shape xmlns="" ID="VjGQCyYqs7ReM0eFV2pTqEpwDOg=" formula="no" artifact="_x0030_" inline="no" validate="yes" pdftag="Figure" isBookmarkSet="no" bookmark="no" Order="_x0033_" Lang=""/>
  <Shape xmlns="" ID="QOTGmmHJOB14Vaswiz7QJ5fKJUA=" pdftag="H2" isBookmarkSet="no" bookmark="yes" Order="_x0031_"/>
  <Shape xmlns="" ID="JUGjOfN3F50ls1zafcPM2NLZ1x4=" pdftag="P" isBookmarkSet="no" bookmark="no" Order="_x0032_"/>
  <Shape xmlns="" ID="aVY2CjqlgMI8G6U5bryiY+Q06io=" pdftag="H2" isBookmarkSet="no" bookmark="yes" Order="_x0031_"/>
  <Shape xmlns="" ID="kmxHWP6DCSe5+teweLetCnT6Px8=" pdftag="P" isBookmarkSet="no" bookmark="no" Order="_x0032_"/>
  <Shape xmlns="" ID="FAgijZq0osQga3hAES3EBldZHLk=" pdftag="P" isBookmarkSet="no" bookmark="no" Order="_x0032_"/>
  <Shape xmlns="" ID="UjxOGRZThLwgZrSwQDP87PrhwCw=" pdftag="H2" isBookmarkSet="no" bookmark="yes" Order="_x0031_"/>
  <Shape xmlns="" ID="jgxaEdtR5jxWXBs5Fc92RDLe3r0=" pdftag="H2" isBookmarkSet="no" bookmark="yes" Order="_x0031_"/>
  <Shape xmlns="" ID="6x03K4+hQubVYzRbIy4VswFQPUs=" pdftag="P" isBookmarkSet="no" bookmark="no" Order="_x0032_"/>
  <Shape xmlns="" ID="mrqfZz0qOOLSILy22zbbT5PhOE8=" pdftag="P" isBookmarkSet="no" bookmark="no" Order="_x0032_"/>
  <Shape xmlns="" ID="oJhwtqV32dbCdFjjM4xgFKWZ4pE=" pdftag="P" isBookmarkSet="no" bookmark="no" Order="_x0033_"/>
  <Shape xmlns="" ID="ON1Rp2inoO1GhxZ5B3ghUrpSP0s=" pdftag="H2" isBookmarkSet="no" bookmark="yes" Order="_x0031_"/>
  <Shape xmlns="" ID="6yhqd8M+9b/062jklBBWr3bccto=" pdftag="P" isBookmarkSet="no" bookmark="no" Order="_x0032_"/>
  <Shape xmlns="" ID="sEfh9iHPZ/HFr6REeH/kmbiNRfc=" pdftag="P" isBookmarkSet="no" bookmark="no" Order="_x0033_"/>
  <Shape xmlns="" ID="BAa/W6IgLQvVryqSiiwvA3gkLzs=" formula="no" artifact="_x0030_" inline="no" validate="yes" pdftag="Figure" isBookmarkSet="no" bookmark="no" Order="_x0034_"/>
  <Shape xmlns="" ID="XZ1AWsu5R9mJMawiE2YxRmULPHc=" pdftag="H2" isBookmarkSet="no" bookmark="yes" Order="_x0031_"/>
  <Shape xmlns="" ID="dOc2/2+4GNDD/PWcW9bxvCAaUpY=" formula="no" artifact="_x0030_" inline="no" validate="yes" pdftag="Figure" isBookmarkSet="no" bookmark="no" Order="_x0032_" Lang=""/>
  <Shape xmlns="" ID="+8lNtzDD/4xJVrydSGJeVJiRirk=" formula="no" artifact="_x0030_" inline="no" validate="yes" pdftag="Figure" isBookmarkSet="no" bookmark="no" Order="_x0033_" Lang=""/>
  <Shape xmlns="" ID="wFLVNqIg9vRzDZBpo0F6Ah5EAr4=" formula="no" artifact="_x0030_" inline="no" validate="yes" pdftag="Figure" isBookmarkSet="no" bookmark="no" Order="_x0034_" Lang=""/>
  <Shape xmlns="" ID="o8qgN6rDM4D9ct9C45nWPNEuB+Q=" formula="no" artifact="_x0030_" inline="no" validate="yes" pdftag="Figure" isBookmarkSet="no" bookmark="no" Order="_x0035_" Lang=""/>
  <Shape xmlns="" ID="hYjuUF+DcGL+y2SNywtn8I/4Mko=" pdftag="H2" isBookmarkSet="no" bookmark="yes" Order="_x0031_"/>
  <Shape xmlns="" ID="nsWf2qKaFDeUvFHWVf0Sf20Zo7I=" formula="no" artifact="_x0030_" inline="no" validate="yes" pdftag="Figure" isBookmarkSet="no" bookmark="no" Order="_x0032_" Lang=""/>
  <Shape xmlns="" ID="zQxI7D7AOJutUlNYDz6yBnYeWFM=" formula="no" artifact="_x0030_" inline="no" validate="yes" pdftag="Figure" isBookmarkSet="no" bookmark="no" Order="_x0033_" Lang=""/>
  <Shape xmlns="" ID="uDlANB7db1gCWJTkO/g4IInvCOY=" formula="no" artifact="_x0030_" inline="no" validate="yes" pdftag="Figure" isBookmarkSet="no" bookmark="no" Order="_x0034_" Lang=""/>
  <Shape xmlns="" ID="RFt8ehCxxuK4bvNT9J2f19koU7o=" pdftag="H2" isBookmarkSet="no" bookmark="yes" Order="_x0031_"/>
  <Shape xmlns="" ID="CqAKZeAI9ZLUhyJutjf21P50YbA=" formula="no" artifact="_x0030_" inline="no" validate="yes" pdftag="Figure" isBookmarkSet="no" bookmark="no" Order="_x0032_" Lang=""/>
  <Shape xmlns="" ID="lqweme6C532h7e1xzbV/d3rYTUA=" pdftag="P" isBookmarkSet="no" bookmark="no" Order="_x0032_"/>
  <Shape xmlns="" ID="qOde1pclmo3m238BErR7XG2kMZQ=" formula="no" artifact="_x0030_" inline="no" validate="yes" pdftag="Figure" isBookmarkSet="no" bookmark="no" Order="_x0033_" Lang=""/>
  <Shape xmlns="" ID="mbeMc+99NTKRa9yYg71zL9oyyaI=" pdftag="H2" isBookmarkSet="no" bookmark="yes" Order="_x0031_"/>
  <Shape xmlns="" ID="fo56ioFASXf3k1d4u/phXKtgXaY=" pdftag="P" isBookmarkSet="no" bookmark="no" Order="_x0032_"/>
  <Shape xmlns="" ID="D+RRCP0Mw/OjNSCrFc6IbahECpY=" pdftag="H2" isBookmarkSet="no" bookmark="yes" Order="_x0031_"/>
  <Shape xmlns="" ID="16lxPgvViyvgDdvd8Y407GLuK/Y=" pdftag="P" isBookmarkSet="no" bookmark="no" Order="_x0032_"/>
  <Shape xmlns="" ID="Nq6+QHnGfJE9kw0N554aKOuUcLI=" pdftag="H2" isBookmarkSet="no" bookmark="yes" Order="_x0031_"/>
  <Shape xmlns="" ID="WceFdh0qpfeseLA4uBSG54iYfYA=" formula="no" artifact="_x0030_" inline="no" validate="yes" pdftag="Figure" isBookmarkSet="no" bookmark="no" Order="_x0032_" Lang=""/>
  <Shape xmlns="" ID="F4E4nm6KPGMVPTlOQAOB3nV6I0o=" pdftag="P" isBookmarkSet="no" bookmark="no" Order="_x0033_"/>
  <Shape xmlns="" ID="lxT7lZ0vC1UG9YSmQSzNPGg086I=" pdftag="P" isBookmarkSet="no" bookmark="no" Order="_x0032_"/>
  <Shape xmlns="" ID="lxUurAYHyzhDEvOzyWD2dBv2A28=" pdftag="H2" isBookmarkSet="no" bookmark="yes" Order="_x0031_"/>
  <Shape xmlns="" ID="7vJDh4DSSfdztxUI2jupX8Ad24s=" pdftag="P" isBookmarkSet="no" bookmark="no" Order="_x0032_"/>
  <Shape xmlns="" ID="MqbnSyMGQ7AmIGCMoeBybamnJUk=" pdftag="H2" isBookmarkSet="no" bookmark="yes" Order="_x0031_"/>
  <Shape xmlns="" ID="BQauTC7rqhs1QMmqrzWxAvkrkGg=" pdftag="P" isBookmarkSet="no" bookmark="no" Order="_x0032_"/>
  <Shape xmlns="" ID="qN+WAD53TIg5Qhl9cHTsBhjL35Y=" pdftag="H2" isBookmarkSet="no" bookmark="yes" Order="_x0031_"/>
  <Shape xmlns="" ID="Z9Q5Z79VISirYiTb8q5GfqOrbFI=" pdftag="H2" isBookmarkSet="no" bookmark="yes" Order="_x0031_"/>
  <Shape xmlns="" ID="LVSFjjICqWTRyDJUNKfRLOJFTf4=" formula="no" artifact="_x0030_" inline="no" validate="yes" pdftag="Figure" isBookmarkSet="no" bookmark="no" Order="_x0032_" Lang=""/>
  <Shape xmlns="" ID="s2GCNST26+4zPRW+Thj/UqXofSo=" formula="no" artifact="_x0030_" inline="no" validate="yes" pdftag="Figure" isBookmarkSet="no" bookmark="no" Order="_x0033_" Lang=""/>
  <Shape xmlns="" ID="o4EUe2vH8KS0trQcE6V8UVbiX+g=" formula="no" artifact="_x0030_" inline="no" validate="yes" pdftag="Figure" isBookmarkSet="no" bookmark="no" Order="_x0034_" Lang=""/>
  <Shape xmlns="" ID="br+H7mB4i5Lf37/ZjA3Oux/8PyI=" pdftag="H2" isBookmarkSet="no" bookmark="yes" Order="_x0031_"/>
  <Shape xmlns="" ID="CmU7q1VfD4l2NKGKPK2BXzBCSyA=" pdftag="P" isBookmarkSet="no" bookmark="no" Order="_x0032_"/>
  <Shape xmlns="" ID="dzqEWPGYgQB2QMAHzfeWafLU+wk=" formula="no" artifact="_x0030_" inline="no" validate="yes" pdftag="Figure" isBookmarkSet="no" bookmark="no" Order="_x0033_" Lang=""/>
  <Shape xmlns="" ID="sM6r1i5UJI8VNChqJ6Ex5oWRIBg=" formula="no" artifact="_x0030_" inline="no" validate="yes" pdftag="Figure" isBookmarkSet="no" bookmark="no" Order="_x0034_" Lang=""/>
  <Shape xmlns="" ID="tPOgyE56Rgofb9fVduvEHjwJJmE=" pdftag="H2" isBookmarkSet="no" bookmark="yes" Order="_x0031_"/>
  <Shape xmlns="" ID="ihaKEmrlGV+JabY9nng9XjtoM5g=" pdftag="P" isBookmarkSet="no" bookmark="no" Order="_x0033_"/>
  <Shape xmlns="" ID="7Bwn6NHr0t27MAeG1ce1cCAB92w=" formula="no" artifact="_x0030_" inline="no" validate="yes" pdftag="Figure" isBookmarkSet="no" bookmark="no" Order="_x0032_" Lang=""/>
  <Shape xmlns="" ID="dry8vxP5Hj2RyO5PJ1PBQQJu7N8=" formula="no" artifact="_x0030_" inline="no" validate="yes" pdftag="Figure" isBookmarkSet="no" bookmark="no" Order="_x0034_" Lang=""/>
  <Shape xmlns="" ID="DqdmUlNGDMmz1JQ5atPnxiev+5g=" pdftag="H2" isBookmarkSet="no" bookmark="yes" Order="_x0031_"/>
  <Shape xmlns="" ID="W6nfcoO6CWTDSwq0EFKn5y44SY4=" pdftag="P" isBookmarkSet="no" bookmark="no" Order="_x0032_"/>
  <Shape xmlns="" ID="p5/E4hUhxHJ5ksVeFKif8KqSCxM=" formula="no" artifact="_x0030_" inline="no" validate="yes" pdftag="Figure" isBookmarkSet="no" bookmark="no" Order="_x0033_" Lang=""/>
  <Shape xmlns="" ID="9wBvqqBCHTcshsefV/ltH4rs6Yk=" pdftag="H2" isBookmarkSet="no" bookmark="yes" Order="_x0031_"/>
  <Shape xmlns="" ID="LTxTWXdt6BnC77X6zM4JsA+CHFE=" pdftag="P" isBookmarkSet="no" bookmark="no" Order="_x0032_"/>
  <Shape xmlns="" ID="0WDyMWZvUocLXqeoWOzK/3A8jr8=" formula="no" artifact="_x0030_" inline="no" validate="yes" pdftag="Figure" isBookmarkSet="no" bookmark="no" Order="_x0033_" Lang=""/>
  <Shape xmlns="" ID="fWco50/REHRy90Q2e1RBrKSDQeQ=" pdftag="H2" isBookmarkSet="no" bookmark="yes" Order="_x0031_"/>
  <Shape xmlns="" ID="NxxkyzLItEMY1X11YNEhrrrS0vM=" formula="no" inline="no" artifact="_x0030_" validate="yes" pdftag="Figure" isBookmarkSet="no" bookmark="no" Order="_x0032_" Lang=""/>
  <SubText xmlns="" ID="re/erqZKt2WHA6LDRCiFBybn/f4=" ActualText=""/>
  <SubText xmlns="" ID="NxxkyzLItEMY1X11YNEhrrrS0vM=" ActualText=""/>
  <SubText xmlns="" ID="RkcZm8odKWr/BlMx/gVENllGflQ=" ActualText=""/>
  <SubText xmlns="" ID="HCRLTz3bqBoyxnn8strDeuUuQ4o=" ActualText=""/>
  <SubText xmlns="" ID="VjGQCyYqs7ReM0eFV2pTqEpwDOg=" ActualText=""/>
  <SubText xmlns="" ID="BAa/W6IgLQvVryqSiiwvA3gkLzs=" ActualText=""/>
  <SubText xmlns="" ID="dOc2/2+4GNDD/PWcW9bxvCAaUpY=" ActualText=""/>
  <SubText xmlns="" ID="+8lNtzDD/4xJVrydSGJeVJiRirk=" ActualText=""/>
  <SubText xmlns="" ID="wFLVNqIg9vRzDZBpo0F6Ah5EAr4=" ActualText=""/>
  <SubText xmlns="" ID="o8qgN6rDM4D9ct9C45nWPNEuB+Q=" ActualText=""/>
  <SubText xmlns="" ID="nsWf2qKaFDeUvFHWVf0Sf20Zo7I=" ActualText=""/>
  <SubText xmlns="" ID="zQxI7D7AOJutUlNYDz6yBnYeWFM=" ActualText=""/>
  <SubText xmlns="" ID="uDlANB7db1gCWJTkO/g4IInvCOY=" ActualText=""/>
  <SubText xmlns="" ID="CqAKZeAI9ZLUhyJutjf21P50YbA=" ActualText=""/>
  <SubText xmlns="" ID="qOde1pclmo3m238BErR7XG2kMZQ=" ActualText=""/>
  <SubText xmlns="" ID="WceFdh0qpfeseLA4uBSG54iYfYA=" ActualText=""/>
  <SubText xmlns="" ID="LVSFjjICqWTRyDJUNKfRLOJFTf4=" ActualText=""/>
  <SubText xmlns="" ID="s2GCNST26+4zPRW+Thj/UqXofSo=" ActualText=""/>
  <SubText xmlns="" ID="o4EUe2vH8KS0trQcE6V8UVbiX+g=" ActualText=""/>
  <SubText xmlns="" ID="dzqEWPGYgQB2QMAHzfeWafLU+wk=" ActualText=""/>
  <SubText xmlns="" ID="sM6r1i5UJI8VNChqJ6Ex5oWRIBg=" ActualText=""/>
  <SubText xmlns="" ID="7Bwn6NHr0t27MAeG1ce1cCAB92w=" ActualText=""/>
  <SubText xmlns="" ID="dry8vxP5Hj2RyO5PJ1PBQQJu7N8=" ActualText=""/>
  <SubText xmlns="" ID="p5/E4hUhxHJ5ksVeFKif8KqSCxM=" ActualText=""/>
  <SubText xmlns="" ID="0WDyMWZvUocLXqeoWOzK/3A8jr8=" ActualText=""/>
  <SubText xmlns="" ID="ZXebgZv4hVXlm2LXyKl0OzeaVhM=" ActualText=""/>
  <HyperLink xmlns="" ID="1XFv6usKkslKKP3AYgaWrnv8Gms=" plainAltText="http:_x002F__x002F_www.youtube.com_x002F_watch_x003F_v_x003D_1wOqcU79Rh8" language=""/>
  <Shape xmlns="" ID="P1uKWYsX056vLumMKStF1DiCRlg=" pdftag="" Order="_x0033_" bookmark="no"/>
  <Shape xmlns="" ID="7iR95Tna3a85A5ZPZbhDrN8E9v4=" pdftag="" Order="_x0032_" bookmark="no"/>
  <Shape xmlns="" ID="1XFv6usKkslKKP3AYgaWrnv8Gms=" pdftag="" Order="_x0034_" Lang="" artifact="_x0030_"/>
  <SubText xmlns="" ID="1XFv6usKkslKKP3AYgaWrnv8Gms=" ActualText=""/>
</PAW>
</file>

<file path=customXml/itemProps1.xml><?xml version="1.0" encoding="utf-8"?>
<ds:datastoreItem xmlns:ds="http://schemas.openxmlformats.org/officeDocument/2006/customXml" ds:itemID="{BDDA8F98-CF0A-47A4-BB33-D89B60E5DAF1}">
  <ds:schemaRefs>
    <ds:schemaRef ds:uri="http://www.net-centric.com/PAWPP"/>
    <ds:schemaRef ds:uri=""/>
  </ds:schemaRefs>
</ds:datastoreItem>
</file>

<file path=docProps/app.xml><?xml version="1.0" encoding="utf-8"?>
<Properties xmlns="http://schemas.openxmlformats.org/officeDocument/2006/extended-properties" xmlns:vt="http://schemas.openxmlformats.org/officeDocument/2006/docPropsVTypes">
  <Template>Integral</Template>
  <TotalTime>27864</TotalTime>
  <Words>1980</Words>
  <Application>Microsoft Office PowerPoint</Application>
  <PresentationFormat>Widescreen</PresentationFormat>
  <Paragraphs>189</Paragraphs>
  <Slides>32</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Courier New</vt:lpstr>
      <vt:lpstr>Raleway</vt:lpstr>
      <vt:lpstr>Wingdings</vt:lpstr>
      <vt:lpstr>Wingdings 3</vt:lpstr>
      <vt:lpstr>Integral</vt:lpstr>
      <vt:lpstr>Open Conversations:</vt:lpstr>
      <vt:lpstr>Workshop Overview</vt:lpstr>
      <vt:lpstr>Center</vt:lpstr>
      <vt:lpstr>About Us</vt:lpstr>
      <vt:lpstr>Things to Think About</vt:lpstr>
      <vt:lpstr>Background Information</vt:lpstr>
      <vt:lpstr>What Are We Talking About When We Use the Term Sexuality?</vt:lpstr>
      <vt:lpstr>Why is sexuality education at an early age so important?</vt:lpstr>
      <vt:lpstr>Our Hope for Sexuality Education for  Young People</vt:lpstr>
      <vt:lpstr>Focus Question</vt:lpstr>
      <vt:lpstr>Topics and Sample Activities</vt:lpstr>
      <vt:lpstr>Tips for Parents and Caregivers</vt:lpstr>
      <vt:lpstr>Topics</vt:lpstr>
      <vt:lpstr>Videos</vt:lpstr>
      <vt:lpstr>Sorting Activity</vt:lpstr>
      <vt:lpstr>Coloring Social Story</vt:lpstr>
      <vt:lpstr>Boundaries Flip Book</vt:lpstr>
      <vt:lpstr>Circling Activity</vt:lpstr>
      <vt:lpstr>How to be an Askable Adult</vt:lpstr>
      <vt:lpstr>Answering Difficult Questions</vt:lpstr>
      <vt:lpstr>Open Conversations Curriculum Overview</vt:lpstr>
      <vt:lpstr>Open Conversations Curriculum</vt:lpstr>
      <vt:lpstr>Included in Each Lesson</vt:lpstr>
      <vt:lpstr>Learning Activities</vt:lpstr>
      <vt:lpstr>Focus Question 2</vt:lpstr>
      <vt:lpstr>Additional Resources</vt:lpstr>
      <vt:lpstr>Communication Boards</vt:lpstr>
      <vt:lpstr>Coloring Book</vt:lpstr>
      <vt:lpstr>Family Discussion Guide and Workbook</vt:lpstr>
      <vt:lpstr>Helpful Websites</vt:lpstr>
      <vt:lpstr>CONTACT US! ☺ </vt:lpstr>
      <vt:lpstr>Questions and Close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Conversations:Teaching kids ages 4-10 of all abilities about bodies, boundaries, consent, safety and healthy relationships. Charting the Cs 2024.</dc:title>
  <dc:creator>madhatterwellness.com</dc:creator>
  <cp:lastModifiedBy>Shuyin Maciel</cp:lastModifiedBy>
  <cp:revision>1313</cp:revision>
  <dcterms:created xsi:type="dcterms:W3CDTF">2020-04-18T15:28:58Z</dcterms:created>
  <dcterms:modified xsi:type="dcterms:W3CDTF">2024-04-10T22:15:28Z</dcterms:modified>
</cp:coreProperties>
</file>