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2"/>
  </p:sldMasterIdLst>
  <p:notesMasterIdLst>
    <p:notesMasterId r:id="rId34"/>
  </p:notesMasterIdLst>
  <p:handoutMasterIdLst>
    <p:handoutMasterId r:id="rId35"/>
  </p:handoutMasterIdLst>
  <p:sldIdLst>
    <p:sldId id="352" r:id="rId3"/>
    <p:sldId id="353" r:id="rId4"/>
    <p:sldId id="354" r:id="rId5"/>
    <p:sldId id="355" r:id="rId6"/>
    <p:sldId id="356" r:id="rId7"/>
    <p:sldId id="257" r:id="rId8"/>
    <p:sldId id="319" r:id="rId9"/>
    <p:sldId id="320" r:id="rId10"/>
    <p:sldId id="328" r:id="rId11"/>
    <p:sldId id="318" r:id="rId12"/>
    <p:sldId id="321" r:id="rId13"/>
    <p:sldId id="322" r:id="rId14"/>
    <p:sldId id="325" r:id="rId15"/>
    <p:sldId id="335" r:id="rId16"/>
    <p:sldId id="336" r:id="rId17"/>
    <p:sldId id="329" r:id="rId18"/>
    <p:sldId id="337" r:id="rId19"/>
    <p:sldId id="338" r:id="rId20"/>
    <p:sldId id="339" r:id="rId21"/>
    <p:sldId id="333" r:id="rId22"/>
    <p:sldId id="340" r:id="rId23"/>
    <p:sldId id="341" r:id="rId24"/>
    <p:sldId id="342" r:id="rId25"/>
    <p:sldId id="343" r:id="rId26"/>
    <p:sldId id="344" r:id="rId27"/>
    <p:sldId id="348" r:id="rId28"/>
    <p:sldId id="349" r:id="rId29"/>
    <p:sldId id="350" r:id="rId30"/>
    <p:sldId id="351" r:id="rId31"/>
    <p:sldId id="347" r:id="rId32"/>
    <p:sldId id="314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0099"/>
    <a:srgbClr val="003399"/>
    <a:srgbClr val="0066CC"/>
    <a:srgbClr val="79D6FF"/>
    <a:srgbClr val="5DCDFF"/>
    <a:srgbClr val="005A8C"/>
    <a:srgbClr val="E1FFE1"/>
    <a:srgbClr val="CCEC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4F6B716-DFC9-6E66-77AD-BAF49286416B}" v="2" dt="2024-03-07T18:09:25.41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80"/>
    <p:restoredTop sz="86410"/>
  </p:normalViewPr>
  <p:slideViewPr>
    <p:cSldViewPr snapToGrid="0">
      <p:cViewPr varScale="1">
        <p:scale>
          <a:sx n="113" d="100"/>
          <a:sy n="113" d="100"/>
        </p:scale>
        <p:origin x="354" y="84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-4293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7C4C17C-7E7C-4FEC-B62C-2EC79CF227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7C075B-BE3D-49D9-B36A-CFDC1E1A6A7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F0176-442A-4234-91CF-68DD85B022D0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C51D5B-9ACC-4F7A-8FFF-434578E3118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B73B81-98C8-47F4-8EE3-2D536C24692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B64E2B-7E83-4383-8FC0-C0783385D9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4643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7FB6F2-8A5C-9647-8FAA-4ADC82379097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46E53C-B540-F24C-A49E-7383CF25F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609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321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576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2D87F21-D903-5709-3966-995AF1EA1B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6868" y="3124055"/>
            <a:ext cx="11000232" cy="914400"/>
          </a:xfrm>
        </p:spPr>
        <p:txBody>
          <a:bodyPr anchor="ctr">
            <a:noAutofit/>
          </a:bodyPr>
          <a:lstStyle>
            <a:lvl1pPr algn="ctr">
              <a:defRPr sz="4000" spc="200" baseline="0">
                <a:solidFill>
                  <a:srgbClr val="10182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8A6520B-137D-12EE-6230-4E49B52D45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4836" y="4138140"/>
            <a:ext cx="11019187" cy="1567828"/>
          </a:xfrm>
        </p:spPr>
        <p:txBody>
          <a:bodyPr lIns="91440" rIns="9144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Picture 5" descr="Charting the Cs: Cooperation, Communication and Collaboration.&#10;Statewide Professional Development to Support the Workforce and Low Incidence Disability Areas.&#10;">
            <a:extLst>
              <a:ext uri="{FF2B5EF4-FFF2-40B4-BE49-F238E27FC236}">
                <a16:creationId xmlns:a16="http://schemas.microsoft.com/office/drawing/2014/main" id="{4B98963F-7B7B-FABC-191C-AE6A08144C6B}"/>
              </a:ext>
            </a:extLst>
          </p:cNvPr>
          <p:cNvPicPr>
            <a:picLocks noGrp="1"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28880" y="1632498"/>
            <a:ext cx="4937770" cy="109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551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1572768"/>
            <a:ext cx="11000232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233C2499-CBBC-380B-EC6B-75FD4226B0C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56626" y="2913232"/>
            <a:ext cx="5329237" cy="3493874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1"/>
          <a:lstStyle/>
          <a:p>
            <a:endParaRPr lang="en-US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DD825A85-EDC6-EC25-A3BC-9CE85347EF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0343" y="2791730"/>
            <a:ext cx="5473002" cy="3775275"/>
          </a:xfrm>
        </p:spPr>
        <p:txBody>
          <a:bodyPr/>
          <a:lstStyle>
            <a:lvl1pPr>
              <a:defRPr sz="2400"/>
            </a:lvl1pPr>
            <a:lvl2pPr marL="571500" indent="-342900">
              <a:buClr>
                <a:srgbClr val="003399"/>
              </a:buClr>
              <a:buSzPct val="108000"/>
              <a:buFont typeface="Calibri" panose="020F0502020204030204" pitchFamily="34" charset="0"/>
              <a:buChar char="•"/>
              <a:defRPr sz="2400"/>
            </a:lvl2pPr>
            <a:lvl3pPr marL="800100" indent="-342900">
              <a:buClr>
                <a:srgbClr val="001689"/>
              </a:buClr>
              <a:buSzPct val="80000"/>
              <a:buFont typeface="Courier New" panose="02070309020205020404" pitchFamily="49" charset="0"/>
              <a:buChar char="o"/>
              <a:defRPr sz="2400"/>
            </a:lvl3pPr>
            <a:lvl4pPr>
              <a:defRPr sz="2400"/>
            </a:lvl4pPr>
            <a:lvl5pPr marL="914400" indent="-285750">
              <a:buClr>
                <a:srgbClr val="003399"/>
              </a:buClr>
              <a:buFont typeface="Wingdings" panose="05000000000000000000" pitchFamily="2" charset="2"/>
              <a:buChar char="§"/>
              <a:defRPr sz="2400"/>
            </a:lvl5pPr>
            <a:lvl6pPr marL="1257300" indent="-457200">
              <a:buClr>
                <a:srgbClr val="003399"/>
              </a:buClr>
              <a:buSzPct val="80000"/>
              <a:buFont typeface="Courier New" panose="02070309020205020404" pitchFamily="49" charset="0"/>
              <a:buChar char="o"/>
              <a:defRPr sz="2400"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4"/>
            <a:r>
              <a:rPr lang="en-US"/>
              <a:t>Third level</a:t>
            </a:r>
          </a:p>
          <a:p>
            <a:pPr lvl="5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200961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1572768"/>
            <a:ext cx="11000232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756F5AF-083E-0F8D-DC11-D0EACF54BDD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71449" y="2781219"/>
            <a:ext cx="9249104" cy="378578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1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1315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1572768"/>
            <a:ext cx="11000232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411600C6-0950-D396-0EA2-204C1465BC4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104069" y="2945362"/>
            <a:ext cx="2481794" cy="1466267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1"/>
          <a:lstStyle/>
          <a:p>
            <a:endParaRPr lang="en-US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41ABE8FF-7476-7B11-3666-D94031FE33B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093758" y="4726881"/>
            <a:ext cx="2481794" cy="1466267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1"/>
          <a:lstStyle/>
          <a:p>
            <a:endParaRPr lang="en-US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24343BE-3C4D-2C4E-74DD-DF71BC456D9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2998" y="2803764"/>
            <a:ext cx="7994909" cy="3763241"/>
          </a:xfrm>
        </p:spPr>
        <p:txBody>
          <a:bodyPr/>
          <a:lstStyle>
            <a:lvl1pPr>
              <a:defRPr sz="2400"/>
            </a:lvl1pPr>
            <a:lvl2pPr marL="571500" indent="-342900">
              <a:buClr>
                <a:srgbClr val="003399"/>
              </a:buClr>
              <a:buSzPct val="108000"/>
              <a:buFont typeface="Calibri" panose="020F0502020204030204" pitchFamily="34" charset="0"/>
              <a:buChar char="•"/>
              <a:defRPr sz="2400"/>
            </a:lvl2pPr>
            <a:lvl3pPr marL="800100" indent="-342900">
              <a:buClr>
                <a:srgbClr val="001689"/>
              </a:buClr>
              <a:buSzPct val="80000"/>
              <a:buFont typeface="Courier New" panose="02070309020205020404" pitchFamily="49" charset="0"/>
              <a:buChar char="o"/>
              <a:defRPr sz="2400"/>
            </a:lvl3pPr>
            <a:lvl4pPr>
              <a:defRPr sz="2400"/>
            </a:lvl4pPr>
            <a:lvl5pPr marL="914400" indent="-285750">
              <a:buClr>
                <a:srgbClr val="003399"/>
              </a:buClr>
              <a:buFont typeface="Wingdings" panose="05000000000000000000" pitchFamily="2" charset="2"/>
              <a:buChar char="§"/>
              <a:defRPr sz="2400"/>
            </a:lvl5pPr>
            <a:lvl6pPr marL="1257300" indent="-457200">
              <a:buClr>
                <a:srgbClr val="003399"/>
              </a:buClr>
              <a:buSzPct val="80000"/>
              <a:buFont typeface="Courier New" panose="02070309020205020404" pitchFamily="49" charset="0"/>
              <a:buChar char="o"/>
              <a:defRPr sz="2400"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4"/>
            <a:r>
              <a:rPr lang="en-US"/>
              <a:t>Third level</a:t>
            </a:r>
          </a:p>
          <a:p>
            <a:pPr lvl="5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31686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1572768"/>
            <a:ext cx="11000232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93270862-6695-9E62-F46C-24C6AA011100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1471451" y="2860096"/>
            <a:ext cx="9270124" cy="3706909"/>
          </a:xfrm>
          <a:solidFill>
            <a:srgbClr val="FFFFEB"/>
          </a:solidFill>
        </p:spPr>
        <p:txBody>
          <a:bodyPr anchor="ctr" anchorCtr="1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8811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1572768"/>
            <a:ext cx="11000232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42871D3B-EFD7-0358-4211-BB194A270C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7946" y="2791726"/>
            <a:ext cx="5473002" cy="3775279"/>
          </a:xfrm>
        </p:spPr>
        <p:txBody>
          <a:bodyPr/>
          <a:lstStyle>
            <a:lvl1pPr>
              <a:defRPr sz="2400"/>
            </a:lvl1pPr>
            <a:lvl2pPr marL="571500" indent="-342900">
              <a:buClr>
                <a:srgbClr val="003399"/>
              </a:buClr>
              <a:buSzPct val="108000"/>
              <a:buFont typeface="Calibri" panose="020F0502020204030204" pitchFamily="34" charset="0"/>
              <a:buChar char="•"/>
              <a:defRPr sz="2400"/>
            </a:lvl2pPr>
            <a:lvl3pPr marL="800100" indent="-342900">
              <a:buClr>
                <a:srgbClr val="001689"/>
              </a:buClr>
              <a:buSzPct val="80000"/>
              <a:buFont typeface="Courier New" panose="02070309020205020404" pitchFamily="49" charset="0"/>
              <a:buChar char="o"/>
              <a:defRPr sz="2400"/>
            </a:lvl3pPr>
            <a:lvl4pPr>
              <a:defRPr sz="2400"/>
            </a:lvl4pPr>
            <a:lvl5pPr marL="914400" indent="-285750">
              <a:buClr>
                <a:srgbClr val="003399"/>
              </a:buClr>
              <a:buFont typeface="Wingdings" panose="05000000000000000000" pitchFamily="2" charset="2"/>
              <a:buChar char="§"/>
              <a:defRPr sz="2400"/>
            </a:lvl5pPr>
            <a:lvl6pPr marL="1257300" indent="-457200">
              <a:buClr>
                <a:srgbClr val="003399"/>
              </a:buClr>
              <a:buSzPct val="80000"/>
              <a:buFont typeface="Courier New" panose="02070309020205020404" pitchFamily="49" charset="0"/>
              <a:buChar char="o"/>
              <a:defRPr sz="2400"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4"/>
            <a:r>
              <a:rPr lang="en-US"/>
              <a:t>Third level</a:t>
            </a:r>
          </a:p>
          <a:p>
            <a:pPr lvl="5"/>
            <a:r>
              <a:rPr lang="en-US"/>
              <a:t>Fourth level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BA59E6B1-C196-978A-190D-2A195A0E919B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256338" y="2912645"/>
            <a:ext cx="5337175" cy="3494088"/>
          </a:xfrm>
          <a:solidFill>
            <a:schemeClr val="accent6">
              <a:lumMod val="20000"/>
              <a:lumOff val="80000"/>
            </a:schemeClr>
          </a:solidFill>
        </p:spPr>
        <p:txBody>
          <a:bodyPr anchor="ctr" anchorCtr="1"/>
          <a:lstStyle>
            <a:lvl1pPr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1140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1572768"/>
            <a:ext cx="11000232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able Placeholder 8">
            <a:extLst>
              <a:ext uri="{FF2B5EF4-FFF2-40B4-BE49-F238E27FC236}">
                <a16:creationId xmlns:a16="http://schemas.microsoft.com/office/drawing/2014/main" id="{5C1F04EE-64F7-4626-85E6-AD3232320842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595313" y="2828925"/>
            <a:ext cx="10990262" cy="3370263"/>
          </a:xfrm>
          <a:solidFill>
            <a:srgbClr val="E1FFE1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0075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2D87F21-D903-5709-3966-995AF1EA1B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6868" y="3249785"/>
            <a:ext cx="11000232" cy="914400"/>
          </a:xfrm>
        </p:spPr>
        <p:txBody>
          <a:bodyPr anchor="ctr">
            <a:noAutofit/>
          </a:bodyPr>
          <a:lstStyle>
            <a:lvl1pPr algn="ctr">
              <a:defRPr sz="4000" spc="200" baseline="0">
                <a:solidFill>
                  <a:srgbClr val="10182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8A6520B-137D-12EE-6230-4E49B52D45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4836" y="4263870"/>
            <a:ext cx="11019187" cy="1567828"/>
          </a:xfrm>
        </p:spPr>
        <p:txBody>
          <a:bodyPr lIns="91440" rIns="9144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Picture 5" descr="Charting the Cs: Cooperation, Communication and Collaboration.&#10;Statewide Professional Development to Support the Workforce and Low Incidence Disability Areas.&#10;">
            <a:extLst>
              <a:ext uri="{FF2B5EF4-FFF2-40B4-BE49-F238E27FC236}">
                <a16:creationId xmlns:a16="http://schemas.microsoft.com/office/drawing/2014/main" id="{4B98963F-7B7B-FABC-191C-AE6A08144C6B}"/>
              </a:ext>
            </a:extLst>
          </p:cNvPr>
          <p:cNvPicPr>
            <a:picLocks noGrp="1"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11205" y="2238288"/>
            <a:ext cx="3752705" cy="83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624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D8552C42-EE20-8BA3-D682-E0AFE52F728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91536" y="5463031"/>
            <a:ext cx="1274233" cy="1054797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1"/>
          <a:lstStyle/>
          <a:p>
            <a:endParaRPr lang="en-US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5CDCE161-4404-86BE-7F17-D0BF72483D1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32034" y="5466319"/>
            <a:ext cx="1274233" cy="1054797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1"/>
          <a:lstStyle>
            <a:lvl1pPr>
              <a:defRPr/>
            </a:lvl1pPr>
          </a:lstStyle>
          <a:p>
            <a:r>
              <a:rPr lang="en-US" err="1"/>
              <a:t>xd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A964C36-9375-05E4-127A-F13C6890BD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6868" y="2905240"/>
            <a:ext cx="11000232" cy="914400"/>
          </a:xfrm>
        </p:spPr>
        <p:txBody>
          <a:bodyPr anchor="ctr">
            <a:noAutofit/>
          </a:bodyPr>
          <a:lstStyle>
            <a:lvl1pPr algn="ctr">
              <a:defRPr sz="3600" spc="200" baseline="0">
                <a:solidFill>
                  <a:srgbClr val="10182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7E3BA4-B1DB-A61A-5C30-C5E29F4C51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4836" y="3932971"/>
            <a:ext cx="11019187" cy="1372955"/>
          </a:xfrm>
        </p:spPr>
        <p:txBody>
          <a:bodyPr lIns="91440" rIns="9144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1" name="Picture 10" descr="Charting the Cs: Cooperation, Communication and Collaboration.">
            <a:extLst>
              <a:ext uri="{FF2B5EF4-FFF2-40B4-BE49-F238E27FC236}">
                <a16:creationId xmlns:a16="http://schemas.microsoft.com/office/drawing/2014/main" id="{B3E50EC3-789F-2AC1-F9EE-829BE50A2935}"/>
              </a:ext>
            </a:extLst>
          </p:cNvPr>
          <p:cNvPicPr>
            <a:picLocks noGrp="1"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34571" y="1461645"/>
            <a:ext cx="5332792" cy="118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193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551763CC-479B-32EB-429A-86E9F20884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453535" y="5475072"/>
            <a:ext cx="1274233" cy="1054797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1"/>
          <a:lstStyle/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6EA11B5-4164-3D91-0F39-C7D3166C7D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6868" y="2893217"/>
            <a:ext cx="11000232" cy="914400"/>
          </a:xfrm>
        </p:spPr>
        <p:txBody>
          <a:bodyPr anchor="ctr">
            <a:noAutofit/>
          </a:bodyPr>
          <a:lstStyle>
            <a:lvl1pPr algn="ctr">
              <a:defRPr sz="3600" spc="200" baseline="0">
                <a:solidFill>
                  <a:srgbClr val="10182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014400A-63E0-DEF7-99B3-5640CF3E0F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4836" y="3920948"/>
            <a:ext cx="11019187" cy="1459997"/>
          </a:xfrm>
        </p:spPr>
        <p:txBody>
          <a:bodyPr lIns="91440" rIns="9144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 descr="Charting the Cs: Cooperation, Communication and Collaboration.">
            <a:extLst>
              <a:ext uri="{FF2B5EF4-FFF2-40B4-BE49-F238E27FC236}">
                <a16:creationId xmlns:a16="http://schemas.microsoft.com/office/drawing/2014/main" id="{9C69875B-B990-0367-7A65-0CE047DA0AFC}"/>
              </a:ext>
            </a:extLst>
          </p:cNvPr>
          <p:cNvPicPr>
            <a:picLocks noGrp="1"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34572" y="1449622"/>
            <a:ext cx="5332792" cy="118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487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D8552C42-EE20-8BA3-D682-E0AFE52F728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91536" y="5463031"/>
            <a:ext cx="1274233" cy="1054797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1"/>
          <a:lstStyle/>
          <a:p>
            <a:endParaRPr lang="en-US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5CDCE161-4404-86BE-7F17-D0BF72483D1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32034" y="5466319"/>
            <a:ext cx="1274233" cy="1054797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1"/>
          <a:lstStyle>
            <a:lvl1pPr>
              <a:defRPr/>
            </a:lvl1pPr>
          </a:lstStyle>
          <a:p>
            <a:r>
              <a:rPr lang="en-US" err="1"/>
              <a:t>xd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A964C36-9375-05E4-127A-F13C6890BD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6868" y="2905240"/>
            <a:ext cx="11000232" cy="914400"/>
          </a:xfrm>
        </p:spPr>
        <p:txBody>
          <a:bodyPr anchor="ctr">
            <a:noAutofit/>
          </a:bodyPr>
          <a:lstStyle>
            <a:lvl1pPr algn="ctr">
              <a:defRPr sz="3600" spc="200" baseline="0">
                <a:solidFill>
                  <a:srgbClr val="10182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7E3BA4-B1DB-A61A-5C30-C5E29F4C51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4836" y="3932971"/>
            <a:ext cx="11019187" cy="1372955"/>
          </a:xfrm>
        </p:spPr>
        <p:txBody>
          <a:bodyPr lIns="91440" rIns="9144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1" name="Picture 10" descr="Charting the Cs: Cooperation, Communication and Collaboration.">
            <a:extLst>
              <a:ext uri="{FF2B5EF4-FFF2-40B4-BE49-F238E27FC236}">
                <a16:creationId xmlns:a16="http://schemas.microsoft.com/office/drawing/2014/main" id="{B3E50EC3-789F-2AC1-F9EE-829BE50A2935}"/>
              </a:ext>
            </a:extLst>
          </p:cNvPr>
          <p:cNvPicPr>
            <a:picLocks noGrp="1"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34571" y="1461645"/>
            <a:ext cx="5332792" cy="118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142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14A0210D-9B92-8DC9-2117-5452E534B96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4548" y="5507214"/>
            <a:ext cx="1347833" cy="99907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1"/>
          <a:lstStyle/>
          <a:p>
            <a:endParaRPr lang="en-US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F098BA71-96E0-1B95-3CF7-410A945E72C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36002" y="5497977"/>
            <a:ext cx="1347833" cy="99907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1"/>
          <a:lstStyle/>
          <a:p>
            <a:endParaRPr lang="en-US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700D10FB-6484-A297-B7D6-F16920A7490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52647" y="5497976"/>
            <a:ext cx="1347833" cy="99907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1"/>
          <a:lstStyle/>
          <a:p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F6D8D22-3F71-9CA6-C1BF-BA2C671791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4836" y="2893836"/>
            <a:ext cx="11019187" cy="914400"/>
          </a:xfrm>
        </p:spPr>
        <p:txBody>
          <a:bodyPr anchor="ctr">
            <a:noAutofit/>
          </a:bodyPr>
          <a:lstStyle>
            <a:lvl1pPr algn="ctr">
              <a:defRPr sz="3600" spc="200" baseline="0">
                <a:solidFill>
                  <a:srgbClr val="10182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691BF557-26B1-A827-56A8-5A2772315E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4836" y="3917320"/>
            <a:ext cx="11019187" cy="1352512"/>
          </a:xfrm>
        </p:spPr>
        <p:txBody>
          <a:bodyPr lIns="91440" rIns="9144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8" name="Picture 17" descr="Charting the Cs: Cooperation, Communication and Collaboration.">
            <a:extLst>
              <a:ext uri="{FF2B5EF4-FFF2-40B4-BE49-F238E27FC236}">
                <a16:creationId xmlns:a16="http://schemas.microsoft.com/office/drawing/2014/main" id="{B48D9A8F-2C85-F3C9-DADF-62E413748E89}"/>
              </a:ext>
            </a:extLst>
          </p:cNvPr>
          <p:cNvPicPr>
            <a:picLocks noGrp="1"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34579" y="1461645"/>
            <a:ext cx="5332792" cy="118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80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14A0210D-9B92-8DC9-2117-5452E534B96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4548" y="5507214"/>
            <a:ext cx="1347833" cy="99907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1"/>
          <a:lstStyle/>
          <a:p>
            <a:endParaRPr lang="en-US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F098BA71-96E0-1B95-3CF7-410A945E72C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36002" y="5497977"/>
            <a:ext cx="1347833" cy="99907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1"/>
          <a:lstStyle/>
          <a:p>
            <a:endParaRPr lang="en-US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700D10FB-6484-A297-B7D6-F16920A7490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52647" y="5497976"/>
            <a:ext cx="1347833" cy="999076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1"/>
          <a:lstStyle/>
          <a:p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F6D8D22-3F71-9CA6-C1BF-BA2C671791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4836" y="2893836"/>
            <a:ext cx="11019187" cy="914400"/>
          </a:xfrm>
        </p:spPr>
        <p:txBody>
          <a:bodyPr anchor="ctr">
            <a:noAutofit/>
          </a:bodyPr>
          <a:lstStyle>
            <a:lvl1pPr algn="ctr">
              <a:defRPr sz="3600" spc="200" baseline="0">
                <a:solidFill>
                  <a:srgbClr val="10182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691BF557-26B1-A827-56A8-5A2772315E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4836" y="3917320"/>
            <a:ext cx="11019187" cy="1352512"/>
          </a:xfrm>
        </p:spPr>
        <p:txBody>
          <a:bodyPr lIns="91440" rIns="9144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8" name="Picture 17" descr="Charting the Cs: Cooperation, Communication and Collaboration.">
            <a:extLst>
              <a:ext uri="{FF2B5EF4-FFF2-40B4-BE49-F238E27FC236}">
                <a16:creationId xmlns:a16="http://schemas.microsoft.com/office/drawing/2014/main" id="{B48D9A8F-2C85-F3C9-DADF-62E413748E89}"/>
              </a:ext>
            </a:extLst>
          </p:cNvPr>
          <p:cNvPicPr>
            <a:picLocks noGrp="1"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34579" y="1461645"/>
            <a:ext cx="5332792" cy="118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293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1572768"/>
            <a:ext cx="11000232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2CE71DD-D39E-430D-92BA-5FB446CDB3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7628" y="2803766"/>
            <a:ext cx="10715915" cy="3727144"/>
          </a:xfrm>
        </p:spPr>
        <p:txBody>
          <a:bodyPr/>
          <a:lstStyle>
            <a:lvl1pPr marL="0" indent="0">
              <a:buNone/>
              <a:defRPr sz="2400"/>
            </a:lvl1pPr>
            <a:lvl2pPr marL="571500" indent="-342900">
              <a:buClr>
                <a:srgbClr val="003399"/>
              </a:buClr>
              <a:buSzPct val="108000"/>
              <a:buFont typeface="Calibri" panose="020F0502020204030204" pitchFamily="34" charset="0"/>
              <a:buChar char="•"/>
              <a:defRPr sz="2400"/>
            </a:lvl2pPr>
            <a:lvl3pPr marL="800100" indent="-342900">
              <a:buClr>
                <a:srgbClr val="001689"/>
              </a:buClr>
              <a:buSzPct val="80000"/>
              <a:buFont typeface="Courier New" panose="02070309020205020404" pitchFamily="49" charset="0"/>
              <a:buChar char="o"/>
              <a:defRPr sz="2400"/>
            </a:lvl3pPr>
            <a:lvl4pPr>
              <a:defRPr sz="2400"/>
            </a:lvl4pPr>
            <a:lvl5pPr marL="914400" indent="-285750">
              <a:buClr>
                <a:srgbClr val="003399"/>
              </a:buClr>
              <a:buFont typeface="Wingdings" panose="05000000000000000000" pitchFamily="2" charset="2"/>
              <a:buChar char="§"/>
              <a:defRPr sz="2400"/>
            </a:lvl5pPr>
            <a:lvl6pPr marL="1257300" indent="-457200">
              <a:buClr>
                <a:srgbClr val="003399"/>
              </a:buClr>
              <a:buSzPct val="80000"/>
              <a:buFont typeface="Courier New" panose="02070309020205020404" pitchFamily="49" charset="0"/>
              <a:buChar char="o"/>
              <a:defRPr sz="2400"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4"/>
            <a:r>
              <a:rPr lang="en-US"/>
              <a:t>Third level</a:t>
            </a:r>
          </a:p>
          <a:p>
            <a:pPr lvl="5"/>
            <a:r>
              <a:rPr lang="en-US"/>
              <a:t>Fourth level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2901" y="1572768"/>
            <a:ext cx="10999091" cy="1133856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244E0FAE-785D-41DB-A5ED-7E6E37EB9E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8139" y="2803764"/>
            <a:ext cx="5153691" cy="3787305"/>
          </a:xfrm>
        </p:spPr>
        <p:txBody>
          <a:bodyPr/>
          <a:lstStyle>
            <a:lvl1pPr>
              <a:defRPr sz="2400"/>
            </a:lvl1pPr>
            <a:lvl2pPr marL="571500" indent="-342900">
              <a:buClr>
                <a:srgbClr val="003399"/>
              </a:buClr>
              <a:buSzPct val="108000"/>
              <a:buFont typeface="Calibri" panose="020F0502020204030204" pitchFamily="34" charset="0"/>
              <a:buChar char="•"/>
              <a:defRPr sz="2400"/>
            </a:lvl2pPr>
            <a:lvl3pPr marL="800100" indent="-342900">
              <a:buClr>
                <a:srgbClr val="001689"/>
              </a:buClr>
              <a:buSzPct val="80000"/>
              <a:buFont typeface="Courier New" panose="02070309020205020404" pitchFamily="49" charset="0"/>
              <a:buChar char="o"/>
              <a:defRPr sz="2400"/>
            </a:lvl3pPr>
            <a:lvl4pPr>
              <a:defRPr sz="2400"/>
            </a:lvl4pPr>
            <a:lvl5pPr marL="914400" indent="-285750">
              <a:buClr>
                <a:srgbClr val="003399"/>
              </a:buClr>
              <a:buFont typeface="Wingdings" panose="05000000000000000000" pitchFamily="2" charset="2"/>
              <a:buChar char="§"/>
              <a:defRPr sz="2400"/>
            </a:lvl5pPr>
            <a:lvl6pPr marL="1257300" indent="-457200">
              <a:buClr>
                <a:srgbClr val="003399"/>
              </a:buClr>
              <a:buSzPct val="80000"/>
              <a:buFont typeface="Courier New" panose="02070309020205020404" pitchFamily="49" charset="0"/>
              <a:buChar char="o"/>
              <a:defRPr sz="2400"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4"/>
            <a:r>
              <a:rPr lang="en-US"/>
              <a:t>Third level</a:t>
            </a:r>
          </a:p>
          <a:p>
            <a:pPr lvl="5"/>
            <a:r>
              <a:rPr lang="en-US"/>
              <a:t>Fourth level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E5CFD31C-BA6D-4D5C-87D8-CE8E1BE48B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70171" y="2834873"/>
            <a:ext cx="5186680" cy="3756196"/>
          </a:xfrm>
        </p:spPr>
        <p:txBody>
          <a:bodyPr/>
          <a:lstStyle>
            <a:lvl1pPr>
              <a:defRPr sz="2400"/>
            </a:lvl1pPr>
            <a:lvl2pPr marL="571500" indent="-342900">
              <a:buClr>
                <a:srgbClr val="003399"/>
              </a:buClr>
              <a:buSzPct val="108000"/>
              <a:buFont typeface="Calibri" panose="020F0502020204030204" pitchFamily="34" charset="0"/>
              <a:buChar char="•"/>
              <a:defRPr sz="2400"/>
            </a:lvl2pPr>
            <a:lvl3pPr marL="800100" indent="-342900">
              <a:buClr>
                <a:srgbClr val="001689"/>
              </a:buClr>
              <a:buSzPct val="80000"/>
              <a:buFont typeface="Courier New" panose="02070309020205020404" pitchFamily="49" charset="0"/>
              <a:buChar char="o"/>
              <a:defRPr sz="2400"/>
            </a:lvl3pPr>
            <a:lvl4pPr>
              <a:defRPr sz="2400"/>
            </a:lvl4pPr>
            <a:lvl5pPr marL="914400" indent="-285750">
              <a:buClr>
                <a:srgbClr val="003399"/>
              </a:buClr>
              <a:buFont typeface="Wingdings" panose="05000000000000000000" pitchFamily="2" charset="2"/>
              <a:buChar char="§"/>
              <a:defRPr sz="2400"/>
            </a:lvl5pPr>
            <a:lvl6pPr marL="1257300" indent="-457200">
              <a:buClr>
                <a:srgbClr val="003399"/>
              </a:buClr>
              <a:buSzPct val="80000"/>
              <a:buFont typeface="Courier New" panose="02070309020205020404" pitchFamily="49" charset="0"/>
              <a:buChar char="o"/>
              <a:defRPr sz="2400"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4"/>
            <a:r>
              <a:rPr lang="en-US"/>
              <a:t>Third level</a:t>
            </a:r>
          </a:p>
          <a:p>
            <a:pPr lvl="5"/>
            <a:r>
              <a:rPr lang="en-US"/>
              <a:t>Fourth level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2901" y="1572768"/>
            <a:ext cx="10999091" cy="1133856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244E0FAE-785D-41DB-A5ED-7E6E37EB9E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999" y="2803765"/>
            <a:ext cx="3423222" cy="3357006"/>
          </a:xfrm>
          <a:ln w="3175">
            <a:solidFill>
              <a:schemeClr val="tx1"/>
            </a:solidFill>
          </a:ln>
        </p:spPr>
        <p:txBody>
          <a:bodyPr/>
          <a:lstStyle>
            <a:lvl1pPr>
              <a:defRPr sz="2400"/>
            </a:lvl1pPr>
            <a:lvl2pPr marL="571500" indent="-342900">
              <a:buClr>
                <a:srgbClr val="003399"/>
              </a:buClr>
              <a:buSzPct val="108000"/>
              <a:buFont typeface="Calibri" panose="020F0502020204030204" pitchFamily="34" charset="0"/>
              <a:buChar char="•"/>
              <a:defRPr sz="2400"/>
            </a:lvl2pPr>
            <a:lvl3pPr marL="800100" indent="-342900">
              <a:buClr>
                <a:srgbClr val="001689"/>
              </a:buClr>
              <a:buSzPct val="80000"/>
              <a:buFont typeface="Courier New" panose="02070309020205020404" pitchFamily="49" charset="0"/>
              <a:buChar char="o"/>
              <a:defRPr sz="2400"/>
            </a:lvl3pPr>
            <a:lvl4pPr>
              <a:defRPr sz="2400"/>
            </a:lvl4pPr>
            <a:lvl5pPr marL="914400" indent="-285750">
              <a:buClr>
                <a:srgbClr val="003399"/>
              </a:buClr>
              <a:buFont typeface="Wingdings" panose="05000000000000000000" pitchFamily="2" charset="2"/>
              <a:buChar char="§"/>
              <a:defRPr sz="2400"/>
            </a:lvl5pPr>
            <a:lvl6pPr marL="1257300" indent="-457200">
              <a:buClr>
                <a:srgbClr val="003399"/>
              </a:buClr>
              <a:buSzPct val="80000"/>
              <a:buFont typeface="Courier New" panose="02070309020205020404" pitchFamily="49" charset="0"/>
              <a:buChar char="o"/>
              <a:defRPr sz="2400"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4"/>
            <a:r>
              <a:rPr lang="en-US"/>
              <a:t>Third level</a:t>
            </a:r>
          </a:p>
          <a:p>
            <a:pPr lvl="5"/>
            <a:r>
              <a:rPr lang="en-US"/>
              <a:t>Fourth level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E5CFD31C-BA6D-4D5C-87D8-CE8E1BE48B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96115" y="2819318"/>
            <a:ext cx="3419856" cy="3357006"/>
          </a:xfrm>
          <a:ln w="3175">
            <a:solidFill>
              <a:schemeClr val="tx1"/>
            </a:solidFill>
          </a:ln>
        </p:spPr>
        <p:txBody>
          <a:bodyPr/>
          <a:lstStyle>
            <a:lvl1pPr>
              <a:defRPr sz="2400"/>
            </a:lvl1pPr>
            <a:lvl2pPr marL="571500" indent="-342900">
              <a:buClr>
                <a:srgbClr val="003399"/>
              </a:buClr>
              <a:buSzPct val="108000"/>
              <a:buFont typeface="Calibri" panose="020F0502020204030204" pitchFamily="34" charset="0"/>
              <a:buChar char="•"/>
              <a:defRPr sz="2400"/>
            </a:lvl2pPr>
            <a:lvl3pPr marL="800100" indent="-342900">
              <a:buClr>
                <a:srgbClr val="001689"/>
              </a:buClr>
              <a:buSzPct val="80000"/>
              <a:buFont typeface="Courier New" panose="02070309020205020404" pitchFamily="49" charset="0"/>
              <a:buChar char="o"/>
              <a:defRPr sz="2400"/>
            </a:lvl3pPr>
            <a:lvl4pPr>
              <a:defRPr sz="2400"/>
            </a:lvl4pPr>
            <a:lvl5pPr marL="914400" indent="-285750">
              <a:buClr>
                <a:srgbClr val="003399"/>
              </a:buClr>
              <a:buFont typeface="Wingdings" panose="05000000000000000000" pitchFamily="2" charset="2"/>
              <a:buChar char="§"/>
              <a:defRPr sz="2400"/>
            </a:lvl5pPr>
            <a:lvl6pPr marL="1257300" indent="-457200">
              <a:buClr>
                <a:srgbClr val="003399"/>
              </a:buClr>
              <a:buSzPct val="80000"/>
              <a:buFont typeface="Courier New" panose="02070309020205020404" pitchFamily="49" charset="0"/>
              <a:buChar char="o"/>
              <a:defRPr sz="2400"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4"/>
            <a:r>
              <a:rPr lang="en-US" dirty="0"/>
              <a:t>Third level</a:t>
            </a:r>
          </a:p>
          <a:p>
            <a:pPr lvl="5"/>
            <a:r>
              <a:rPr lang="en-US" dirty="0"/>
              <a:t>Fourth level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D365604F-A0BD-71E0-AB51-503D27FEDEA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58872" y="2819318"/>
            <a:ext cx="3419856" cy="3357006"/>
          </a:xfrm>
          <a:ln w="3175">
            <a:solidFill>
              <a:schemeClr val="tx1"/>
            </a:solidFill>
          </a:ln>
        </p:spPr>
        <p:txBody>
          <a:bodyPr/>
          <a:lstStyle>
            <a:lvl1pPr>
              <a:defRPr sz="2400"/>
            </a:lvl1pPr>
            <a:lvl2pPr marL="571500" indent="-342900">
              <a:buClr>
                <a:srgbClr val="003399"/>
              </a:buClr>
              <a:buSzPct val="108000"/>
              <a:buFont typeface="Calibri" panose="020F0502020204030204" pitchFamily="34" charset="0"/>
              <a:buChar char="•"/>
              <a:defRPr sz="2400"/>
            </a:lvl2pPr>
            <a:lvl3pPr marL="800100" indent="-342900">
              <a:buClr>
                <a:srgbClr val="001689"/>
              </a:buClr>
              <a:buSzPct val="80000"/>
              <a:buFont typeface="Courier New" panose="02070309020205020404" pitchFamily="49" charset="0"/>
              <a:buChar char="o"/>
              <a:defRPr sz="2400"/>
            </a:lvl3pPr>
            <a:lvl4pPr>
              <a:defRPr sz="2400"/>
            </a:lvl4pPr>
            <a:lvl5pPr marL="914400" indent="-285750">
              <a:buClr>
                <a:srgbClr val="003399"/>
              </a:buClr>
              <a:buFont typeface="Wingdings" panose="05000000000000000000" pitchFamily="2" charset="2"/>
              <a:buChar char="§"/>
              <a:defRPr sz="2400"/>
            </a:lvl5pPr>
            <a:lvl6pPr marL="1257300" indent="-457200">
              <a:buClr>
                <a:srgbClr val="003399"/>
              </a:buClr>
              <a:buSzPct val="80000"/>
              <a:buFont typeface="Courier New" panose="02070309020205020404" pitchFamily="49" charset="0"/>
              <a:buChar char="o"/>
              <a:defRPr sz="2400"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4"/>
            <a:r>
              <a:rPr lang="en-US"/>
              <a:t>Third level</a:t>
            </a:r>
          </a:p>
          <a:p>
            <a:pPr lvl="5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875229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3504" y="1572768"/>
            <a:ext cx="11000232" cy="11338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090" y="2829711"/>
            <a:ext cx="10686424" cy="3737294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4"/>
            <a:r>
              <a:rPr lang="en-US"/>
              <a:t>Third level</a:t>
            </a:r>
          </a:p>
          <a:p>
            <a:pPr lvl="5"/>
            <a:r>
              <a:rPr lang="en-US"/>
              <a:t>Fourth level</a:t>
            </a:r>
          </a:p>
        </p:txBody>
      </p:sp>
      <p:sp>
        <p:nvSpPr>
          <p:cNvPr id="5" name="shape 1">
            <a:extLst>
              <a:ext uri="{FF2B5EF4-FFF2-40B4-BE49-F238E27FC236}">
                <a16:creationId xmlns:a16="http://schemas.microsoft.com/office/drawing/2014/main" id="{E48A509B-6BB4-4E92-A021-9A8C35CD7A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46" y="1143001"/>
            <a:ext cx="227654" cy="1686710"/>
          </a:xfrm>
          <a:prstGeom prst="rect">
            <a:avLst/>
          </a:prstGeom>
          <a:solidFill>
            <a:srgbClr val="5DCD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Arrow: Right 6" hidden="1">
            <a:extLst>
              <a:ext uri="{FF2B5EF4-FFF2-40B4-BE49-F238E27FC236}">
                <a16:creationId xmlns:a16="http://schemas.microsoft.com/office/drawing/2014/main" id="{C8196219-F9FA-43AF-8C08-4862AF621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12286312" y="0"/>
            <a:ext cx="769258" cy="1143000"/>
          </a:xfrm>
          <a:prstGeom prst="rightArrow">
            <a:avLst/>
          </a:prstGeom>
          <a:noFill/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4" name="Arrow: Right 3" hidden="1">
            <a:extLst>
              <a:ext uri="{FF2B5EF4-FFF2-40B4-BE49-F238E27FC236}">
                <a16:creationId xmlns:a16="http://schemas.microsoft.com/office/drawing/2014/main" id="{19C48AA6-DA71-507A-44EF-8C9EDDF86B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856872" y="-4657"/>
            <a:ext cx="769258" cy="1143000"/>
          </a:xfrm>
          <a:prstGeom prst="rightArrow">
            <a:avLst/>
          </a:prstGeom>
          <a:noFill/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0" name="shape 1">
            <a:extLst>
              <a:ext uri="{FF2B5EF4-FFF2-40B4-BE49-F238E27FC236}">
                <a16:creationId xmlns:a16="http://schemas.microsoft.com/office/drawing/2014/main" id="{506A197E-CF6F-014B-73BD-EC4CD1BDC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829711"/>
            <a:ext cx="227654" cy="4026744"/>
          </a:xfrm>
          <a:prstGeom prst="rect">
            <a:avLst/>
          </a:prstGeom>
          <a:solidFill>
            <a:srgbClr val="0083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0461DD-C021-61DE-80E7-67AA7CE4F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1722370" y="6505476"/>
            <a:ext cx="469630" cy="369332"/>
          </a:xfrm>
          <a:prstGeom prst="rect">
            <a:avLst/>
          </a:prstGeom>
          <a:solidFill>
            <a:srgbClr val="79D6FF"/>
          </a:solidFill>
        </p:spPr>
        <p:txBody>
          <a:bodyPr wrap="square" rtlCol="0">
            <a:spAutoFit/>
          </a:bodyPr>
          <a:lstStyle/>
          <a:p>
            <a:pPr algn="ctr"/>
            <a:fld id="{E87E798C-1626-44D4-9BFF-3156840017C8}" type="slidenum">
              <a:rPr lang="en-US" b="1" smtClean="0">
                <a:latin typeface="Calibri" panose="020F0502020204030204" pitchFamily="34" charset="0"/>
              </a:rPr>
              <a:pPr algn="ctr"/>
              <a:t>‹#›</a:t>
            </a:fld>
            <a:endParaRPr lang="en-US" b="1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95" r:id="rId2"/>
    <p:sldLayoutId id="2147483681" r:id="rId3"/>
    <p:sldLayoutId id="2147483682" r:id="rId4"/>
    <p:sldLayoutId id="2147483683" r:id="rId5"/>
    <p:sldLayoutId id="2147483684" r:id="rId6"/>
    <p:sldLayoutId id="2147483650" r:id="rId7"/>
    <p:sldLayoutId id="2147483652" r:id="rId8"/>
    <p:sldLayoutId id="2147483701" r:id="rId9"/>
    <p:sldLayoutId id="2147483678" r:id="rId10"/>
    <p:sldLayoutId id="2147483686" r:id="rId11"/>
    <p:sldLayoutId id="2147483687" r:id="rId12"/>
    <p:sldLayoutId id="2147483689" r:id="rId13"/>
    <p:sldLayoutId id="2147483691" r:id="rId14"/>
    <p:sldLayoutId id="2147483692" r:id="rId15"/>
    <p:sldLayoutId id="2147483697" r:id="rId16"/>
  </p:sldLayoutIdLst>
  <p:hf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3600" b="1" kern="1200" cap="none" spc="100" baseline="0">
          <a:solidFill>
            <a:schemeClr val="tx1">
              <a:lumMod val="95000"/>
              <a:lumOff val="5000"/>
            </a:schemeClr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200"/>
        </a:spcBef>
        <a:spcAft>
          <a:spcPts val="1200"/>
        </a:spcAft>
        <a:buClr>
          <a:schemeClr val="accent1"/>
        </a:buClr>
        <a:buSzPct val="100000"/>
        <a:buFont typeface="Tw Cen MT" panose="020B0602020104020603" pitchFamily="34" charset="0"/>
        <a:buNone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571500" indent="-3429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rgbClr val="003399"/>
        </a:buClr>
        <a:buSzPct val="105000"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800100" indent="-3429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rgbClr val="003399"/>
        </a:buClr>
        <a:buSzPct val="80000"/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742950" indent="-28575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70000"/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914400" indent="-28575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rgbClr val="003399"/>
        </a:buClr>
        <a:buSzPct val="94000"/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257300" indent="-4572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rgbClr val="003399"/>
        </a:buClr>
        <a:buSzPct val="80000"/>
        <a:buFont typeface="Courier New" panose="02070309020205020404" pitchFamily="49" charset="0"/>
        <a:buChar char="o"/>
        <a:tabLst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6pPr>
      <a:lvl7pPr marL="1031875" indent="-234950" algn="l" defTabSz="914400" rtl="0" eaLnBrk="1" latinLnBrk="0" hangingPunct="1">
        <a:lnSpc>
          <a:spcPct val="90000"/>
        </a:lnSpc>
        <a:spcBef>
          <a:spcPts val="200"/>
        </a:spcBef>
        <a:spcAft>
          <a:spcPts val="1200"/>
        </a:spcAft>
        <a:buClr>
          <a:srgbClr val="101820"/>
        </a:buClr>
        <a:buFont typeface="Wingdings 3" pitchFamily="18" charset="2"/>
        <a:buChar char="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zonesofregulation.com/" TargetMode="External"/><Relationship Id="rId2" Type="http://schemas.openxmlformats.org/officeDocument/2006/relationships/hyperlink" Target="http://www.efpractice.com/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starautismsupport.com/curriculum/star-program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mhendricks@isd761.org" TargetMode="External"/><Relationship Id="rId2" Type="http://schemas.openxmlformats.org/officeDocument/2006/relationships/hyperlink" Target="mailto:mdickerson@isd761.org" TargetMode="External"/><Relationship Id="rId1" Type="http://schemas.openxmlformats.org/officeDocument/2006/relationships/slideLayout" Target="../slideLayouts/slideLayout16.xml"/><Relationship Id="rId4" Type="http://schemas.openxmlformats.org/officeDocument/2006/relationships/hyperlink" Target="mailto:kjuaire@isd761.org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E70E4-B759-4DA5-87EB-7A68CE0700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>
                <a:latin typeface="Calibri"/>
                <a:cs typeface="Calibri"/>
              </a:rPr>
              <a:t>SpOT</a:t>
            </a:r>
            <a:r>
              <a:rPr lang="en-US" dirty="0">
                <a:latin typeface="Calibri"/>
                <a:cs typeface="Calibri"/>
              </a:rPr>
              <a:t> Time: Collaborating and Programming Between Speech and OT Services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F28AD2-51F7-3B31-4A94-EDD4DB2478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Presented by:  </a:t>
            </a:r>
            <a:br>
              <a:rPr lang="en-US" dirty="0">
                <a:latin typeface="Calibri"/>
                <a:cs typeface="Calibri"/>
              </a:rPr>
            </a:br>
            <a:r>
              <a:rPr lang="en-US" dirty="0">
                <a:latin typeface="Calibri"/>
                <a:cs typeface="Calibri"/>
              </a:rPr>
              <a:t>Katie </a:t>
            </a:r>
            <a:r>
              <a:rPr lang="en-US" dirty="0" err="1">
                <a:latin typeface="Calibri"/>
                <a:cs typeface="Calibri"/>
              </a:rPr>
              <a:t>Juaire</a:t>
            </a:r>
            <a:r>
              <a:rPr lang="en-US" dirty="0">
                <a:latin typeface="Calibri"/>
                <a:cs typeface="Calibri"/>
              </a:rPr>
              <a:t> O.T.R/L, Molly Dickerson MA, CCC-SLP, and Meghan </a:t>
            </a:r>
            <a:r>
              <a:rPr lang="en-US" dirty="0" err="1">
                <a:latin typeface="Calibri"/>
                <a:cs typeface="Calibri"/>
              </a:rPr>
              <a:t>Karsky</a:t>
            </a:r>
            <a:r>
              <a:rPr lang="en-US" dirty="0">
                <a:latin typeface="Calibri"/>
                <a:cs typeface="Calibri"/>
              </a:rPr>
              <a:t> MS, CCC-SLP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4474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4C960-D36F-6249-B978-86B4C003F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1572768"/>
            <a:ext cx="3114254" cy="1133856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Fun tip #2</a:t>
            </a:r>
            <a:endParaRPr lang="en-US" dirty="0"/>
          </a:p>
        </p:txBody>
      </p:sp>
      <p:pic>
        <p:nvPicPr>
          <p:cNvPr id="6" name="Picture Placeholder 13" descr="A yellow speech bubble with a candy icon reading Throw candy at people. It makes them confused, but then happy. ">
            <a:extLst>
              <a:ext uri="{FF2B5EF4-FFF2-40B4-BE49-F238E27FC236}">
                <a16:creationId xmlns:a16="http://schemas.microsoft.com/office/drawing/2014/main" id="{7F2DC7C4-F0F4-F345-96B2-E07CEAFD0E2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0649" t="6635" b="6635"/>
          <a:stretch/>
        </p:blipFill>
        <p:spPr>
          <a:xfrm>
            <a:off x="4102768" y="2466474"/>
            <a:ext cx="4607939" cy="3907129"/>
          </a:xfrm>
        </p:spPr>
      </p:pic>
    </p:spTree>
    <p:extLst>
      <p:ext uri="{BB962C8B-B14F-4D97-AF65-F5344CB8AC3E}">
        <p14:creationId xmlns:p14="http://schemas.microsoft.com/office/powerpoint/2010/main" val="734586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97ECD52-FC29-4293-9494-7771622AF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Let's dig deeper...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30261D-CC7D-DAAA-AE54-D08125A860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indent="-342900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3399"/>
                </a:solidFill>
              </a:rPr>
              <a:t>Training</a:t>
            </a:r>
          </a:p>
          <a:p>
            <a:pPr marL="342900" indent="-342900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3399"/>
                </a:solidFill>
              </a:rPr>
              <a:t>SpOT</a:t>
            </a:r>
            <a:r>
              <a:rPr lang="en-US" sz="3200" dirty="0">
                <a:solidFill>
                  <a:srgbClr val="003399"/>
                </a:solidFill>
              </a:rPr>
              <a:t> </a:t>
            </a:r>
            <a:r>
              <a:rPr lang="en-US" sz="3200" dirty="0" err="1">
                <a:solidFill>
                  <a:srgbClr val="003399"/>
                </a:solidFill>
              </a:rPr>
              <a:t>Activites</a:t>
            </a:r>
            <a:endParaRPr lang="en-US" sz="3200" dirty="0">
              <a:solidFill>
                <a:srgbClr val="003399"/>
              </a:solidFill>
            </a:endParaRPr>
          </a:p>
          <a:p>
            <a:pPr marL="342900" indent="-342900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3399"/>
                </a:solidFill>
              </a:rPr>
              <a:t>The frills of </a:t>
            </a:r>
            <a:r>
              <a:rPr lang="en-US" sz="3200" dirty="0" err="1">
                <a:solidFill>
                  <a:srgbClr val="003399"/>
                </a:solidFill>
              </a:rPr>
              <a:t>SpOT</a:t>
            </a:r>
            <a:endParaRPr lang="en-US" sz="3200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6462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51C09-C0D4-4FB4-945B-7B94427E4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1572768"/>
            <a:ext cx="5370006" cy="1133856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Hands-on Training Tool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E18841D-07DA-97AB-D9F2-570F60E669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45720" tIns="45720" rIns="45720" bIns="45720" rtlCol="0" anchor="t">
            <a:noAutofit/>
          </a:bodyPr>
          <a:lstStyle/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US" dirty="0">
                <a:latin typeface="Calibri"/>
                <a:cs typeface="Calibri"/>
              </a:rPr>
              <a:t>How do we teach all things speech and OT with new staff, new students, new needs, changing modifications, ALL. YEAR. LONG?</a:t>
            </a:r>
            <a:endParaRPr lang="en-US" dirty="0"/>
          </a:p>
          <a:p>
            <a:pPr marL="342900" indent="-34290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cs typeface="Calibri"/>
              </a:rPr>
              <a:t>Common language</a:t>
            </a:r>
            <a:endParaRPr lang="en-US" dirty="0"/>
          </a:p>
          <a:p>
            <a:pPr marL="342900" indent="-34290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cs typeface="Calibri"/>
              </a:rPr>
              <a:t>Modifications and adaptions</a:t>
            </a:r>
          </a:p>
          <a:p>
            <a:pPr marL="342900" indent="-34290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cs typeface="Calibri"/>
              </a:rPr>
              <a:t>AAC</a:t>
            </a:r>
          </a:p>
          <a:p>
            <a:pPr marL="342900" indent="-34290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cs typeface="Calibri"/>
              </a:rPr>
              <a:t>Sensory regulation</a:t>
            </a:r>
            <a:endParaRPr lang="en-US" dirty="0"/>
          </a:p>
          <a:p>
            <a:pPr marL="342900" indent="-34290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cs typeface="Calibri"/>
              </a:rPr>
              <a:t>Fine motor support</a:t>
            </a:r>
          </a:p>
        </p:txBody>
      </p:sp>
      <p:pic>
        <p:nvPicPr>
          <p:cNvPr id="3" name="Picture 2" descr="Three students sitting in a row at desks with 2 teachers working with them.">
            <a:extLst>
              <a:ext uri="{FF2B5EF4-FFF2-40B4-BE49-F238E27FC236}">
                <a16:creationId xmlns:a16="http://schemas.microsoft.com/office/drawing/2014/main" id="{B41ED4BE-4394-AEA3-1D20-1B1D6F22A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8507" y="3739689"/>
            <a:ext cx="2930393" cy="2396246"/>
          </a:xfrm>
          <a:prstGeom prst="rect">
            <a:avLst/>
          </a:prstGeom>
        </p:spPr>
      </p:pic>
      <p:pic>
        <p:nvPicPr>
          <p:cNvPr id="5" name="Picture 4" descr="A teacher and a child sitting at a table&#10;">
            <a:extLst>
              <a:ext uri="{FF2B5EF4-FFF2-40B4-BE49-F238E27FC236}">
                <a16:creationId xmlns:a16="http://schemas.microsoft.com/office/drawing/2014/main" id="{C9B43DC8-6A3B-EDE2-F4BF-63E606007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9076" y="2367084"/>
            <a:ext cx="2154941" cy="293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9173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51C09-C0D4-4FB4-945B-7B94427E4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Calibri"/>
                <a:cs typeface="Calibri"/>
              </a:rPr>
              <a:t>SpOT</a:t>
            </a:r>
            <a:r>
              <a:rPr lang="en-US" dirty="0">
                <a:latin typeface="Calibri"/>
                <a:cs typeface="Calibri"/>
              </a:rPr>
              <a:t> Activities - </a:t>
            </a:r>
            <a:r>
              <a:rPr lang="en-US" b="1" i="1" dirty="0">
                <a:latin typeface="Calibri"/>
                <a:cs typeface="Calibri"/>
              </a:rPr>
              <a:t>Crafts?</a:t>
            </a:r>
            <a:r>
              <a:rPr lang="en-US" dirty="0">
                <a:latin typeface="Calibri"/>
                <a:cs typeface="Calibri"/>
              </a:rPr>
              <a:t> Why do a craft?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FD5927-4B08-A30F-0606-4CA19939D9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en-US" dirty="0"/>
              <a:t>Speech: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Vocabulary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Sequencing and following directions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Temporal, sequential, and spatial directions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+ more!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C68CEB-9954-EEF1-FCEE-8CFF358A24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Occupational therapy: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Fine motor: cutting, pre-writing, coloring, writing name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Hand-eye coordination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Using adapted tools and assistive technology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Tactile input – multi-sensory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Everyone: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Executive functioning skills </a:t>
            </a:r>
          </a:p>
        </p:txBody>
      </p:sp>
    </p:spTree>
    <p:extLst>
      <p:ext uri="{BB962C8B-B14F-4D97-AF65-F5344CB8AC3E}">
        <p14:creationId xmlns:p14="http://schemas.microsoft.com/office/powerpoint/2010/main" val="8056783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51C09-C0D4-4FB4-945B-7B94427E4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1846236"/>
            <a:ext cx="11000232" cy="614955"/>
          </a:xfrm>
        </p:spPr>
        <p:txBody>
          <a:bodyPr/>
          <a:lstStyle/>
          <a:p>
            <a:r>
              <a:rPr lang="en-US" dirty="0" err="1">
                <a:latin typeface="Calibri"/>
                <a:cs typeface="Calibri"/>
              </a:rPr>
              <a:t>SpOT</a:t>
            </a:r>
            <a:r>
              <a:rPr lang="en-US" dirty="0">
                <a:latin typeface="Calibri"/>
                <a:cs typeface="Calibri"/>
              </a:rPr>
              <a:t> Activities- </a:t>
            </a:r>
            <a:r>
              <a:rPr lang="en-US" sz="3600" b="1" i="1" dirty="0">
                <a:latin typeface="Calibri"/>
                <a:cs typeface="Calibri"/>
              </a:rPr>
              <a:t>Games?</a:t>
            </a:r>
            <a:r>
              <a:rPr lang="en-US" sz="3600" dirty="0">
                <a:latin typeface="Calibri"/>
                <a:cs typeface="Calibri"/>
              </a:rPr>
              <a:t> Why do a game?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919DCD2-F4EC-D1FB-DE2D-C94D05D44C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0342" y="2563738"/>
            <a:ext cx="7556169" cy="3994721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dirty="0"/>
              <a:t>Speech:</a:t>
            </a:r>
          </a:p>
          <a:p>
            <a:pPr marL="342900" indent="-342900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Engagement and joint attention</a:t>
            </a:r>
          </a:p>
          <a:p>
            <a:pPr marL="342900" indent="-342900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Turn-taking and following directions</a:t>
            </a:r>
          </a:p>
          <a:p>
            <a:pPr marL="342900" indent="-342900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Memory, attention, problem solving, ability to adapt</a:t>
            </a:r>
          </a:p>
          <a:p>
            <a:pPr marL="342900" indent="-342900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Adaptable (cause &amp; effect vs. board game vs. card games)</a:t>
            </a:r>
          </a:p>
          <a:p>
            <a:pPr>
              <a:spcAft>
                <a:spcPts val="300"/>
              </a:spcAft>
            </a:pPr>
            <a:r>
              <a:rPr lang="en-US" dirty="0"/>
              <a:t>Occupational therapy:</a:t>
            </a:r>
          </a:p>
          <a:p>
            <a:pPr marL="342900" indent="-342900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In-hand manipulation, pincer grasp</a:t>
            </a:r>
          </a:p>
          <a:p>
            <a:pPr marL="342900" indent="-342900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Hand strengthening</a:t>
            </a:r>
          </a:p>
          <a:p>
            <a:pPr marL="342900" indent="-342900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Hand-eye coordination, bilateral coordination </a:t>
            </a:r>
          </a:p>
          <a:p>
            <a:pPr marL="342900" indent="-342900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Tactile input </a:t>
            </a:r>
          </a:p>
        </p:txBody>
      </p:sp>
      <p:pic>
        <p:nvPicPr>
          <p:cNvPr id="4" name="Picture 3" descr="Game options for multidisciplinary therapy sessions">
            <a:extLst>
              <a:ext uri="{FF2B5EF4-FFF2-40B4-BE49-F238E27FC236}">
                <a16:creationId xmlns:a16="http://schemas.microsoft.com/office/drawing/2014/main" id="{5F646A89-6A35-B624-A5B0-32320DCBF2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30" t="11839" r="5308" b="5029"/>
          <a:stretch/>
        </p:blipFill>
        <p:spPr>
          <a:xfrm>
            <a:off x="8485978" y="2640651"/>
            <a:ext cx="3623415" cy="312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7555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51C09-C0D4-4FB4-945B-7B94427E4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884" y="1777869"/>
            <a:ext cx="11000232" cy="666231"/>
          </a:xfrm>
        </p:spPr>
        <p:txBody>
          <a:bodyPr/>
          <a:lstStyle/>
          <a:p>
            <a:r>
              <a:rPr lang="en-US" dirty="0" err="1"/>
              <a:t>SpOT</a:t>
            </a:r>
            <a:r>
              <a:rPr lang="en-US" dirty="0"/>
              <a:t> Activities- Videos? Why show a video?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2B2965-91D7-9BC1-7444-5B12C21967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0575" y="2521010"/>
            <a:ext cx="8178325" cy="4037450"/>
          </a:xfrm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  <a:buSzPct val="80000"/>
              <a:buFont typeface="Wingdings" panose="05000000000000000000" pitchFamily="2" charset="2"/>
              <a:buChar char="v"/>
            </a:pPr>
            <a:r>
              <a:rPr lang="en-US" dirty="0"/>
              <a:t>related to theme</a:t>
            </a:r>
          </a:p>
          <a:p>
            <a:pPr marL="342900" indent="-342900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  <a:buSzPct val="80000"/>
              <a:buFont typeface="Wingdings" panose="05000000000000000000" pitchFamily="2" charset="2"/>
              <a:buChar char="v"/>
            </a:pPr>
            <a:r>
              <a:rPr lang="en-US" dirty="0"/>
              <a:t>multimodal learning: combining visual, auditory and tactile elements</a:t>
            </a:r>
          </a:p>
          <a:p>
            <a:pPr marL="342900" indent="-342900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  <a:buSzPct val="80000"/>
              <a:buFont typeface="Wingdings" panose="05000000000000000000" pitchFamily="2" charset="2"/>
              <a:buChar char="v"/>
            </a:pPr>
            <a:r>
              <a:rPr lang="en-US" dirty="0"/>
              <a:t>motivating &amp; positive associations: leads to more participation</a:t>
            </a:r>
          </a:p>
          <a:p>
            <a:pPr>
              <a:lnSpc>
                <a:spcPct val="80000"/>
              </a:lnSpc>
              <a:spcAft>
                <a:spcPts val="300"/>
              </a:spcAft>
            </a:pPr>
            <a:r>
              <a:rPr lang="en-US" dirty="0"/>
              <a:t>Speech:</a:t>
            </a:r>
          </a:p>
          <a:p>
            <a:pPr marL="342900" indent="-342900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Labeling, contextualized vocabulary, frequent models</a:t>
            </a:r>
          </a:p>
          <a:p>
            <a:pPr marL="342900" indent="-342900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Auditory processing</a:t>
            </a:r>
          </a:p>
          <a:p>
            <a:pPr marL="342900" indent="-342900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Comprehension questions </a:t>
            </a:r>
          </a:p>
          <a:p>
            <a:pPr marL="342900" indent="-342900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Occupational therapy:</a:t>
            </a:r>
          </a:p>
          <a:p>
            <a:pPr marL="342900" indent="-342900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Movement &amp; sensory input</a:t>
            </a:r>
          </a:p>
          <a:p>
            <a:pPr marL="342900" indent="-342900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Calming, deep breathing </a:t>
            </a:r>
          </a:p>
        </p:txBody>
      </p:sp>
      <p:pic>
        <p:nvPicPr>
          <p:cNvPr id="5" name="Picture 4" descr="Examples of videos for multidisciplinary therapy sessions">
            <a:extLst>
              <a:ext uri="{FF2B5EF4-FFF2-40B4-BE49-F238E27FC236}">
                <a16:creationId xmlns:a16="http://schemas.microsoft.com/office/drawing/2014/main" id="{4ADD4646-10F3-DB46-944B-BD7FF40466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37" t="20622" r="-236" b="6231"/>
          <a:stretch/>
        </p:blipFill>
        <p:spPr>
          <a:xfrm>
            <a:off x="8084320" y="3766303"/>
            <a:ext cx="3982468" cy="249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4820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58BC3-4DB6-8E22-51D5-9F2E623F5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1726592"/>
            <a:ext cx="3430111" cy="777324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Fun tip #3</a:t>
            </a:r>
            <a:endParaRPr lang="en-US" dirty="0"/>
          </a:p>
        </p:txBody>
      </p:sp>
      <p:pic>
        <p:nvPicPr>
          <p:cNvPr id="4" name="Picture 3" descr="A yellow oval with black text reading Need to move offices? Have a moving party. Registering is optional, but encouraged.">
            <a:extLst>
              <a:ext uri="{FF2B5EF4-FFF2-40B4-BE49-F238E27FC236}">
                <a16:creationId xmlns:a16="http://schemas.microsoft.com/office/drawing/2014/main" id="{BCA7ACA9-5E90-2CA7-6617-2B0C2C943A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45" t="6333" r="4445" b="-573"/>
          <a:stretch/>
        </p:blipFill>
        <p:spPr>
          <a:xfrm>
            <a:off x="234288" y="2350092"/>
            <a:ext cx="5115379" cy="3442627"/>
          </a:xfrm>
          <a:prstGeom prst="rect">
            <a:avLst/>
          </a:prstGeom>
        </p:spPr>
      </p:pic>
      <p:pic>
        <p:nvPicPr>
          <p:cNvPr id="6" name="Picture 4" descr="Decorative: wish list registry picture">
            <a:extLst>
              <a:ext uri="{FF2B5EF4-FFF2-40B4-BE49-F238E27FC236}">
                <a16:creationId xmlns:a16="http://schemas.microsoft.com/office/drawing/2014/main" id="{AD273D9F-B2C0-1E8D-CE01-74ED48CD9E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476" b="18834"/>
          <a:stretch/>
        </p:blipFill>
        <p:spPr>
          <a:xfrm>
            <a:off x="5415862" y="2520947"/>
            <a:ext cx="2212194" cy="37810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5" descr="Decorative: invitation for a moving party">
            <a:extLst>
              <a:ext uri="{FF2B5EF4-FFF2-40B4-BE49-F238E27FC236}">
                <a16:creationId xmlns:a16="http://schemas.microsoft.com/office/drawing/2014/main" id="{87785140-5326-BCE8-0E35-67267DD8D5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5901" y="1695170"/>
            <a:ext cx="4032075" cy="4052951"/>
          </a:xfrm>
          <a:prstGeom prst="rect">
            <a:avLst/>
          </a:prstGeom>
        </p:spPr>
      </p:pic>
      <p:sp>
        <p:nvSpPr>
          <p:cNvPr id="7" name="Arrow: Left 6">
            <a:extLst>
              <a:ext uri="{FF2B5EF4-FFF2-40B4-BE49-F238E27FC236}">
                <a16:creationId xmlns:a16="http://schemas.microsoft.com/office/drawing/2014/main" id="{B03E28E6-BC1E-A3D5-39B4-4BBE4C430F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43589" y="5778028"/>
            <a:ext cx="1075150" cy="459287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7197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colorful streamers with &quot;all the frils written in the center. ">
            <a:extLst>
              <a:ext uri="{FF2B5EF4-FFF2-40B4-BE49-F238E27FC236}">
                <a16:creationId xmlns:a16="http://schemas.microsoft.com/office/drawing/2014/main" id="{DBBD0B69-CB79-E451-5B53-8250F39942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70"/>
          <a:stretch/>
        </p:blipFill>
        <p:spPr>
          <a:xfrm>
            <a:off x="705330" y="2104155"/>
            <a:ext cx="8288639" cy="41618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81EC91-45D0-003D-191B-976F20A58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1572768"/>
            <a:ext cx="11000232" cy="512406"/>
          </a:xfrm>
        </p:spPr>
        <p:txBody>
          <a:bodyPr/>
          <a:lstStyle/>
          <a:p>
            <a:r>
              <a:rPr lang="en-US" dirty="0"/>
              <a:t>All the Frills</a:t>
            </a:r>
          </a:p>
        </p:txBody>
      </p:sp>
    </p:spTree>
    <p:extLst>
      <p:ext uri="{BB962C8B-B14F-4D97-AF65-F5344CB8AC3E}">
        <p14:creationId xmlns:p14="http://schemas.microsoft.com/office/powerpoint/2010/main" val="8313137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355B9-438A-B7DB-AA27-CB2F770C3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1700958"/>
            <a:ext cx="5473002" cy="802963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Get ready – Do – Done 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D963F6-9DCE-AB66-221D-FB9B2F7321B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0343" y="2563738"/>
            <a:ext cx="5473002" cy="4003267"/>
          </a:xfrm>
        </p:spPr>
        <p:txBody>
          <a:bodyPr/>
          <a:lstStyle/>
          <a:p>
            <a:pPr marL="342900" indent="-342900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cs typeface="Calibri"/>
              </a:rPr>
              <a:t>Organizing and planning</a:t>
            </a:r>
          </a:p>
          <a:p>
            <a:pPr marL="342900" indent="-342900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cs typeface="Calibri"/>
              </a:rPr>
              <a:t>Task initiation</a:t>
            </a:r>
          </a:p>
          <a:p>
            <a:pPr marL="342900" indent="-342900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cs typeface="Calibri"/>
              </a:rPr>
              <a:t>Impulse control</a:t>
            </a:r>
          </a:p>
          <a:p>
            <a:pPr marL="342900" indent="-342900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cs typeface="Calibri"/>
              </a:rPr>
              <a:t>Self-awareness</a:t>
            </a:r>
          </a:p>
          <a:p>
            <a:pPr marL="342900" indent="-342900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cs typeface="Calibri"/>
              </a:rPr>
              <a:t>Enhances attention and focus </a:t>
            </a:r>
          </a:p>
          <a:p>
            <a:pPr marL="342900" indent="-342900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cs typeface="Calibri"/>
              </a:rPr>
              <a:t>Structured and supported environment </a:t>
            </a:r>
          </a:p>
          <a:p>
            <a:pPr marL="914400" lvl="1">
              <a:spcBef>
                <a:spcPts val="0"/>
              </a:spcBef>
              <a:spcAft>
                <a:spcPts val="300"/>
              </a:spcAft>
              <a:buSzPct val="80000"/>
              <a:buFont typeface="Courier New" panose="02070309020205020404" pitchFamily="49" charset="0"/>
              <a:buChar char="o"/>
            </a:pPr>
            <a:r>
              <a:rPr lang="en-US" dirty="0">
                <a:latin typeface="Calibri"/>
                <a:cs typeface="Calibri"/>
              </a:rPr>
              <a:t>Tailored to meet the specific needs of each individual student </a:t>
            </a:r>
          </a:p>
          <a:p>
            <a:pPr marL="342900" indent="-342900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cs typeface="Calibri"/>
              </a:rPr>
              <a:t>Takes away verbal cues</a:t>
            </a:r>
          </a:p>
          <a:p>
            <a:pPr marL="342900" indent="-342900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cs typeface="Calibri"/>
              </a:rPr>
              <a:t>Visual model</a:t>
            </a:r>
          </a:p>
        </p:txBody>
      </p:sp>
      <p:pic>
        <p:nvPicPr>
          <p:cNvPr id="7" name="Picture 6" descr="Examples of an executive functioning tool ">
            <a:extLst>
              <a:ext uri="{FF2B5EF4-FFF2-40B4-BE49-F238E27FC236}">
                <a16:creationId xmlns:a16="http://schemas.microsoft.com/office/drawing/2014/main" id="{3E8C9DBB-58CB-A765-34C2-C57A7522B1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3" r="718" b="1010"/>
          <a:stretch/>
        </p:blipFill>
        <p:spPr>
          <a:xfrm>
            <a:off x="6880789" y="1224654"/>
            <a:ext cx="4774514" cy="505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4149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D5E0C-65D2-338A-2E54-253DA2557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390" y="1803506"/>
            <a:ext cx="5519610" cy="666230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Whole group vs. 1:1 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9E52291-EBD5-6803-BF2C-380B751E90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0342" y="2791730"/>
            <a:ext cx="6898143" cy="3775275"/>
          </a:xfrm>
        </p:spPr>
        <p:txBody>
          <a:bodyPr/>
          <a:lstStyle/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Target multiple goals at the same time 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Modeling and peer learning </a:t>
            </a:r>
          </a:p>
          <a:p>
            <a:pPr marL="914400" lvl="1"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</a:pPr>
            <a:r>
              <a:rPr lang="en-US" dirty="0"/>
              <a:t>Students can learn from us and each other 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Working on generalization of skills from 1:1 sessions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Engaging and motivating for students 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Interdisciplinary collaboration 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*we still do 1:1 sessions with our friends!</a:t>
            </a:r>
          </a:p>
        </p:txBody>
      </p:sp>
      <p:pic>
        <p:nvPicPr>
          <p:cNvPr id="5" name="Picture 4" descr="A classroom of 6 students sitting in a U-shape in front of the smart board.  6 teachers sitting behind individual students providing support. ">
            <a:extLst>
              <a:ext uri="{FF2B5EF4-FFF2-40B4-BE49-F238E27FC236}">
                <a16:creationId xmlns:a16="http://schemas.microsoft.com/office/drawing/2014/main" id="{87DC844A-6EBD-FC70-0D14-27B6A42550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61"/>
          <a:stretch/>
        </p:blipFill>
        <p:spPr>
          <a:xfrm>
            <a:off x="7657031" y="2477402"/>
            <a:ext cx="4404667" cy="33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9108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ADFD9-B0D4-D3FC-40E8-F5A1D6061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Who are we?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FD3C47-737A-D3F4-1D44-1F180DA4AF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45720" tIns="45720" rIns="45720" bIns="45720" rtlCol="0" anchor="t">
            <a:noAutofit/>
          </a:bodyPr>
          <a:lstStyle/>
          <a:p>
            <a:r>
              <a:rPr lang="en-US" dirty="0">
                <a:latin typeface="Calibri"/>
                <a:cs typeface="Calibri"/>
              </a:rPr>
              <a:t>Meghan </a:t>
            </a:r>
            <a:r>
              <a:rPr lang="en-US" dirty="0" err="1">
                <a:latin typeface="Calibri"/>
                <a:cs typeface="Calibri"/>
              </a:rPr>
              <a:t>Karsky</a:t>
            </a:r>
            <a:r>
              <a:rPr lang="en-US" dirty="0">
                <a:latin typeface="Calibri"/>
                <a:cs typeface="Calibri"/>
              </a:rPr>
              <a:t> is a Speech and Language Pathologist who has worked in the public school setting for 3 years and in the outpatient setting for one year.  Her bubbly personality and happy face make her enjoyable.</a:t>
            </a:r>
          </a:p>
          <a:p>
            <a:r>
              <a:rPr lang="en-US" b="1" dirty="0">
                <a:latin typeface="Calibri"/>
                <a:cs typeface="Calibri"/>
              </a:rPr>
              <a:t>Molly Dickerson is a Speech and Language Pathologist who has worked in the public school setting for 12 years, in homecare for 2.5 years and in a skilled nursing facility for 2 years.  She is motivated by pairing fun with intervention and is good at it.</a:t>
            </a:r>
            <a:endParaRPr lang="en-US" dirty="0">
              <a:latin typeface="Calibri"/>
              <a:cs typeface="Calibri"/>
            </a:endParaRPr>
          </a:p>
          <a:p>
            <a:r>
              <a:rPr lang="en-US" dirty="0">
                <a:latin typeface="Calibri"/>
                <a:cs typeface="Calibri"/>
              </a:rPr>
              <a:t>Katie </a:t>
            </a:r>
            <a:r>
              <a:rPr lang="en-US" dirty="0" err="1">
                <a:latin typeface="Calibri"/>
                <a:cs typeface="Calibri"/>
              </a:rPr>
              <a:t>Juaire</a:t>
            </a:r>
            <a:r>
              <a:rPr lang="en-US" dirty="0">
                <a:latin typeface="Calibri"/>
                <a:cs typeface="Calibri"/>
              </a:rPr>
              <a:t> is an Occupational Therapist who has been working in the school setting for 12 years.  Her realistic fun helps ground the team to be successful.</a:t>
            </a:r>
          </a:p>
        </p:txBody>
      </p:sp>
    </p:spTree>
    <p:extLst>
      <p:ext uri="{BB962C8B-B14F-4D97-AF65-F5344CB8AC3E}">
        <p14:creationId xmlns:p14="http://schemas.microsoft.com/office/powerpoint/2010/main" val="3433164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84CA2-B57F-35DF-7DA0-33ED846E5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1572768"/>
            <a:ext cx="5492496" cy="1133856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Modifying tasks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294567-66B5-B464-F3DC-46BC71C37FB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0342" y="2791730"/>
            <a:ext cx="6479399" cy="3775275"/>
          </a:xfrm>
        </p:spPr>
        <p:txBody>
          <a:bodyPr vert="horz" lIns="45720" tIns="45720" rIns="45720" bIns="45720" rtlCol="0" anchor="t"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Calibri"/>
                <a:ea typeface="Calibri"/>
                <a:cs typeface="Calibri"/>
              </a:rPr>
              <a:t>Why?</a:t>
            </a:r>
            <a:endParaRPr lang="en-US" dirty="0">
              <a:latin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>
                <a:latin typeface="Calibri"/>
                <a:ea typeface="Calibri"/>
                <a:cs typeface="Calibri"/>
              </a:rPr>
              <a:t>Diverse learning styles, needs, and abilities </a:t>
            </a:r>
            <a:endParaRPr lang="en-US" dirty="0">
              <a:latin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>
                <a:latin typeface="Calibri"/>
                <a:ea typeface="Calibri"/>
                <a:cs typeface="Calibri"/>
              </a:rPr>
              <a:t>Accommodating different paces of learning</a:t>
            </a:r>
            <a:endParaRPr lang="en-US" dirty="0">
              <a:latin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>
                <a:latin typeface="Calibri"/>
                <a:ea typeface="Calibri"/>
                <a:cs typeface="Calibri"/>
              </a:rPr>
              <a:t>Enhancing engagement and motivation </a:t>
            </a:r>
            <a:endParaRPr lang="en-US" dirty="0">
              <a:latin typeface="Calibri"/>
              <a:cs typeface="Calibri"/>
            </a:endParaRPr>
          </a:p>
          <a:p>
            <a:pPr marL="914400" lvl="1">
              <a:buSzPct val="80000"/>
              <a:buFont typeface="Courier New" panose="02070309020205020404" pitchFamily="49" charset="0"/>
              <a:buChar char="o"/>
            </a:pPr>
            <a:r>
              <a:rPr lang="en-US" dirty="0">
                <a:latin typeface="Calibri"/>
                <a:ea typeface="Calibri"/>
                <a:cs typeface="Calibri"/>
              </a:rPr>
              <a:t>Too hard they aren’t going to try </a:t>
            </a:r>
            <a:endParaRPr lang="en-US" dirty="0">
              <a:latin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3399"/>
              </a:buClr>
              <a:buSzPct val="108000"/>
              <a:buFont typeface="Arial"/>
              <a:buChar char="•"/>
            </a:pPr>
            <a:r>
              <a:rPr lang="en-US" dirty="0">
                <a:latin typeface="Calibri"/>
                <a:ea typeface="Calibri"/>
                <a:cs typeface="Calibri"/>
              </a:rPr>
              <a:t>Promotes inclusivity </a:t>
            </a:r>
            <a:endParaRPr lang="en-US" dirty="0">
              <a:latin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3399"/>
              </a:buClr>
              <a:buSzPct val="108000"/>
              <a:buFont typeface="Arial"/>
              <a:buChar char="•"/>
            </a:pPr>
            <a:r>
              <a:rPr lang="en-US" dirty="0">
                <a:latin typeface="Calibri"/>
                <a:ea typeface="Calibri"/>
                <a:cs typeface="Calibri"/>
              </a:rPr>
              <a:t>Fosters independence </a:t>
            </a:r>
            <a:endParaRPr lang="en-US" dirty="0"/>
          </a:p>
        </p:txBody>
      </p:sp>
      <p:pic>
        <p:nvPicPr>
          <p:cNvPr id="6" name="Picture Placeholder 6" descr="AAC Language lab: Smart Chart&#10;">
            <a:extLst>
              <a:ext uri="{FF2B5EF4-FFF2-40B4-BE49-F238E27FC236}">
                <a16:creationId xmlns:a16="http://schemas.microsoft.com/office/drawing/2014/main" id="{F9467BF4-3A43-E1C5-D1A2-20C25505919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-1650" b="616"/>
          <a:stretch/>
        </p:blipFill>
        <p:spPr>
          <a:xfrm>
            <a:off x="7735109" y="1572768"/>
            <a:ext cx="3957358" cy="4896541"/>
          </a:xfrm>
        </p:spPr>
      </p:pic>
    </p:spTree>
    <p:extLst>
      <p:ext uri="{BB962C8B-B14F-4D97-AF65-F5344CB8AC3E}">
        <p14:creationId xmlns:p14="http://schemas.microsoft.com/office/powerpoint/2010/main" val="21116128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D5E0C-65D2-338A-2E54-253DA2557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Examples of Modifying Tasks: Vocab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1476CA0-CC62-FFDC-C4AC-BD50289CC4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Typing vocab words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Matching letters to spell vocab words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Tracing words on smartboard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Typing with an external keyboard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Finding words on talker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Typing words in search bar on talker with stylus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Finding words in sensory bin and matching them</a:t>
            </a:r>
          </a:p>
        </p:txBody>
      </p:sp>
      <p:pic>
        <p:nvPicPr>
          <p:cNvPr id="5" name="Picture 4" descr="Examples of modifying the Vocab tasks">
            <a:extLst>
              <a:ext uri="{FF2B5EF4-FFF2-40B4-BE49-F238E27FC236}">
                <a16:creationId xmlns:a16="http://schemas.microsoft.com/office/drawing/2014/main" id="{87DC844A-6EBD-FC70-0D14-27B6A4255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9727" y="2973223"/>
            <a:ext cx="5642175" cy="291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7433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D5E0C-65D2-338A-2E54-253DA2557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1888963"/>
            <a:ext cx="11000232" cy="452585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Examples of Modifying Tasks: Crafts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4B85AE2-C46C-1744-D199-D2CD41C3F2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0343" y="2529556"/>
            <a:ext cx="5473002" cy="4037450"/>
          </a:xfrm>
        </p:spPr>
        <p:txBody>
          <a:bodyPr/>
          <a:lstStyle/>
          <a:p>
            <a:pPr marL="342900" indent="-342900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dirty="0"/>
              <a:t>Visual models</a:t>
            </a:r>
          </a:p>
          <a:p>
            <a:pPr marL="342900" indent="-342900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dirty="0"/>
              <a:t>Visual boundary for writing name </a:t>
            </a:r>
          </a:p>
          <a:p>
            <a:pPr marL="342900" indent="-342900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dirty="0"/>
              <a:t>“X” for glue spots</a:t>
            </a:r>
          </a:p>
          <a:p>
            <a:pPr marL="342900" indent="-342900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dirty="0"/>
              <a:t>Pre-cut out shapes for some students </a:t>
            </a:r>
          </a:p>
          <a:p>
            <a:pPr marL="342900" indent="-342900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dirty="0"/>
              <a:t>Highlighted lines for cutting</a:t>
            </a:r>
          </a:p>
          <a:p>
            <a:pPr marL="342900" indent="-342900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dirty="0"/>
              <a:t>Bingo dabbers, paint sticks</a:t>
            </a:r>
          </a:p>
          <a:p>
            <a:pPr marL="342900" indent="-342900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dirty="0"/>
              <a:t>Name stamps</a:t>
            </a:r>
          </a:p>
          <a:p>
            <a:pPr marL="342900" indent="-342900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dirty="0"/>
              <a:t>Switch scissors</a:t>
            </a:r>
          </a:p>
          <a:p>
            <a:pPr marL="342900" indent="-342900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dirty="0"/>
              <a:t>Loop scissors</a:t>
            </a:r>
          </a:p>
          <a:p>
            <a:pPr marL="342900" indent="-342900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dirty="0"/>
              <a:t>Slant boards</a:t>
            </a:r>
          </a:p>
          <a:p>
            <a:pPr marL="342900" indent="-342900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dirty="0"/>
              <a:t>Pencil grips, modified utensils</a:t>
            </a:r>
          </a:p>
        </p:txBody>
      </p:sp>
      <p:pic>
        <p:nvPicPr>
          <p:cNvPr id="5" name="Picture 4" descr="Visual examples of modified arts and craft tools from the top left: modified paint brush, modified glue sticks, modified scissors, switch adapted scissors.">
            <a:extLst>
              <a:ext uri="{FF2B5EF4-FFF2-40B4-BE49-F238E27FC236}">
                <a16:creationId xmlns:a16="http://schemas.microsoft.com/office/drawing/2014/main" id="{87DC844A-6EBD-FC70-0D14-27B6A42550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65" t="3920" r="7503" b="7141"/>
          <a:stretch/>
        </p:blipFill>
        <p:spPr>
          <a:xfrm>
            <a:off x="6935188" y="2469735"/>
            <a:ext cx="3649055" cy="385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4102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C91DD632-BC4C-FCA0-BC7A-3616645F7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1572768"/>
            <a:ext cx="2267883" cy="1133856"/>
          </a:xfrm>
        </p:spPr>
        <p:txBody>
          <a:bodyPr/>
          <a:lstStyle/>
          <a:p>
            <a:r>
              <a:rPr lang="en-US" dirty="0"/>
              <a:t>Fun tip #4</a:t>
            </a:r>
          </a:p>
        </p:txBody>
      </p:sp>
      <p:pic>
        <p:nvPicPr>
          <p:cNvPr id="15" name="Picture Placeholder 6" descr="Awkward pictures of presenters">
            <a:extLst>
              <a:ext uri="{FF2B5EF4-FFF2-40B4-BE49-F238E27FC236}">
                <a16:creationId xmlns:a16="http://schemas.microsoft.com/office/drawing/2014/main" id="{124721BD-1001-6AFE-BAB8-79E93FA009A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r="163" b="580"/>
          <a:stretch/>
        </p:blipFill>
        <p:spPr>
          <a:xfrm>
            <a:off x="3367043" y="1675355"/>
            <a:ext cx="8221453" cy="4600909"/>
          </a:xfrm>
        </p:spPr>
      </p:pic>
    </p:spTree>
    <p:extLst>
      <p:ext uri="{BB962C8B-B14F-4D97-AF65-F5344CB8AC3E}">
        <p14:creationId xmlns:p14="http://schemas.microsoft.com/office/powerpoint/2010/main" val="7460931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6BBDAD-FAD3-E335-240F-885761B30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901" y="1991515"/>
            <a:ext cx="4182745" cy="298761"/>
          </a:xfrm>
        </p:spPr>
        <p:txBody>
          <a:bodyPr/>
          <a:lstStyle/>
          <a:p>
            <a:r>
              <a:rPr lang="en-US" dirty="0"/>
              <a:t>Common Language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B6DF81-655C-0BA5-4648-A1E9D5EB48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8140" y="2513204"/>
            <a:ext cx="4017506" cy="2054521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b="1" dirty="0"/>
              <a:t>Why?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Consistency between staff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Less words 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Helps with processing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Helps with regulation</a:t>
            </a:r>
          </a:p>
        </p:txBody>
      </p:sp>
      <p:pic>
        <p:nvPicPr>
          <p:cNvPr id="5" name="Picture 4" descr="Common Language words posted on the wall">
            <a:extLst>
              <a:ext uri="{FF2B5EF4-FFF2-40B4-BE49-F238E27FC236}">
                <a16:creationId xmlns:a16="http://schemas.microsoft.com/office/drawing/2014/main" id="{87DC844A-6EBD-FC70-0D14-27B6A4255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970" y="4569812"/>
            <a:ext cx="3583130" cy="1783066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303ABE6-4BFC-95CB-D2D5-51FB484F6E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6619" y="2544313"/>
            <a:ext cx="4017506" cy="3756196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b="1" dirty="0"/>
              <a:t>Examples: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Do this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Walk with me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Hands down 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First/then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What are you working for?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My turn/your turn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Feet on floor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All done</a:t>
            </a:r>
          </a:p>
        </p:txBody>
      </p:sp>
    </p:spTree>
    <p:extLst>
      <p:ext uri="{BB962C8B-B14F-4D97-AF65-F5344CB8AC3E}">
        <p14:creationId xmlns:p14="http://schemas.microsoft.com/office/powerpoint/2010/main" val="20248470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D5E0C-65D2-338A-2E54-253DA2557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1572768"/>
            <a:ext cx="5473002" cy="1133856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Reinforcers &amp; Regulation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5227DA-BF47-FE92-D6C3-B8AEF10F56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0343" y="2538102"/>
            <a:ext cx="5473002" cy="3760150"/>
          </a:xfrm>
        </p:spPr>
        <p:txBody>
          <a:bodyPr/>
          <a:lstStyle/>
          <a:p>
            <a:pPr marL="342900" indent="-342900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Bubbles</a:t>
            </a:r>
          </a:p>
          <a:p>
            <a:pPr marL="342900" indent="-342900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Play-Doh</a:t>
            </a:r>
          </a:p>
          <a:p>
            <a:pPr marL="342900" indent="-342900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Fidgets</a:t>
            </a:r>
          </a:p>
          <a:p>
            <a:pPr marL="342900" indent="-342900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Toys</a:t>
            </a:r>
          </a:p>
          <a:p>
            <a:pPr marL="342900" indent="-342900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Food</a:t>
            </a:r>
          </a:p>
          <a:p>
            <a:pPr marL="342900" indent="-342900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Stickers</a:t>
            </a:r>
          </a:p>
          <a:p>
            <a:pPr marL="342900" indent="-342900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Videos</a:t>
            </a:r>
          </a:p>
          <a:p>
            <a:pPr marL="342900" indent="-342900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Swing</a:t>
            </a:r>
          </a:p>
          <a:p>
            <a:pPr marL="342900" indent="-342900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Trampoline</a:t>
            </a:r>
          </a:p>
          <a:p>
            <a:pPr marL="342900" indent="-342900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Walk</a:t>
            </a:r>
          </a:p>
        </p:txBody>
      </p:sp>
      <p:pic>
        <p:nvPicPr>
          <p:cNvPr id="5" name="Picture 4" descr="Bubbles, emotions chart, play-doh, penny chart">
            <a:extLst>
              <a:ext uri="{FF2B5EF4-FFF2-40B4-BE49-F238E27FC236}">
                <a16:creationId xmlns:a16="http://schemas.microsoft.com/office/drawing/2014/main" id="{87DC844A-6EBD-FC70-0D14-27B6A42550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84" t="9765" r="14867" b="14285"/>
          <a:stretch/>
        </p:blipFill>
        <p:spPr>
          <a:xfrm>
            <a:off x="6955397" y="2170632"/>
            <a:ext cx="4547243" cy="412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7690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D5E0C-65D2-338A-2E54-253DA2557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1572768"/>
            <a:ext cx="5473002" cy="1133856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Variations of 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SpOT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911F957-60CF-BF14-609F-C2464C831A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0343" y="2791731"/>
            <a:ext cx="5473002" cy="2933952"/>
          </a:xfrm>
        </p:spPr>
        <p:txBody>
          <a:bodyPr/>
          <a:lstStyle/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Students receiving level 1 and 2 services and their case managers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Virtual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Groups of 3 - 13 students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On a cart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Brainstorm themes</a:t>
            </a:r>
          </a:p>
        </p:txBody>
      </p:sp>
      <p:pic>
        <p:nvPicPr>
          <p:cNvPr id="5" name="Picture 4" descr="Examples of Spot, virtual recorded videos, mobile easel with pictures on it">
            <a:extLst>
              <a:ext uri="{FF2B5EF4-FFF2-40B4-BE49-F238E27FC236}">
                <a16:creationId xmlns:a16="http://schemas.microsoft.com/office/drawing/2014/main" id="{87DC844A-6EBD-FC70-0D14-27B6A42550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23" t="2867" r="3462" b="6852"/>
          <a:stretch/>
        </p:blipFill>
        <p:spPr>
          <a:xfrm>
            <a:off x="6330584" y="1769807"/>
            <a:ext cx="5394248" cy="463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310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114992C-8165-DB4B-9AED-56F4AB404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2017152"/>
            <a:ext cx="11000232" cy="666231"/>
          </a:xfrm>
        </p:spPr>
        <p:txBody>
          <a:bodyPr/>
          <a:lstStyle/>
          <a:p>
            <a:r>
              <a:rPr lang="en-US" dirty="0"/>
              <a:t>Fun tip #5: make your co-workers compete for random things   </a:t>
            </a:r>
          </a:p>
        </p:txBody>
      </p:sp>
      <p:pic>
        <p:nvPicPr>
          <p:cNvPr id="8" name="Picture Placeholder 6" descr="Invitations to competitions, winner holding the prize acorn, two competitors during the competition">
            <a:extLst>
              <a:ext uri="{FF2B5EF4-FFF2-40B4-BE49-F238E27FC236}">
                <a16:creationId xmlns:a16="http://schemas.microsoft.com/office/drawing/2014/main" id="{124721BD-1001-6AFE-BAB8-79E93FA009A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10373" b="10373"/>
          <a:stretch/>
        </p:blipFill>
        <p:spPr>
          <a:xfrm>
            <a:off x="4512179" y="2762293"/>
            <a:ext cx="6477713" cy="3622445"/>
          </a:xfrm>
        </p:spPr>
      </p:pic>
    </p:spTree>
    <p:extLst>
      <p:ext uri="{BB962C8B-B14F-4D97-AF65-F5344CB8AC3E}">
        <p14:creationId xmlns:p14="http://schemas.microsoft.com/office/powerpoint/2010/main" val="42236710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BD164-8220-2CFA-DCA6-4736A77A7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1871871"/>
            <a:ext cx="11000232" cy="555135"/>
          </a:xfrm>
        </p:spPr>
        <p:txBody>
          <a:bodyPr/>
          <a:lstStyle/>
          <a:p>
            <a:r>
              <a:rPr lang="en-US" dirty="0"/>
              <a:t>Did you earn all of your pennies?  </a:t>
            </a:r>
          </a:p>
        </p:txBody>
      </p:sp>
      <p:pic>
        <p:nvPicPr>
          <p:cNvPr id="6" name="Picture Placeholder 6" descr="Colorful background, with words saying Competition time!">
            <a:extLst>
              <a:ext uri="{FF2B5EF4-FFF2-40B4-BE49-F238E27FC236}">
                <a16:creationId xmlns:a16="http://schemas.microsoft.com/office/drawing/2014/main" id="{124721BD-1001-6AFE-BAB8-79E93FA009A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146" b="146"/>
          <a:stretch/>
        </p:blipFill>
        <p:spPr>
          <a:xfrm>
            <a:off x="2871386" y="2417813"/>
            <a:ext cx="6822565" cy="3813879"/>
          </a:xfrm>
        </p:spPr>
      </p:pic>
    </p:spTree>
    <p:extLst>
      <p:ext uri="{BB962C8B-B14F-4D97-AF65-F5344CB8AC3E}">
        <p14:creationId xmlns:p14="http://schemas.microsoft.com/office/powerpoint/2010/main" val="42093694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97B7C87-0D1B-3589-1D63-A1A16C56C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  </a:t>
            </a:r>
          </a:p>
        </p:txBody>
      </p:sp>
      <p:pic>
        <p:nvPicPr>
          <p:cNvPr id="6" name="Picture Placeholder 6" descr="Colorful question marks ">
            <a:extLst>
              <a:ext uri="{FF2B5EF4-FFF2-40B4-BE49-F238E27FC236}">
                <a16:creationId xmlns:a16="http://schemas.microsoft.com/office/drawing/2014/main" id="{124721BD-1001-6AFE-BAB8-79E93FA009A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810" b="810"/>
          <a:stretch/>
        </p:blipFill>
        <p:spPr>
          <a:xfrm>
            <a:off x="3144851" y="2725804"/>
            <a:ext cx="6188543" cy="3459454"/>
          </a:xfrm>
        </p:spPr>
      </p:pic>
    </p:spTree>
    <p:extLst>
      <p:ext uri="{BB962C8B-B14F-4D97-AF65-F5344CB8AC3E}">
        <p14:creationId xmlns:p14="http://schemas.microsoft.com/office/powerpoint/2010/main" val="232903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06A68-E9DE-EA9E-1666-D77BEF370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1572768"/>
            <a:ext cx="4498335" cy="1133856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Who are YOU?</a:t>
            </a:r>
            <a:endParaRPr lang="en-US" dirty="0"/>
          </a:p>
        </p:txBody>
      </p:sp>
      <p:pic>
        <p:nvPicPr>
          <p:cNvPr id="5" name="Picture 4" descr="A collage of a person making faces with numbers on each face to describe how you are feeling today.">
            <a:extLst>
              <a:ext uri="{FF2B5EF4-FFF2-40B4-BE49-F238E27FC236}">
                <a16:creationId xmlns:a16="http://schemas.microsoft.com/office/drawing/2014/main" id="{964AFD16-FEBA-415C-601C-A6246F185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6346" y="1584763"/>
            <a:ext cx="3991842" cy="461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9840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86AA45B-823E-A04B-9751-5AC7CC4C3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33C185-62B2-657A-3073-4F5D8FC939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360 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ThinkingTM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 Cognitive Connections, LLP | 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  <a:hlinkClick r:id="rId2"/>
              </a:rPr>
              <a:t>www.efpractice.com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34131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© Copyright February 2018, Kristen Jacobsen, M.S., CCC/SLP &amp; Sarah Ward, M.S., CCC/SLP. All copyright and intellectual property rights reserved.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hlinkClick r:id="rId3"/>
              </a:rPr>
              <a:t>The Zones of Regulation | A Curriculum For Emotional Regulation</a:t>
            </a:r>
            <a:r>
              <a:rPr lang="en-US" dirty="0">
                <a:latin typeface="Calibri"/>
                <a:cs typeface="Calibri"/>
              </a:rPr>
              <a:t> (https://zonesofregulation.com/)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hlinkClick r:id="rId4"/>
              </a:rPr>
              <a:t>STAR Program | STAR Autism Support</a:t>
            </a: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>
                <a:latin typeface="Calibri"/>
                <a:cs typeface="Calibri"/>
              </a:rPr>
              <a:t>(https://starautismsupport.com/curriculum/star-program)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2044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46F1DB6C-80AB-4E41-A5AE-91CFF09CA6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Calibri"/>
                <a:cs typeface="Calibri"/>
              </a:rPr>
              <a:t>Thank you!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86727D-FF4D-41F5-80A5-FE24A82499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Calibri"/>
                <a:cs typeface="Calibri"/>
              </a:rPr>
              <a:t>Molly Dickerson – </a:t>
            </a:r>
            <a:r>
              <a:rPr lang="en-US" dirty="0">
                <a:latin typeface="Calibri"/>
                <a:ea typeface="Calibri"/>
                <a:cs typeface="Calibri"/>
                <a:hlinkClick r:id="rId2"/>
              </a:rPr>
              <a:t>mdickerson@isd761.org</a:t>
            </a:r>
            <a:r>
              <a:rPr lang="en-US" dirty="0">
                <a:latin typeface="Calibri"/>
                <a:ea typeface="Calibri"/>
                <a:cs typeface="Calibri"/>
              </a:rPr>
              <a:t> </a:t>
            </a:r>
            <a:endParaRPr lang="en-US" dirty="0">
              <a:ea typeface="Calibri"/>
            </a:endParaRPr>
          </a:p>
          <a:p>
            <a:r>
              <a:rPr lang="en-US" dirty="0">
                <a:latin typeface="Calibri"/>
                <a:ea typeface="Calibri"/>
                <a:cs typeface="Calibri"/>
              </a:rPr>
              <a:t>Meghan </a:t>
            </a:r>
            <a:r>
              <a:rPr lang="en-US" dirty="0" err="1">
                <a:latin typeface="Calibri"/>
                <a:ea typeface="Calibri"/>
                <a:cs typeface="Calibri"/>
              </a:rPr>
              <a:t>Karsky</a:t>
            </a:r>
            <a:r>
              <a:rPr lang="en-US" dirty="0">
                <a:latin typeface="Calibri"/>
                <a:ea typeface="Calibri"/>
                <a:cs typeface="Calibri"/>
              </a:rPr>
              <a:t> – </a:t>
            </a:r>
            <a:r>
              <a:rPr lang="en-US" dirty="0">
                <a:latin typeface="Calibri"/>
                <a:ea typeface="Calibri"/>
                <a:cs typeface="Calibri"/>
                <a:hlinkClick r:id="rId3"/>
              </a:rPr>
              <a:t>mhendricks@isd761.org</a:t>
            </a:r>
            <a:r>
              <a:rPr lang="en-US" dirty="0">
                <a:latin typeface="Calibri"/>
                <a:ea typeface="Calibri"/>
                <a:cs typeface="Calibri"/>
              </a:rPr>
              <a:t> </a:t>
            </a:r>
          </a:p>
          <a:p>
            <a:r>
              <a:rPr lang="en-US" dirty="0">
                <a:latin typeface="Calibri"/>
                <a:ea typeface="Calibri"/>
                <a:cs typeface="Calibri"/>
              </a:rPr>
              <a:t>Katie </a:t>
            </a:r>
            <a:r>
              <a:rPr lang="en-US" dirty="0" err="1">
                <a:latin typeface="Calibri"/>
                <a:ea typeface="Calibri"/>
                <a:cs typeface="Calibri"/>
              </a:rPr>
              <a:t>Juaire</a:t>
            </a:r>
            <a:r>
              <a:rPr lang="en-US" dirty="0">
                <a:latin typeface="Calibri"/>
                <a:ea typeface="Calibri"/>
                <a:cs typeface="Calibri"/>
              </a:rPr>
              <a:t> – </a:t>
            </a:r>
            <a:r>
              <a:rPr lang="en-US" dirty="0">
                <a:latin typeface="Calibri"/>
                <a:ea typeface="Calibri"/>
                <a:cs typeface="Calibri"/>
                <a:hlinkClick r:id="rId4"/>
              </a:rPr>
              <a:t>kjuaire@isd761.org</a:t>
            </a:r>
            <a:r>
              <a:rPr lang="en-US" dirty="0">
                <a:latin typeface="Calibri"/>
                <a:ea typeface="Calibri"/>
                <a:cs typeface="Calibri"/>
              </a:rPr>
              <a:t> </a:t>
            </a:r>
            <a:endParaRPr lang="en-US" dirty="0">
              <a:ea typeface="Calibri"/>
            </a:endParaRPr>
          </a:p>
          <a:p>
            <a:endParaRPr lang="en-US" dirty="0"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0013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F220A-2894-B33A-31A9-030AB4509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Learning Objectives: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774BE2-5C92-62D7-125C-F89D2A5CCA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45720" tIns="45720" rIns="45720" bIns="45720" rtlCol="0" anchor="t"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Calibri"/>
                <a:cs typeface="Calibri"/>
              </a:rPr>
              <a:t>Learn how to collaborate across disciplines to ensure that overlapping challenges related to both sensorimotor skills and communication can be addressed in a coordinated manner. 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/>
                <a:cs typeface="Calibri"/>
              </a:rPr>
              <a:t>Understand the benefits of whole group vs. one-on-one service delivery models.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/>
                <a:cs typeface="Calibri"/>
              </a:rPr>
              <a:t>Explore curriculum-based, individualized, and modified lessons for each student’s unique learning needs.</a:t>
            </a:r>
          </a:p>
        </p:txBody>
      </p:sp>
    </p:spTree>
    <p:extLst>
      <p:ext uri="{BB962C8B-B14F-4D97-AF65-F5344CB8AC3E}">
        <p14:creationId xmlns:p14="http://schemas.microsoft.com/office/powerpoint/2010/main" val="40256772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D1999-D7D2-7B4E-F1DF-0531C5F79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Fun Tip #1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A275D4-EEAF-CF6C-2D04-914E290373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0343" y="2791730"/>
            <a:ext cx="4172531" cy="3775275"/>
          </a:xfrm>
        </p:spPr>
        <p:txBody>
          <a:bodyPr vert="horz" lIns="45720" tIns="45720" rIns="45720" bIns="45720" rtlCol="0" anchor="t">
            <a:noAutofit/>
          </a:bodyPr>
          <a:lstStyle/>
          <a:p>
            <a:r>
              <a:rPr lang="en-US" dirty="0">
                <a:latin typeface="Calibri"/>
                <a:cs typeface="Calibri"/>
              </a:rPr>
              <a:t>Always. Use. Glitter.</a:t>
            </a:r>
          </a:p>
          <a:p>
            <a:endParaRPr lang="en-US" dirty="0">
              <a:latin typeface="Calibri"/>
              <a:cs typeface="Calibri"/>
            </a:endParaRPr>
          </a:p>
          <a:p>
            <a:r>
              <a:rPr lang="en-US" dirty="0">
                <a:latin typeface="Calibri"/>
                <a:cs typeface="Calibri"/>
              </a:rPr>
              <a:t>The janitors will love you.  </a:t>
            </a:r>
          </a:p>
          <a:p>
            <a:r>
              <a:rPr lang="en-US" dirty="0">
                <a:latin typeface="Calibri"/>
                <a:cs typeface="Calibri"/>
              </a:rPr>
              <a:t>And so will the children.</a:t>
            </a:r>
            <a:endParaRPr lang="en-US" dirty="0"/>
          </a:p>
        </p:txBody>
      </p:sp>
      <p:pic>
        <p:nvPicPr>
          <p:cNvPr id="5" name="Picture 4" descr="Glitter pouring out of a bottle.">
            <a:extLst>
              <a:ext uri="{FF2B5EF4-FFF2-40B4-BE49-F238E27FC236}">
                <a16:creationId xmlns:a16="http://schemas.microsoft.com/office/drawing/2014/main" id="{459D3D82-D4CA-21B1-3CB1-3E8D5508E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7765" y="2749039"/>
            <a:ext cx="5678912" cy="330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2815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72F64-A950-144A-BD3D-2ECDA1DC3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89" y="1734667"/>
            <a:ext cx="10978994" cy="830223"/>
          </a:xfrm>
        </p:spPr>
        <p:txBody>
          <a:bodyPr/>
          <a:lstStyle/>
          <a:p>
            <a:r>
              <a:rPr lang="en-US" dirty="0">
                <a:latin typeface="Calibri"/>
                <a:ea typeface="Calibri"/>
                <a:cs typeface="Calibri"/>
              </a:rPr>
              <a:t>What is </a:t>
            </a:r>
            <a:r>
              <a:rPr lang="en-US" dirty="0" err="1">
                <a:latin typeface="Calibri"/>
                <a:ea typeface="Calibri"/>
                <a:cs typeface="Calibri"/>
              </a:rPr>
              <a:t>SpOT</a:t>
            </a:r>
            <a:r>
              <a:rPr lang="en-US" dirty="0">
                <a:latin typeface="Calibri"/>
                <a:ea typeface="Calibri"/>
                <a:cs typeface="Calibri"/>
              </a:rPr>
              <a:t>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24366-FC38-E448-80F5-E9255C8715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6350" y="2581610"/>
            <a:ext cx="11139675" cy="3727144"/>
          </a:xfrm>
        </p:spPr>
        <p:txBody>
          <a:bodyPr vert="horz" lIns="45720" tIns="45720" rIns="45720" bIns="45720" rtlCol="0" anchor="t">
            <a:noAutofit/>
          </a:bodyPr>
          <a:lstStyle/>
          <a:p>
            <a:pPr marL="228600" lvl="1" indent="0">
              <a:buNone/>
            </a:pPr>
            <a:r>
              <a:rPr lang="en-US" dirty="0" err="1">
                <a:latin typeface="Calibri"/>
                <a:ea typeface="Calibri"/>
                <a:cs typeface="Calibri"/>
              </a:rPr>
              <a:t>SpOT</a:t>
            </a:r>
            <a:r>
              <a:rPr lang="en-US" dirty="0">
                <a:latin typeface="Calibri"/>
                <a:ea typeface="Calibri"/>
                <a:cs typeface="Calibri"/>
              </a:rPr>
              <a:t> is a high language, high fine motor, 30-minute co-therapy whole group session where individualized support is provided to all students to target increasing a student's language and fine motor skills</a:t>
            </a:r>
            <a:endParaRPr lang="en-US" dirty="0">
              <a:ea typeface="Calibri"/>
            </a:endParaRPr>
          </a:p>
          <a:p>
            <a:pPr marL="228600" lvl="1" indent="0">
              <a:spcBef>
                <a:spcPts val="2400"/>
              </a:spcBef>
              <a:buNone/>
            </a:pPr>
            <a:endParaRPr lang="en-US" dirty="0">
              <a:latin typeface="Calibri"/>
              <a:ea typeface="Calibri"/>
              <a:cs typeface="Calibri"/>
            </a:endParaRPr>
          </a:p>
          <a:p>
            <a:pPr marL="228600" lvl="1" indent="0">
              <a:spcBef>
                <a:spcPts val="2400"/>
              </a:spcBef>
              <a:buNone/>
            </a:pPr>
            <a:endParaRPr lang="en-US" dirty="0">
              <a:latin typeface="Calibri"/>
              <a:ea typeface="Calibri"/>
              <a:cs typeface="Calibri"/>
            </a:endParaRPr>
          </a:p>
          <a:p>
            <a:pPr marL="228600" lvl="1" indent="0">
              <a:buNone/>
            </a:pPr>
            <a:endParaRPr lang="en-US" dirty="0">
              <a:latin typeface="Calibri"/>
              <a:ea typeface="Calibri"/>
              <a:cs typeface="Calibri"/>
            </a:endParaRPr>
          </a:p>
          <a:p>
            <a:pPr marL="228600" lvl="1" indent="0">
              <a:buNone/>
            </a:pPr>
            <a:r>
              <a:rPr lang="en-US" dirty="0">
                <a:latin typeface="Calibri"/>
                <a:ea typeface="Calibri"/>
                <a:cs typeface="Calibri"/>
              </a:rPr>
              <a:t>+supplemental activities related to the theme (sensory boxes, matching activities, etc.)</a:t>
            </a:r>
          </a:p>
        </p:txBody>
      </p:sp>
      <p:pic>
        <p:nvPicPr>
          <p:cNvPr id="4" name="Picture 3" descr="visual description of the components of our multidisciplinary groups">
            <a:extLst>
              <a:ext uri="{FF2B5EF4-FFF2-40B4-BE49-F238E27FC236}">
                <a16:creationId xmlns:a16="http://schemas.microsoft.com/office/drawing/2014/main" id="{AE45855D-80EE-D0B5-05DF-3ED776076B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969" b="4968"/>
          <a:stretch/>
        </p:blipFill>
        <p:spPr>
          <a:xfrm>
            <a:off x="1188276" y="3794337"/>
            <a:ext cx="9825885" cy="164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567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D73ED-0C1D-4AA4-BDDC-DF4CDE95A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901" y="1871528"/>
            <a:ext cx="10999091" cy="518582"/>
          </a:xfrm>
        </p:spPr>
        <p:txBody>
          <a:bodyPr/>
          <a:lstStyle/>
          <a:p>
            <a:r>
              <a:rPr lang="en-US" dirty="0" err="1">
                <a:latin typeface="Calibri"/>
                <a:ea typeface="Calibri"/>
                <a:cs typeface="Calibri"/>
              </a:rPr>
              <a:t>Ws</a:t>
            </a:r>
            <a:r>
              <a:rPr lang="en-US" dirty="0">
                <a:latin typeface="Calibri"/>
                <a:ea typeface="Calibri"/>
                <a:cs typeface="Calibri"/>
              </a:rPr>
              <a:t> of </a:t>
            </a:r>
            <a:r>
              <a:rPr lang="en-US" dirty="0" err="1">
                <a:latin typeface="Calibri"/>
                <a:ea typeface="Calibri"/>
                <a:cs typeface="Calibri"/>
              </a:rPr>
              <a:t>SpOT</a:t>
            </a:r>
            <a:endParaRPr lang="en-US" dirty="0">
              <a:ea typeface="Calibri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CFC73A6-BA8C-505F-FB97-CCB7DE2D4D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999" y="2522404"/>
            <a:ext cx="3423222" cy="3649795"/>
          </a:xfrm>
        </p:spPr>
        <p:txBody>
          <a:bodyPr/>
          <a:lstStyle/>
          <a:p>
            <a:pPr algn="ctr">
              <a:spcBef>
                <a:spcPts val="600"/>
              </a:spcBef>
            </a:pPr>
            <a:r>
              <a:rPr lang="en-US" b="1" dirty="0"/>
              <a:t>Who? </a:t>
            </a:r>
          </a:p>
          <a:p>
            <a:pPr marL="5207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Speech + Occupational Therapy</a:t>
            </a:r>
          </a:p>
          <a:p>
            <a:pPr marL="5207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Case Manager &amp; paras</a:t>
            </a:r>
          </a:p>
          <a:p>
            <a:pPr marL="5207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Level 3 classrooms 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536E9AC-CE3E-9C9F-03F7-A11D054398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96115" y="2537957"/>
            <a:ext cx="3419856" cy="3634241"/>
          </a:xfrm>
        </p:spPr>
        <p:txBody>
          <a:bodyPr/>
          <a:lstStyle/>
          <a:p>
            <a:pPr algn="ctr">
              <a:spcBef>
                <a:spcPts val="600"/>
              </a:spcBef>
            </a:pPr>
            <a:r>
              <a:rPr lang="en-US" b="1" dirty="0"/>
              <a:t>When? </a:t>
            </a:r>
          </a:p>
          <a:p>
            <a:pPr marL="576263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1x per week</a:t>
            </a:r>
          </a:p>
          <a:p>
            <a:pPr marL="576263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30 minutes</a:t>
            </a:r>
          </a:p>
        </p:txBody>
      </p:sp>
      <p:pic>
        <p:nvPicPr>
          <p:cNvPr id="13" name="Picture 12" descr="Leading our multidisciplinary approach group">
            <a:extLst>
              <a:ext uri="{FF2B5EF4-FFF2-40B4-BE49-F238E27FC236}">
                <a16:creationId xmlns:a16="http://schemas.microsoft.com/office/drawing/2014/main" id="{5667658F-56E3-9652-5DCB-1FF4786954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356"/>
          <a:stretch/>
        </p:blipFill>
        <p:spPr>
          <a:xfrm>
            <a:off x="5149517" y="3934591"/>
            <a:ext cx="1887576" cy="2157078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492D4D7-9DF9-BD55-DC9B-77AF367F1A3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58872" y="2537958"/>
            <a:ext cx="3419856" cy="3634240"/>
          </a:xfrm>
        </p:spPr>
        <p:txBody>
          <a:bodyPr/>
          <a:lstStyle/>
          <a:p>
            <a:pPr algn="ctr">
              <a:spcBef>
                <a:spcPts val="600"/>
              </a:spcBef>
            </a:pPr>
            <a:r>
              <a:rPr lang="en-US" b="1" dirty="0"/>
              <a:t>Why? </a:t>
            </a:r>
          </a:p>
          <a:p>
            <a:pPr marL="46355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Hands-on training approach for all team members </a:t>
            </a:r>
          </a:p>
          <a:p>
            <a:pPr marL="46355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Target more goals spontaneously </a:t>
            </a:r>
          </a:p>
          <a:p>
            <a:pPr marL="46355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Regulation before communication </a:t>
            </a:r>
          </a:p>
        </p:txBody>
      </p:sp>
    </p:spTree>
    <p:extLst>
      <p:ext uri="{BB962C8B-B14F-4D97-AF65-F5344CB8AC3E}">
        <p14:creationId xmlns:p14="http://schemas.microsoft.com/office/powerpoint/2010/main" val="16437779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D1BA1B2-B18C-4EA0-85C4-C0D49D045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1873558"/>
            <a:ext cx="5492496" cy="557168"/>
          </a:xfrm>
        </p:spPr>
        <p:txBody>
          <a:bodyPr/>
          <a:lstStyle/>
          <a:p>
            <a:r>
              <a:rPr lang="en-US" dirty="0">
                <a:latin typeface="Calibri"/>
                <a:ea typeface="Calibri"/>
                <a:cs typeface="Calibri"/>
              </a:rPr>
              <a:t>Collaborating</a:t>
            </a:r>
            <a:endParaRPr lang="en-US" dirty="0"/>
          </a:p>
        </p:txBody>
      </p:sp>
      <p:pic>
        <p:nvPicPr>
          <p:cNvPr id="15" name="Picture 14" descr="A schedule for the week that is used for collaborating with the team.">
            <a:extLst>
              <a:ext uri="{FF2B5EF4-FFF2-40B4-BE49-F238E27FC236}">
                <a16:creationId xmlns:a16="http://schemas.microsoft.com/office/drawing/2014/main" id="{FB0A57C3-07DA-4776-19CD-63D2FC4D1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25" y="2520867"/>
            <a:ext cx="5974556" cy="3705225"/>
          </a:xfrm>
          <a:prstGeom prst="rect">
            <a:avLst/>
          </a:prstGeom>
        </p:spPr>
      </p:pic>
      <p:pic>
        <p:nvPicPr>
          <p:cNvPr id="16" name="Picture 15" descr="An example of SpOT time collaboration schedule by month.">
            <a:extLst>
              <a:ext uri="{FF2B5EF4-FFF2-40B4-BE49-F238E27FC236}">
                <a16:creationId xmlns:a16="http://schemas.microsoft.com/office/drawing/2014/main" id="{F1D2D21E-BF36-5036-82BA-C960F3012C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5297" y="1313474"/>
            <a:ext cx="4710955" cy="488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485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97ECD52-FC29-4293-9494-7771622AF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1669024"/>
            <a:ext cx="11000232" cy="568853"/>
          </a:xfrm>
        </p:spPr>
        <p:txBody>
          <a:bodyPr/>
          <a:lstStyle/>
          <a:p>
            <a:r>
              <a:rPr lang="en-US" dirty="0"/>
              <a:t>Ideas to Increase Efficiency and Decrease Workload</a:t>
            </a:r>
          </a:p>
        </p:txBody>
      </p:sp>
      <p:pic>
        <p:nvPicPr>
          <p:cNvPr id="7" name="Picture Placeholder 6" descr="5-week scheduled lessons&#10;&#10;">
            <a:extLst>
              <a:ext uri="{FF2B5EF4-FFF2-40B4-BE49-F238E27FC236}">
                <a16:creationId xmlns:a16="http://schemas.microsoft.com/office/drawing/2014/main" id="{124721BD-1001-6AFE-BAB8-79E93FA009A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244" b="5303"/>
          <a:stretch/>
        </p:blipFill>
        <p:spPr>
          <a:xfrm>
            <a:off x="1636292" y="2324016"/>
            <a:ext cx="8975974" cy="3487238"/>
          </a:xfrm>
        </p:spPr>
      </p:pic>
    </p:spTree>
    <p:extLst>
      <p:ext uri="{BB962C8B-B14F-4D97-AF65-F5344CB8AC3E}">
        <p14:creationId xmlns:p14="http://schemas.microsoft.com/office/powerpoint/2010/main" val="257068232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CC"/>
      </a:hlink>
      <a:folHlink>
        <a:srgbClr val="954F7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PAW xmlns="http://www.net-centric.com/PAWPP">
  <Shape xmlns="" ID="8euNCCA4IqjupmbpvbvSMfRq+8o=" pdftag="H1" isBookmarkSet="no" bookmark="yes" Order="_x0031_"/>
  <Shape xmlns="" ID="ARSfPO/U9ItJ9zIOwm93ZJ7l/j8=" pdftag="H2" isBookmarkSet="no" bookmark="yes" Order="_x0032_"/>
  <Shape xmlns="" ID="osa0KM2sbnZHHxlXUxKH3ujjHuE=" pdftag="" bookmark="no" Order="_x0031_"/>
  <Shape xmlns="" ID="4JRL6lqoOFw9RUHrP0y9U5BDzf8=" pdftag="" bookmark="no" Order="_x0032_"/>
  <Shape xmlns="" ID="sM+ghJOlUVqnHU19mdPjAdwWJuw=" pdftag="" bookmark="no" Order="_x0031_"/>
  <Shape xmlns="" ID="GTGIHFiwAYvgHLb8IUSCQ2X6w4g=" pdftag="" bookmark="no" Order="_x0032_"/>
  <Shape xmlns="" ID="hq9gSbGZQhpPus+SHezN5PrGc9w=" pdftag="" bookmark="no" Order="_x0031_"/>
  <Shape xmlns="" ID="FtXJgaOuZev8eFU+if2YMxbKkRI=" pdftag="" bookmark="no" Order="_x0032_"/>
  <Shape xmlns="" ID="ri+uYzSNCD67GlIZrZ8qmmNgURU=" pdftag="" bookmark="no" Order="_x0033_"/>
  <Shape xmlns="" ID="/Xe9+1NnBDFDac2uz9Mf5cnxpHw=" pdftag="" bookmark="no" Order="_x0031_"/>
  <Shape xmlns="" ID="rGgMSPfHoOmRN/+oUl7Dwo+YgYE=" pdftag="" bookmark="no" Order="_x0032_"/>
  <Shape xmlns="" ID="ZTBnAgeWTQQGZoyfyflkLJl+jcs=" pdftag="" bookmark="no" Order="_x0035_"/>
  <Shape xmlns="" ID="nSihPpWUspo+Y57wY5tF8LIQIHs=" pdftag="" bookmark="no" Order="_x0032_"/>
  <Shape xmlns="" ID="S6CVtHyytP5Rb39DTS6OkAlP7e0=" pdftag="" bookmark="no" Order="_x0034_"/>
  <Shape xmlns="" ID="USIEJhtT65UPFtGM0RUW67D4iJA=" pdftag="" bookmark="no" Order="_x0033_"/>
  <Shape xmlns="" ID="XzVFQuOWAWqK/HZDqm2LiuGBOJQ=" pdftag="" bookmark="no" Order="_x0032_"/>
  <Shape xmlns="" ID="uflvo7/4mXD7uDuM1tkLIDwRdoQ=" inline="no" formula="no" pdftag="Figure" Lang="" bookmark="no" Order="_x0031_" artifact="_x0030_" validate="no"/>
  <HyperLink xmlns="" ID="iB0l3QkZoIIwbuqLQRe5I0KEal0=1995016305290.2289_384.0426" plainAltText="shuyin.maciel_x0040_metrocsu.org" Lang=""/>
  <Shape xmlns="" ID="oUeVMHAtmcFeZuL28VldA6mxYF4=" pdftag="" bookmark="no" Order="_x0031_"/>
  <Shape xmlns="" ID="iB0l3QkZoIIwbuqLQRe5I0KEal0=" pdftag="" bookmark="no" Order="_x0032_"/>
  <SubText xmlns="" ID="uflvo7/4mXD7uDuM1tkLIDwRdoQ=" ActualText=""/>
  <Shape xmlns="" ID="dPX0ernXQqq7MaM8E4a1qptkh+k=" pdftag="" Order="_x0033_"/>
  <Shape xmlns="" ID="IiDd3exo4gac29QwOvn7U76jU64=" isBookmarkSet="no" pdftag="H1" artifact="_x0030_" bookmark="yes" Order="_x0031_"/>
  <Shape xmlns="" ID="B7EOuK80bYyIGMuZ3P54ZJ9wcOw=" isBookmarkSet="no" bookmark="yes" pdftag="P" artifact="_x0030_" Order="_x0032_"/>
  <Shape xmlns="" ID="jL4iU1+1d2QxMCWzp8zYBh0ctsY=" pdftag="H2" isBookmarkSet="no" bookmark="yes" Order="_x0031_"/>
  <Shape xmlns="" ID="jxa6mgO6yyWLLNTkdZRKyQaSdd0=" pdftag="P" isBookmarkSet="no" bookmark="no" Order="_x0032_"/>
  <Shape xmlns="" ID="YzDsAodc/xSgdSmVogHs9OYpieI=" pdftag="H2" isBookmarkSet="no" bookmark="yes" Order="_x0031_"/>
  <Shape xmlns="" ID="v7fONAtDj37feIYvBBAhEIU+btQ=" formula="no" artifact="_x0030_" inline="no" validate="yes" pdftag="Figure" isBookmarkSet="no" bookmark="no" Order="_x0032_" Lang=""/>
  <HyperLink xmlns="" ID="vITy0YbIXDYpI7XoQNhEVOYrGXo=1250121716535.2708_224.369" plainAltText="www.efpractice.com" language="" Lang=""/>
  <HyperLink xmlns="" ID="vITy0YbIXDYpI7XoQNhEVOYrGXo=-116413093190.25574_310.769" validate="" plainAltText="zonesofregulation.com" language="" Lang=""/>
  <HyperLink xmlns="" ID="vITy0YbIXDYpI7XoQNhEVOYrGXo=-86554439090.25574_360.689" validate="" plainAltText="star_x0020_autism_x0020_support_x0020_curriculum_x0020_star-program" language="" Lang=""/>
  <HyperLink xmlns="" ID="w7acExqoQgW5WmjQ7y+Z8+IJ33Q=1747727643449.3912_339.3378" plainAltText="mdickerson_x0040_isd761.org" language="" Lang=""/>
  <HyperLink xmlns="" ID="w7acExqoQgW5WmjQ7y+Z8+IJ33Q=1297825908445.4763_380.1378" plainAltText="mhendricks_x0040_isd761.org" language="" Lang=""/>
  <HyperLink xmlns="" ID="w7acExqoQgW5WmjQ7y+Z8+IJ33Q=1360963253450.3312_420.9378" plainAltText="kjuaire_x0040_isd761.org" language="" Lang=""/>
  <Shape xmlns="" ID="clM7S71kDa5KS7AzLjTU38cFj+w=" pdftag="H2" isBookmarkSet="no" bookmark="yes" Order="_x0031_"/>
  <Shape xmlns="" ID="oEf7pgBwO8ZJgJPADiTGoeh1sGQ=" pdftag="P" isBookmarkSet="no" bookmark="no" Order="_x0032_"/>
  <Shape xmlns="" ID="5nXlIvaTqQNK2iJ0qv9G/QO5Mn0=" pdftag="H2" isBookmarkSet="no" bookmark="yes" Order="_x0031_"/>
  <Shape xmlns="" ID="+gXCSnwPsk8A3KKUY7S/W/hNcnY=" pdftag="P" isBookmarkSet="no" bookmark="no" Order="_x0032_"/>
  <Shape xmlns="" ID="MbTJIRhAWHvnYzi2dHKUJhNuxKQ=" artifact="_x0030_" validate="yes" pdftag="Figure" isBookmarkSet="no" bookmark="no" Order="_x0033_" formula="no" Lang=""/>
  <Shape xmlns="" ID="L4HQAQb1hpFAdkI+ZzLWWnvsR8s=" pdftag="H2" isBookmarkSet="no" bookmark="yes" Order="_x0031_"/>
  <Shape xmlns="" ID="yGgW9mNBEatkqIZEXOAvpiDn2dA=" pdftag="P" isBookmarkSet="no" bookmark="no" Order="_x0032_"/>
  <Shape xmlns="" ID="GGbt+M81j0SAkc7fQgVRMQRbdGs=" artifact="_x0030_" validate="yes" pdftag="Figure" isBookmarkSet="no" bookmark="no" Order="_x0033_" formula="no" Lang=""/>
  <Shape xmlns="" ID="phZwNbQsJO7GmKcnGF4J+Px03vY=" pdftag="H2" isBookmarkSet="no" bookmark="yes" Order="_x0031_"/>
  <Shape xmlns="" ID="8FtCLJbUq7P84XvvH6IUo1a3M5c=" pdftag="P" isBookmarkSet="no" bookmark="no" Order="_x0032_"/>
  <Shape xmlns="" ID="75el7JI55CIXLqiamOMWlPGr0u8=" pdftag="P" isBookmarkSet="no" bookmark="no" Order="_x0033_"/>
  <Shape xmlns="" ID="Nq7qfNFjuV7ziAX2JC9xZ8MjXkA=" artifact="_x0030_" validate="yes" pdftag="Figure" isBookmarkSet="no" bookmark="no" Order="_x0034_" formula="no" Lang=""/>
  <Shape xmlns="" ID="hqzcFjXpNyyLs93/bBgz97bf994=" pdftag="P" isBookmarkSet="no" bookmark="no" Order="_x0035_"/>
  <Shape xmlns="" ID="0mFAsK0vSjv1Kf95+PxJp98t3kc=" pdftag="H2" isBookmarkSet="no" bookmark="yes" Order="_x0031_"/>
  <Shape xmlns="" ID="poT7eYstzAzKbxCro/TqGZRw7NQ=" artifact="_x0030_" validate="yes" pdftag="Figure" isBookmarkSet="no" bookmark="no" Order="_x0032_" formula="no" Lang=""/>
  <Shape xmlns="" ID="6K+O9SXJjRWQxCNJ3FEeu8lQmq8=" artifact="_x0030_" validate="yes" pdftag="Figure" isBookmarkSet="no" bookmark="no" Order="_x0033_" formula="no" Lang=""/>
  <Shape xmlns="" ID="6P9xsVU9Mh5usDRAlCvfIezpEhw=" pdftag="H2" isBookmarkSet="no" bookmark="yes" Order="_x0031_"/>
  <Shape xmlns="" ID="bATpy+ZfTz/RDeiJJ07FwK9Rs4w=" artifact="_x0030_" validate="yes" pdftag="Figure" isBookmarkSet="no" bookmark="no" Order="_x0032_" formula="no" Lang=""/>
  <Shape xmlns="" ID="6mAZizb8Q+EO8vo1sYjIuJnyvTo=" pdftag="H2" isBookmarkSet="no" bookmark="yes" Order="_x0031_"/>
  <Shape xmlns="" ID="QPdr44Wpk0AJGx1YGW30EA5B7+8=" artifact="_x0030_" validate="yes" pdftag="Figure" isBookmarkSet="no" bookmark="no" Order="_x0032_" formula="no" Lang=""/>
  <Shape xmlns="" ID="uSB2vUT6ujI2YN3ftarfr5FJgCk=" pdftag="H2" isBookmarkSet="no" bookmark="yes" Order="_x0031_"/>
  <Shape xmlns="" ID="06XkC2X160hBsn65Uxlnbb5tjLk=" pdftag="P" isBookmarkSet="no" bookmark="no" Order="_x0032_"/>
  <Shape xmlns="" ID="jgxaEdtR5jxWXBs5Fc92RDLe3r0=" pdftag="H2" isBookmarkSet="no" bookmark="yes" Order="_x0031_"/>
  <Shape xmlns="" ID="8ZOe69kxFjvImVkqvr/09jMCK9Y=" pdftag="P" isBookmarkSet="no" bookmark="no" Order="_x0032_"/>
  <Shape xmlns="" ID="hI4ZoHtfT21hGNvcl2gKDbGIaAE=" artifact="_x0030_" validate="yes" pdftag="Figure" isBookmarkSet="no" bookmark="no" Order="_x0034_" formula="no" Lang=""/>
  <Shape xmlns="" ID="mbAtXDbs+4hZKtJPePW1Y2gzZ3w=" artifact="_x0030_" validate="yes" pdftag="Figure" isBookmarkSet="no" bookmark="no" Order="_x0033_" formula="no" Lang=""/>
  <Shape xmlns="" ID="xkEMUmtgBC5grV+Bw/n/4MZQwZE=" pdftag="H2" isBookmarkSet="no" bookmark="yes" Order="_x0031_"/>
  <Shape xmlns="" ID="n29bB6b8Hm2Ur4q35+NLaVqsI4w=" pdftag="P" isBookmarkSet="no" bookmark="no" Order="_x0032_"/>
  <Shape xmlns="" ID="8aiEONLGtyuxwMoYLxRA+GKgt2M=" pdftag="P" isBookmarkSet="no" bookmark="no" Order="_x0033_"/>
  <Shape xmlns="" ID="taYlLV0V1S8ONEJtw93GAMGvdCw=" pdftag="H2" isBookmarkSet="no" bookmark="yes" Order="_x0031_"/>
  <Shape xmlns="" ID="xo8x+x3k1yUTYCLMIVfoibAsVzA=" pdftag="P" isBookmarkSet="no" bookmark="no" Order="_x0032_"/>
  <Shape xmlns="" ID="2Wd4027nUKrs0y+ifRki27juiKI=" artifact="_x0030_" validate="yes" pdftag="Figure" isBookmarkSet="no" bookmark="no" Order="_x0033_" formula="no" Lang=""/>
  <Shape xmlns="" ID="6Xjk1KHrArYoWj5Uh+MvwMDve/Q=" pdftag="H2" isBookmarkSet="no" bookmark="yes" Order="_x0031_"/>
  <Shape xmlns="" ID="nFZRj4p8XY07KK62SDY2gO3DIwE=" pdftag="P" isBookmarkSet="no" bookmark="no" Order="_x0032_"/>
  <Shape xmlns="" ID="C2nuuTq/IKewtPyrVAwBkV+N9vY=" artifact="_x0030_" validate="yes" pdftag="Figure" isBookmarkSet="no" bookmark="no" Order="_x0033_" formula="no" Lang=""/>
  <Shape xmlns="" ID="zv4vQ76FR4gd/hd7WLPsIc97QmI=" pdftag="H2" isBookmarkSet="no" bookmark="yes" Order="_x0031_"/>
  <Shape xmlns="" ID="aH7kxd2WgZtgNzC2SD26xRqiPo0=" artifact="_x0030_" validate="yes" pdftag="Figure" isBookmarkSet="no" bookmark="no" Order="_x0032_" formula="no" Lang=""/>
  <Shape xmlns="" ID="ihyKrHNs066FVMRmhO29Qymd+CE=" artifact="_x0030_" validate="yes" pdftag="Figure" isBookmarkSet="no" bookmark="no" Order="_x0033_" formula="no" Lang=""/>
  <Shape xmlns="" ID="qVP0eVOO2uad5AV+isp36yK+Cow=" artifact="_x0030_" validate="yes" pdftag="Figure" isBookmarkSet="no" bookmark="no" Order="_x0035_" formula="no" Lang=""/>
  <Shape xmlns="" ID="lcKnRGX+CTclg856M915f03F9V0=" artifact="_x0031_" validate="no" pdftag="Figure" isBookmarkSet="no" bookmark="no" Order="_x0034_" formula="no" Lang=""/>
  <Shape xmlns="" ID="aMFdtxKn1dLhVjx27uPDfGo1M4A=" artifact="_x0030_" validate="yes" pdftag="Figure" isBookmarkSet="no" bookmark="no" Order="_x0032_"/>
  <Shape xmlns="" ID="0rYCEu8qgzUFZVYwFsNf1MfshYo=" pdftag="H2" isBookmarkSet="no" bookmark="yes" Order="_x0031_"/>
  <Shape xmlns="" ID="jl2ROqN679aVIo4XEetqBa1G7Js=" pdftag="H2" isBookmarkSet="no" bookmark="yes" Order="_x0031_"/>
  <Shape xmlns="" ID="D4hfpkiRGgBHBoseMNYqU0E+rMM=" pdftag="P" isBookmarkSet="no" bookmark="no" Order="_x0032_"/>
  <Shape xmlns="" ID="bUnvHQIbWAsZvZfF9KCCnFF6dNw=" artifact="_x0030_" validate="yes" pdftag="Figure" isBookmarkSet="no" bookmark="no" Order="_x0033_" formula="no" Lang=""/>
  <Shape xmlns="" ID="dWRGLNWB9K1XbuONxqvcS1S0lPU=" pdftag="H2" isBookmarkSet="no" bookmark="yes" Order="_x0031_"/>
  <Shape xmlns="" ID="IZixdfCTJW52PtLTDAJqwm32+ao=" pdftag="P" isBookmarkSet="no" bookmark="no" Order="_x0032_"/>
  <Shape xmlns="" ID="4R19Y33CpMZ2n5OH67Aa21I4fpE=" artifact="_x0030_" validate="yes" pdftag="Figure" isBookmarkSet="no" bookmark="no" Order="_x0033_" formula="no" Lang=""/>
  <Shape xmlns="" ID="D+RRCP0Mw/OjNSCrFc6IbahECpY=" pdftag="H2" isBookmarkSet="no" bookmark="yes" Order="_x0031_"/>
  <Shape xmlns="" ID="E2VYyw4EMPfnZ4L1fcTYBaCONXY=" pdftag="P" isBookmarkSet="no" bookmark="no" Order="_x0032_"/>
  <Shape xmlns="" ID="DfCw9K8dBVlEHgySPQ8P9G4mnDM=" formula="no" inline="no" artifact="_x0030_" validate="yes" pdftag="Figure" isBookmarkSet="no" bookmark="no" Order="_x0033_" Lang=""/>
  <Shape xmlns="" ID="eYJ+xFdEGJ1pJXmGSse8BFVikzo=" pdftag="H2" isBookmarkSet="no" bookmark="yes" Order="_x0031_"/>
  <Shape xmlns="" ID="Ro3qMLGkM+9vrdXN0fc1oPJ3a8Q=" pdftag="P" isBookmarkSet="no" bookmark="no" Order="_x0032_"/>
  <Shape xmlns="" ID="rA5I9BvtYz+Pv/kzJD7QJrut1TU=" formula="no" artifact="_x0030_" inline="no" validate="yes" pdftag="Figure" isBookmarkSet="no" bookmark="no" Order="_x0033_" Lang=""/>
  <Shape xmlns="" ID="h4CRqBdPuRMby16VAODKULg32y4=" pdftag="H2" isBookmarkSet="no" bookmark="yes" Order="_x0031_"/>
  <Shape xmlns="" ID="7c/pt+jccVHz4aVYfBe5XU2m7uI=" pdftag="P" isBookmarkSet="no" bookmark="no" Order="_x0032_"/>
  <Shape xmlns="" ID="6MOlMNXL2QQX/x68IPhMIOcH1fM=" formula="no" artifact="_x0030_" inline="no" validate="yes" pdftag="Figure" isBookmarkSet="no" bookmark="no" Order="_x0033_" Lang=""/>
  <Shape xmlns="" ID="DL0FeV7icRUIjNj2bmdAplOdw2Y=" pdftag="H2" isBookmarkSet="no" bookmark="yes" Order="_x0031_"/>
  <Shape xmlns="" ID="t3Gmw8kSIQukhQ5YbIEJumHRTac=" formula="no" artifact="_x0030_" inline="no" validate="yes" pdftag="Figure" isBookmarkSet="no" bookmark="no" Order="_x0032_" Lang=""/>
  <Shape xmlns="" ID="pO5XJhSbkV3UUmPlNktM+LmFN4Q=" pdftag="H2" isBookmarkSet="no" bookmark="yes" Order="_x0031_"/>
  <Shape xmlns="" ID="Bsc+vVjLBhPzjXcBpwUCFCvchfc=" pdftag="P" isBookmarkSet="no" bookmark="no" Order="_x0032_"/>
  <Shape xmlns="" ID="NZmQXoIsxWTcFGbFEFlr5BzXqkA=" formula="no" artifact="_x0030_" inline="no" validate="yes" Order="_x0034_" pdftag="Figure" isBookmarkSet="no" bookmark="no"/>
  <Shape xmlns="" ID="x3RtsR9u0O3fGgcINjc/FKjm6zc=" pdftag="P" isBookmarkSet="no" bookmark="no" Order="_x0033_"/>
  <Shape xmlns="" ID="MqbnSyMGQ7AmIGCMoeBybamnJUk=" pdftag="H2" isBookmarkSet="no" bookmark="yes" Order="_x0031_"/>
  <Shape xmlns="" ID="IqU1F1pT73Q2RTR6mYvvmWapyVw=" pdftag="P" isBookmarkSet="no" bookmark="no" Order="_x0032_"/>
  <Shape xmlns="" ID="z9nYWajTCtvmn9NvudqstIWlgCY=" formula="no" artifact="_x0030_" inline="no" validate="yes" pdftag="Figure" isBookmarkSet="no" bookmark="no" Order="_x0033_" Lang=""/>
  <Shape xmlns="" ID="fKiLGlCp7l+UT84g/r6MYXvp9uU=" pdftag="H2" isBookmarkSet="no" bookmark="yes" Order="_x0031_"/>
  <Shape xmlns="" ID="kfrvj31p+VQ1VNdhUhEbwI7j5go=" pdftag="P" isBookmarkSet="no" bookmark="no" Order="_x0032_"/>
  <Shape xmlns="" ID="q9UXSMqqgacUndnzsKkRiKlcgrY=" formula="no" artifact="_x0030_" inline="no" validate="yes" pdftag="Figure" isBookmarkSet="no" bookmark="no" Order="_x0033_" Lang=""/>
  <Shape xmlns="" ID="C+V0lPvNNRC79oVS8kUxrJAjp/o=" pdftag="H2" isBookmarkSet="no" bookmark="yes" Order="_x0031_"/>
  <Shape xmlns="" ID="RCetTd/XbZLr8C/kViESuLlXXwg=" formula="no" artifact="_x0030_" inline="no" validate="yes" pdftag="Figure" isBookmarkSet="no" bookmark="no" Order="_x0032_" Lang=""/>
  <Shape xmlns="" ID="CADHtQsr4TfjfAnYP6Ix1ihEX74=" pdftag="H2" isBookmarkSet="no" bookmark="yes" Order="_x0031_"/>
  <Shape xmlns="" ID="fWhg7ZGuovWGevwzoOyG5brE6/A=" formula="no" artifact="_x0030_" inline="no" validate="yes" pdftag="Figure" isBookmarkSet="no" bookmark="no" Order="_x0032_" Lang=""/>
  <Shape xmlns="" ID="2/d25Ap/VJt9ArNdDXd9HRfFEFM=" pdftag="H2" isBookmarkSet="no" bookmark="yes" Order="_x0031_"/>
  <Shape xmlns="" ID="Y/Llk46Nel48Sm2Bkl5EMTpBaJM=" formula="no" inline="no" artifact="_x0030_" validate="yes" Order="_x0032_" pdftag="Figure" isBookmarkSet="no" bookmark="no"/>
  <Shape xmlns="" ID="MhPisV9R1H2p14dLdzPtHxb/YyU=" pdftag="H2" isBookmarkSet="no" bookmark="yes" Order="_x0031_"/>
  <Shape xmlns="" ID="vITy0YbIXDYpI7XoQNhEVOYrGXo=" pdftag="P" isBookmarkSet="no" bookmark="no" Order="_x0032_"/>
  <Shape xmlns="" ID="jB1LNJxiEHfNwTA3RVKCwaXjFcA=" pdftag="H2" isBookmarkSet="no" bookmark="yes" Order="_x0031_"/>
  <Shape xmlns="" ID="w7acExqoQgW5WmjQ7y+Z8+IJ33Q=" pdftag="P" isBookmarkSet="no" bookmark="no" Order="_x0032_"/>
  <SubText xmlns="" ID="v7fONAtDj37feIYvBBAhEIU+btQ=" ActualText=""/>
  <SubText xmlns="" ID="Y/Llk46Nel48Sm2Bkl5EMTpBaJM=" ActualText=""/>
  <SubText xmlns="" ID="MbTJIRhAWHvnYzi2dHKUJhNuxKQ=" ActualText=""/>
  <SubText xmlns="" ID="GGbt+M81j0SAkc7fQgVRMQRbdGs=" ActualText=""/>
  <SubText xmlns="" ID="Nq7qfNFjuV7ziAX2JC9xZ8MjXkA=" ActualText=""/>
  <SubText xmlns="" ID="poT7eYstzAzKbxCro/TqGZRw7NQ=" ActualText=""/>
  <SubText xmlns="" ID="6K+O9SXJjRWQxCNJ3FEeu8lQmq8=" ActualText=""/>
  <SubText xmlns="" ID="bATpy+ZfTz/RDeiJJ07FwK9Rs4w=" ActualText=""/>
  <SubText xmlns="" ID="QPdr44Wpk0AJGx1YGW30EA5B7+8=" ActualText=""/>
  <SubText xmlns="" ID="hI4ZoHtfT21hGNvcl2gKDbGIaAE=" ActualText=""/>
  <SubText xmlns="" ID="mbAtXDbs+4hZKtJPePW1Y2gzZ3w=" ActualText=""/>
  <SubText xmlns="" ID="2Wd4027nUKrs0y+ifRki27juiKI=" ActualText=""/>
  <SubText xmlns="" ID="C2nuuTq/IKewtPyrVAwBkV+N9vY=" ActualText=""/>
  <SubText xmlns="" ID="aH7kxd2WgZtgNzC2SD26xRqiPo0=" ActualText=""/>
  <SubText xmlns="" ID="ihyKrHNs066FVMRmhO29Qymd+CE=" ActualText=""/>
  <SubText xmlns="" ID="qVP0eVOO2uad5AV+isp36yK+Cow=" ActualText=""/>
  <SubText xmlns="" ID="aMFdtxKn1dLhVjx27uPDfGo1M4A=" ActualText=""/>
  <SubText xmlns="" ID="bUnvHQIbWAsZvZfF9KCCnFF6dNw=" ActualText=""/>
  <SubText xmlns="" ID="4R19Y33CpMZ2n5OH67Aa21I4fpE=" ActualText=""/>
  <SubText xmlns="" ID="DfCw9K8dBVlEHgySPQ8P9G4mnDM=" ActualText=""/>
  <SubText xmlns="" ID="rA5I9BvtYz+Pv/kzJD7QJrut1TU=" ActualText=""/>
  <SubText xmlns="" ID="6MOlMNXL2QQX/x68IPhMIOcH1fM=" ActualText=""/>
  <SubText xmlns="" ID="t3Gmw8kSIQukhQ5YbIEJumHRTac=" ActualText=""/>
  <SubText xmlns="" ID="NZmQXoIsxWTcFGbFEFlr5BzXqkA=" ActualText=""/>
  <SubText xmlns="" ID="z9nYWajTCtvmn9NvudqstIWlgCY=" ActualText=""/>
  <SubText xmlns="" ID="q9UXSMqqgacUndnzsKkRiKlcgrY=" ActualText=""/>
  <SubText xmlns="" ID="RCetTd/XbZLr8C/kViESuLlXXwg=" ActualText=""/>
  <SubText xmlns="" ID="fWhg7ZGuovWGevwzoOyG5brE6/A=" ActualText=""/>
  <Shape xmlns="" ID="d9tN/s3whfnereMhbUM/R2S1vQ4=" pdftag="" Order="_x0034_" artifact="_x0030_" Lang="" formula="no" bookmark="no"/>
  <Shape xmlns="" ID="OdaOQZnZ0j5+J559oiipaoZSgGQ=" pdftag="" Order="_x0032_" artifact="_x0030_" Lang="" formula="no" bookmark="no"/>
  <Shape xmlns="" ID="tL5HiwsntG5M/67Kwkp9AZ5RkMc=" pdftag="" Order="_x0032_" artifact="_x0030_" Lang="" formula="no" bookmark="no"/>
  <SubText xmlns="" ID="tL5HiwsntG5M/67Kwkp9AZ5RkMc=" ActualText=""/>
  <SubText xmlns="" ID="d9tN/s3whfnereMhbUM/R2S1vQ4=" ActualText=""/>
  <SubText xmlns="" ID="OdaOQZnZ0j5+J559oiipaoZSgGQ=" ActualText=""/>
</PAW>
</file>

<file path=customXml/itemProps1.xml><?xml version="1.0" encoding="utf-8"?>
<ds:datastoreItem xmlns:ds="http://schemas.openxmlformats.org/officeDocument/2006/customXml" ds:itemID="{BDDA8F98-CF0A-47A4-BB33-D89B60E5DAF1}">
  <ds:schemaRefs>
    <ds:schemaRef ds:uri=""/>
    <ds:schemaRef ds:uri="http://www.net-centric.com/PAWPP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174</TotalTime>
  <Words>1007</Words>
  <Application>Microsoft Office PowerPoint</Application>
  <PresentationFormat>Widescreen</PresentationFormat>
  <Paragraphs>178</Paragraphs>
  <Slides>31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Calibri</vt:lpstr>
      <vt:lpstr>Courier New</vt:lpstr>
      <vt:lpstr>Tw Cen MT</vt:lpstr>
      <vt:lpstr>Wingdings</vt:lpstr>
      <vt:lpstr>Wingdings 3</vt:lpstr>
      <vt:lpstr>Integral</vt:lpstr>
      <vt:lpstr>SpOT Time: Collaborating and Programming Between Speech and OT Services</vt:lpstr>
      <vt:lpstr>Who are we?</vt:lpstr>
      <vt:lpstr>Who are YOU?</vt:lpstr>
      <vt:lpstr>Learning Objectives:</vt:lpstr>
      <vt:lpstr>Fun Tip #1</vt:lpstr>
      <vt:lpstr>What is SpOT?</vt:lpstr>
      <vt:lpstr>Ws of SpOT</vt:lpstr>
      <vt:lpstr>Collaborating</vt:lpstr>
      <vt:lpstr>Ideas to Increase Efficiency and Decrease Workload</vt:lpstr>
      <vt:lpstr>Fun tip #2</vt:lpstr>
      <vt:lpstr>Let's dig deeper...</vt:lpstr>
      <vt:lpstr>Hands-on Training Tool</vt:lpstr>
      <vt:lpstr>SpOT Activities - Crafts? Why do a craft?</vt:lpstr>
      <vt:lpstr>SpOT Activities- Games? Why do a game?</vt:lpstr>
      <vt:lpstr>SpOT Activities- Videos? Why show a video?</vt:lpstr>
      <vt:lpstr>Fun tip #3</vt:lpstr>
      <vt:lpstr>All the Frills</vt:lpstr>
      <vt:lpstr>Get ready – Do – Done </vt:lpstr>
      <vt:lpstr>Whole group vs. 1:1 </vt:lpstr>
      <vt:lpstr>Modifying tasks</vt:lpstr>
      <vt:lpstr>Examples of Modifying Tasks: Vocab</vt:lpstr>
      <vt:lpstr>Examples of Modifying Tasks: Crafts</vt:lpstr>
      <vt:lpstr>Fun tip #4</vt:lpstr>
      <vt:lpstr>Common Language</vt:lpstr>
      <vt:lpstr>Reinforcers &amp; Regulation</vt:lpstr>
      <vt:lpstr>Variations of SpOT</vt:lpstr>
      <vt:lpstr>Fun tip #5: make your co-workers compete for random things   </vt:lpstr>
      <vt:lpstr>Did you earn all of your pennies?  </vt:lpstr>
      <vt:lpstr>Questions?  </vt:lpstr>
      <vt:lpstr>Resources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SpOT Time: Collaborating and Programming Between Speech and OT Services. Charting the Cs 2024.</dc:title>
  <dc:creator>Katie Juaire;Molly Dickerson;Meghan Karsky </dc:creator>
  <cp:lastModifiedBy>Shuyin Maciel</cp:lastModifiedBy>
  <cp:revision>140</cp:revision>
  <dcterms:created xsi:type="dcterms:W3CDTF">2020-04-18T15:28:58Z</dcterms:created>
  <dcterms:modified xsi:type="dcterms:W3CDTF">2024-03-16T13:51:20Z</dcterms:modified>
</cp:coreProperties>
</file>