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0" r:id="rId15"/>
    <p:sldId id="329" r:id="rId16"/>
    <p:sldId id="331" r:id="rId17"/>
    <p:sldId id="332" r:id="rId18"/>
    <p:sldId id="333" r:id="rId19"/>
    <p:sldId id="334" r:id="rId20"/>
    <p:sldId id="336" r:id="rId21"/>
    <p:sldId id="337" r:id="rId22"/>
    <p:sldId id="338" r:id="rId23"/>
    <p:sldId id="339" r:id="rId24"/>
    <p:sldId id="31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9D6FF"/>
    <a:srgbClr val="5DCDFF"/>
    <a:srgbClr val="005A8C"/>
    <a:srgbClr val="E1FFE1"/>
    <a:srgbClr val="CCECFF"/>
    <a:srgbClr val="0099FF"/>
    <a:srgbClr val="00344C"/>
    <a:srgbClr val="3FC4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70" d="100"/>
          <a:sy n="70" d="100"/>
        </p:scale>
        <p:origin x="1158" y="4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4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43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1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9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92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7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37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6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0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3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34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0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5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8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104463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118548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578" y="1658626"/>
            <a:ext cx="4937770" cy="10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888A-2AEF-0662-23BF-77410346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2829711"/>
            <a:ext cx="10774218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530" y="2803764"/>
            <a:ext cx="5075547" cy="378730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0"/>
            <a:ext cx="5259418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457200" indent="0">
              <a:buClr>
                <a:srgbClr val="001689"/>
              </a:buClr>
              <a:buSzPct val="80000"/>
              <a:buFont typeface="Courier New" panose="02070309020205020404" pitchFamily="49" charset="0"/>
              <a:buNone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5902" y="1815382"/>
            <a:ext cx="3752705" cy="8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530" y="2829711"/>
            <a:ext cx="10774218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52" r:id="rId3"/>
    <p:sldLayoutId id="2147483678" r:id="rId4"/>
    <p:sldLayoutId id="2147483686" r:id="rId5"/>
    <p:sldLayoutId id="2147483697" r:id="rId6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rgbClr val="003399"/>
        </a:buClr>
        <a:buSzPct val="14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2625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3938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7950" indent="-4079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SzPct val="108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n.gov/MDE/dse/FNS/SNP/gen/smart/MDE05844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zygtHMIgzKz_2ktDYlZr67VkKfzE5Rx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drive.google.com/file/d/1nzXMnRHw5mSvyUZY6efhb5wTKb_BZ77N/view?usp=share_li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fPn77FEWLykhlylCLf1bWRgeUFqtWM7L5hOSXs6DzyI/ed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forms/d/19Ll0EsCEcyJj9mohLLYNBFzHD4d_p-_wwcviBDnc8FM/edit#responses" TargetMode="External"/><Relationship Id="rId4" Type="http://schemas.openxmlformats.org/officeDocument/2006/relationships/hyperlink" Target="https://docs.google.com/spreadsheets/d/1NPdic68VtEw4BgULF_mWJl2zry10m8V-DczRpSlBtaE/edit#gid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e8cu_bn_qfvyU3X9SG8DBTW7UZOhOC2DCIK0nCFeN8/edit#gid=87404771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n.gov/MDE/dse/FNS/SNP/gen/sma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dplanner.healthiergeneration.org/calculat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 Skills that Last a </a:t>
            </a:r>
            <a:r>
              <a:rPr lang="en-US"/>
              <a:t>Life Time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293031"/>
            <a:ext cx="5181598" cy="153425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Presented by: </a:t>
            </a:r>
          </a:p>
          <a:p>
            <a:pPr algn="l"/>
            <a:r>
              <a:rPr lang="en-US" dirty="0"/>
              <a:t>Paige </a:t>
            </a:r>
            <a:r>
              <a:rPr lang="en-US" dirty="0" err="1"/>
              <a:t>Bellig</a:t>
            </a:r>
            <a:r>
              <a:rPr lang="en-US" dirty="0"/>
              <a:t> and Jody </a:t>
            </a:r>
            <a:r>
              <a:rPr lang="en-US" dirty="0" err="1"/>
              <a:t>Wehking</a:t>
            </a:r>
            <a:endParaRPr lang="en-US" dirty="0"/>
          </a:p>
        </p:txBody>
      </p:sp>
      <p:pic>
        <p:nvPicPr>
          <p:cNvPr id="3" name="Google Shape;86;p13" descr="photo of a tray of muffins">
            <a:extLst>
              <a:ext uri="{FF2B5EF4-FFF2-40B4-BE49-F238E27FC236}">
                <a16:creationId xmlns:a16="http://schemas.microsoft.com/office/drawing/2014/main" id="{425515ED-B7A6-15D7-F16A-CA378FBDD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51" y="4202440"/>
            <a:ext cx="2763118" cy="17154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851C-ED07-FEC8-26C7-41AA9C5E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Pre-Packaged Compliant Snacks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97304-04F9-388F-0EB9-E5E942EC6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Reduced Fat Nacho Doritos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Reduced Fat </a:t>
            </a:r>
            <a:r>
              <a:rPr lang="en-US" dirty="0" err="1"/>
              <a:t>Flamas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Baked Lays Original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Baked BBQ Lays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Outshine Bars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Healthy Choice Fudge Bar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Pop Chips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Welch’s Fruit Snacks</a:t>
            </a:r>
          </a:p>
        </p:txBody>
      </p:sp>
      <p:pic>
        <p:nvPicPr>
          <p:cNvPr id="5" name="Google Shape;146;p22" descr="Pre-packaged compliant snacks">
            <a:extLst>
              <a:ext uri="{FF2B5EF4-FFF2-40B4-BE49-F238E27FC236}">
                <a16:creationId xmlns:a16="http://schemas.microsoft.com/office/drawing/2014/main" id="{9C091ADD-97CE-031C-4C1E-8D453C346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44"/>
          <a:stretch/>
        </p:blipFill>
        <p:spPr>
          <a:xfrm>
            <a:off x="6121052" y="2860964"/>
            <a:ext cx="5259418" cy="31869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262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4746-D701-8C8C-1235-13875191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626556"/>
            <a:ext cx="11000232" cy="323267"/>
          </a:xfrm>
        </p:spPr>
        <p:txBody>
          <a:bodyPr/>
          <a:lstStyle/>
          <a:p>
            <a:r>
              <a:rPr lang="en-US" dirty="0"/>
              <a:t>Beverage 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F9CB4-4AA5-50E4-6485-C1A6859E2B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057401"/>
            <a:ext cx="6248176" cy="4523052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hlinkClick r:id="rId3"/>
              </a:rPr>
              <a:t>Smart Snacks (mn.gov)</a:t>
            </a:r>
            <a:endParaRPr lang="en-US" sz="2400" b="0" i="0" u="none" strike="noStrike" baseline="0" dirty="0"/>
          </a:p>
          <a:p>
            <a:pPr marL="0" marR="153950" indent="0" algn="l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/>
              <a:t>Is it…</a:t>
            </a:r>
          </a:p>
          <a:p>
            <a:pPr marR="15395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Age Appropriate</a:t>
            </a:r>
          </a:p>
          <a:p>
            <a:pPr marR="153950" lvl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Middle School and Younger</a:t>
            </a:r>
          </a:p>
          <a:p>
            <a:pPr marL="800100" marR="153950" lvl="2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Plain Water</a:t>
            </a:r>
          </a:p>
          <a:p>
            <a:pPr marL="800100" marR="153950" lvl="2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Milk</a:t>
            </a:r>
          </a:p>
          <a:p>
            <a:pPr marL="800100" marR="153950" lvl="2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100% Fruit or Vegetable Juice</a:t>
            </a:r>
          </a:p>
          <a:p>
            <a:pPr marL="800100" marR="153950" lvl="2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No Added Sweeteners</a:t>
            </a:r>
          </a:p>
          <a:p>
            <a:pPr marR="153950" lvl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High School</a:t>
            </a:r>
          </a:p>
          <a:p>
            <a:pPr marL="800100" marR="153950" lvl="2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Serving size</a:t>
            </a:r>
          </a:p>
          <a:p>
            <a:pPr marL="1263650" marR="153950" lvl="3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20 Fluid oz. with 0 calories</a:t>
            </a:r>
          </a:p>
          <a:p>
            <a:pPr marL="1263650" marR="153950" lvl="3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12 Fluid oz. with 60 calories or less</a:t>
            </a:r>
          </a:p>
          <a:p>
            <a:pPr marL="800100" marR="153950" lvl="2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Caffeine </a:t>
            </a:r>
          </a:p>
        </p:txBody>
      </p:sp>
      <p:pic>
        <p:nvPicPr>
          <p:cNvPr id="5" name="Google Shape;154;p23" descr="Beverages at the store">
            <a:extLst>
              <a:ext uri="{FF2B5EF4-FFF2-40B4-BE49-F238E27FC236}">
                <a16:creationId xmlns:a16="http://schemas.microsoft.com/office/drawing/2014/main" id="{B1F38EC3-605C-4353-6C91-08735AE53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831" y="2320999"/>
            <a:ext cx="3738737" cy="34655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812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D654-2F61-D825-DCD7-853A12BE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1572768"/>
            <a:ext cx="5493099" cy="1133856"/>
          </a:xfrm>
        </p:spPr>
        <p:txBody>
          <a:bodyPr/>
          <a:lstStyle/>
          <a:p>
            <a:r>
              <a:rPr lang="en-US" dirty="0"/>
              <a:t>What About Inspection?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6E2C2-54F7-1E6C-4020-A51C1C4E5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Food/Ingredient Storage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Proper Container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Placement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Food Handling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Gloves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Hairnets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Hand washing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562CC2-B52B-88B1-E1D7-4A63AD5E2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3465219"/>
            <a:ext cx="5297067" cy="22691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Temperature Logs	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Cooler &amp; Freezer temperatures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Sanitation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Temperature of smoothies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Pre-packaged Snacks &amp; Drinks	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Compliance Log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Food Nutrition Audit </a:t>
            </a:r>
          </a:p>
        </p:txBody>
      </p:sp>
      <p:pic>
        <p:nvPicPr>
          <p:cNvPr id="5" name="Google Shape;162;p24" descr="USDA Food and Safety Discovery Zone presentation.">
            <a:extLst>
              <a:ext uri="{FF2B5EF4-FFF2-40B4-BE49-F238E27FC236}">
                <a16:creationId xmlns:a16="http://schemas.microsoft.com/office/drawing/2014/main" id="{600E243D-D457-2ADF-AC4E-263BBA82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964" y="1500330"/>
            <a:ext cx="3656986" cy="18924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786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2;p26" descr="Cooler/freezer temperature log">
            <a:extLst>
              <a:ext uri="{FF2B5EF4-FFF2-40B4-BE49-F238E27FC236}">
                <a16:creationId xmlns:a16="http://schemas.microsoft.com/office/drawing/2014/main" id="{DBC5A73B-70F3-E383-A985-0AFF1562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582">
            <a:off x="3301038" y="1255363"/>
            <a:ext cx="4222137" cy="5463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73;p26" descr="Cooler/ freezer temperature log and Sanitizer bucket log templates">
            <a:extLst>
              <a:ext uri="{FF2B5EF4-FFF2-40B4-BE49-F238E27FC236}">
                <a16:creationId xmlns:a16="http://schemas.microsoft.com/office/drawing/2014/main" id="{4C45B465-320A-1DEC-2B03-ADCBA647D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13" y="1255364"/>
            <a:ext cx="4222137" cy="54639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EF088-43E9-18A8-17FB-147B2F1F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2426299" cy="1133856"/>
          </a:xfrm>
        </p:spPr>
        <p:txBody>
          <a:bodyPr/>
          <a:lstStyle/>
          <a:p>
            <a:r>
              <a:rPr lang="en-US" dirty="0"/>
              <a:t>Log Templates</a:t>
            </a:r>
          </a:p>
        </p:txBody>
      </p:sp>
    </p:spTree>
    <p:extLst>
      <p:ext uri="{BB962C8B-B14F-4D97-AF65-F5344CB8AC3E}">
        <p14:creationId xmlns:p14="http://schemas.microsoft.com/office/powerpoint/2010/main" val="153679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ing food temperatures log template">
            <a:extLst>
              <a:ext uri="{FF2B5EF4-FFF2-40B4-BE49-F238E27FC236}">
                <a16:creationId xmlns:a16="http://schemas.microsoft.com/office/drawing/2014/main" id="{336FB66B-8041-D0CB-7829-69EC03FCB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6"/>
          <a:stretch/>
        </p:blipFill>
        <p:spPr>
          <a:xfrm>
            <a:off x="3411940" y="1572768"/>
            <a:ext cx="8716331" cy="4257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95D40-3498-D4C9-6B62-4B3A1136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2808436" cy="1133856"/>
          </a:xfrm>
        </p:spPr>
        <p:txBody>
          <a:bodyPr/>
          <a:lstStyle/>
          <a:p>
            <a:r>
              <a:rPr lang="en-US" dirty="0"/>
              <a:t>Serving Food Temperature logs</a:t>
            </a:r>
          </a:p>
        </p:txBody>
      </p:sp>
    </p:spTree>
    <p:extLst>
      <p:ext uri="{BB962C8B-B14F-4D97-AF65-F5344CB8AC3E}">
        <p14:creationId xmlns:p14="http://schemas.microsoft.com/office/powerpoint/2010/main" val="240488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86EA-9607-8C57-2E3B-DD2A6CF9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1913732"/>
            <a:ext cx="10999091" cy="457510"/>
          </a:xfrm>
        </p:spPr>
        <p:txBody>
          <a:bodyPr/>
          <a:lstStyle/>
          <a:p>
            <a:r>
              <a:rPr lang="en-US" dirty="0"/>
              <a:t>The Bulldog Cafe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ADFE2-1A67-EBE3-36C4-2CB64EB06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530" y="2509298"/>
            <a:ext cx="5075547" cy="4575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Inside the Bulldog Cafe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24A98-0F00-30E6-81F5-82A27B060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540406"/>
            <a:ext cx="5297067" cy="4264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uFill>
                  <a:solidFill>
                    <a:srgbClr val="F06292"/>
                  </a:solidFill>
                </a:uFill>
                <a:hlinkClick r:id="rId4"/>
              </a:rPr>
              <a:t>Bulldog Entrance</a:t>
            </a:r>
          </a:p>
        </p:txBody>
      </p:sp>
      <p:pic>
        <p:nvPicPr>
          <p:cNvPr id="5" name="Google Shape;182;p27" descr="Bulldog Cafe kitchen window.  Personnel preparing meals ">
            <a:extLst>
              <a:ext uri="{FF2B5EF4-FFF2-40B4-BE49-F238E27FC236}">
                <a16:creationId xmlns:a16="http://schemas.microsoft.com/office/drawing/2014/main" id="{D1F007A3-3E7D-089E-A5EF-570510371E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564"/>
          <a:stretch/>
        </p:blipFill>
        <p:spPr>
          <a:xfrm>
            <a:off x="1159518" y="3062450"/>
            <a:ext cx="4233891" cy="3021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183;p27" descr="Bulldog Cafe personnel preparing meals in the kitchen">
            <a:extLst>
              <a:ext uri="{FF2B5EF4-FFF2-40B4-BE49-F238E27FC236}">
                <a16:creationId xmlns:a16="http://schemas.microsoft.com/office/drawing/2014/main" id="{89D37283-1A16-1250-F80B-8D5A3EFBBA4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8834"/>
          <a:stretch>
            <a:fillRect/>
          </a:stretch>
        </p:blipFill>
        <p:spPr>
          <a:xfrm>
            <a:off x="6258628" y="3114209"/>
            <a:ext cx="3660662" cy="29828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893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8F27-207B-AE56-E85E-E09AADE0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What We Are Doing Now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8805B-362D-B09E-6F40-AB5B3F710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/>
              <a:t>Student Engagement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Making Cookies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Making Smoothies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Making Student Muffins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Making Egg Muffins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hlinkClick r:id="rId3"/>
              </a:rPr>
              <a:t>Taking/Making Orders for Staff Daily at Bulldog Cafe (Google Order Form)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Delivering Food to Staff</a:t>
            </a:r>
          </a:p>
        </p:txBody>
      </p:sp>
      <p:pic>
        <p:nvPicPr>
          <p:cNvPr id="5" name="Google Shape;190;p28" descr="Student making muffins">
            <a:extLst>
              <a:ext uri="{FF2B5EF4-FFF2-40B4-BE49-F238E27FC236}">
                <a16:creationId xmlns:a16="http://schemas.microsoft.com/office/drawing/2014/main" id="{EC8A0390-5731-CD34-100E-B575574D7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988" y="2307381"/>
            <a:ext cx="3758796" cy="38254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5211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8F27-207B-AE56-E85E-E09AADE0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2" y="1868602"/>
            <a:ext cx="7546016" cy="538420"/>
          </a:xfrm>
        </p:spPr>
        <p:txBody>
          <a:bodyPr/>
          <a:lstStyle/>
          <a:p>
            <a:r>
              <a:rPr lang="en-US" dirty="0"/>
              <a:t>What We Are Doing Now, </a:t>
            </a:r>
            <a:r>
              <a:rPr lang="en-US" sz="3200" dirty="0"/>
              <a:t>continued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8805B-362D-B09E-6F40-AB5B3F710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530" y="2803764"/>
            <a:ext cx="4504389" cy="37873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Student Responsibilities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Hair nets, aprons, wash hands, gloves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Wrap Cookies, muffins, eggs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Check Temperature of Food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Check sanitizer level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Wash Dishes - follow steps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Stock Refrigerator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Clean up after making food</a:t>
            </a:r>
          </a:p>
        </p:txBody>
      </p:sp>
      <p:pic>
        <p:nvPicPr>
          <p:cNvPr id="3" name="Google Shape;196;p29" descr="Students helping prepare food">
            <a:extLst>
              <a:ext uri="{FF2B5EF4-FFF2-40B4-BE49-F238E27FC236}">
                <a16:creationId xmlns:a16="http://schemas.microsoft.com/office/drawing/2014/main" id="{20220B58-ABAB-AF48-7A68-709421A03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40"/>
          <a:stretch/>
        </p:blipFill>
        <p:spPr>
          <a:xfrm>
            <a:off x="5376701" y="2803763"/>
            <a:ext cx="2866346" cy="335399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99B954-7553-56AC-0666-9CC070A529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4752" y="2803763"/>
            <a:ext cx="3426733" cy="315772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Help Prepare Food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uFill>
                  <a:solidFill>
                    <a:srgbClr val="F06292"/>
                  </a:solidFill>
                </a:uFill>
                <a:hlinkClick r:id="rId4"/>
              </a:rPr>
              <a:t>Make Shopping List</a:t>
            </a:r>
            <a:endParaRPr lang="en-US" dirty="0">
              <a:solidFill>
                <a:srgbClr val="434343"/>
              </a:solidFill>
              <a:uFill>
                <a:solidFill>
                  <a:srgbClr val="F06292"/>
                </a:solidFill>
              </a:u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Go Shopping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Comparison Shop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uFill>
                  <a:solidFill>
                    <a:srgbClr val="F06292"/>
                  </a:solidFill>
                </a:uFill>
                <a:hlinkClick r:id="rId5"/>
              </a:rPr>
              <a:t>Set up Google Form for Staff Lunches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3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EA64-3BB3-F035-6DB8-F0765AAE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8143"/>
            <a:ext cx="5467444" cy="483736"/>
          </a:xfrm>
        </p:spPr>
        <p:txBody>
          <a:bodyPr/>
          <a:lstStyle/>
          <a:p>
            <a:r>
              <a:rPr lang="en-US" dirty="0"/>
              <a:t>Benefits for the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A35A-9013-8FAA-4B30-7F8C18D2E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194560"/>
            <a:ext cx="4056305" cy="43724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Math Skills Practice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Sorting &amp; Counting Money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Making Change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POS System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Calculating Unit Cost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Profit/Loss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Marketing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Pricing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Invoices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Deposit Slips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Tracking Inventory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Measuring (fractions)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Recipe Development</a:t>
            </a:r>
          </a:p>
        </p:txBody>
      </p:sp>
      <p:pic>
        <p:nvPicPr>
          <p:cNvPr id="6" name="Google Shape;206;p30" descr="Student working together ">
            <a:extLst>
              <a:ext uri="{FF2B5EF4-FFF2-40B4-BE49-F238E27FC236}">
                <a16:creationId xmlns:a16="http://schemas.microsoft.com/office/drawing/2014/main" id="{37E26A3D-5E5C-2748-92D9-9232840FA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74" b="1"/>
          <a:stretch/>
        </p:blipFill>
        <p:spPr>
          <a:xfrm>
            <a:off x="5553635" y="2820388"/>
            <a:ext cx="3305108" cy="265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205;p30" descr="Student preparing meals">
            <a:extLst>
              <a:ext uri="{FF2B5EF4-FFF2-40B4-BE49-F238E27FC236}">
                <a16:creationId xmlns:a16="http://schemas.microsoft.com/office/drawing/2014/main" id="{90631C49-6B5E-68A9-3718-1E8360420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944" y="2543188"/>
            <a:ext cx="2404444" cy="32059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018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A4A2-E231-BA8F-3F84-A1D4327B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the Students: </a:t>
            </a:r>
            <a:br>
              <a:rPr lang="en-US" dirty="0"/>
            </a:br>
            <a:r>
              <a:rPr lang="en-US" sz="3200" dirty="0"/>
              <a:t>Skills, Life Skills, Life Skills!!!Life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32EB3-956B-5CC9-1465-C98B1FBFC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Social Skills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Positive Peer Interactions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Social Scripts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Increase social interaction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Independence Skills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Confidence and Self-Esteem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Advocating for themselves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Leadership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11CFE-FC12-DB79-1407-D5DFB9B0E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/>
              <a:t>Purpose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Visibility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Real-World Application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Field Trips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Generalization of Skills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Grocery Shopping</a:t>
            </a:r>
          </a:p>
        </p:txBody>
      </p:sp>
    </p:spTree>
    <p:extLst>
      <p:ext uri="{BB962C8B-B14F-4D97-AF65-F5344CB8AC3E}">
        <p14:creationId xmlns:p14="http://schemas.microsoft.com/office/powerpoint/2010/main" val="10180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1572768"/>
            <a:ext cx="5467444" cy="1133856"/>
          </a:xfrm>
        </p:spPr>
        <p:txBody>
          <a:bodyPr/>
          <a:lstStyle/>
          <a:p>
            <a:r>
              <a:rPr lang="en-US" dirty="0"/>
              <a:t>In The Beginning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2FA3F-F463-2D7D-C17A-7D94131BA4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Vision</a:t>
            </a:r>
          </a:p>
          <a:p>
            <a:r>
              <a:rPr lang="en-US" dirty="0"/>
              <a:t>Funding…JAF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Never Stop </a:t>
            </a:r>
          </a:p>
          <a:p>
            <a:pPr lvl="1"/>
            <a:r>
              <a:rPr lang="en-US" dirty="0"/>
              <a:t>Future Vision</a:t>
            </a:r>
          </a:p>
        </p:txBody>
      </p:sp>
      <p:pic>
        <p:nvPicPr>
          <p:cNvPr id="5" name="Google Shape;93;p14" descr="Students with pushing a cart">
            <a:extLst>
              <a:ext uri="{FF2B5EF4-FFF2-40B4-BE49-F238E27FC236}">
                <a16:creationId xmlns:a16="http://schemas.microsoft.com/office/drawing/2014/main" id="{493321AE-9CBB-8896-6606-8B2FF252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8" y="2584329"/>
            <a:ext cx="2984633" cy="3506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DB8A54-E7C6-C585-B045-AF104E0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06069"/>
            <a:ext cx="8769096" cy="793376"/>
          </a:xfrm>
        </p:spPr>
        <p:txBody>
          <a:bodyPr/>
          <a:lstStyle/>
          <a:p>
            <a:r>
              <a:rPr lang="en-US" dirty="0"/>
              <a:t>Benefits for the Students, </a:t>
            </a:r>
            <a:r>
              <a:rPr lang="en-US" sz="3200" dirty="0"/>
              <a:t>continued.</a:t>
            </a:r>
            <a:r>
              <a:rPr lang="en-US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BE276B-E690-86FB-9AEE-D69365243C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312893"/>
            <a:ext cx="5259418" cy="42675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Job Skills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Time Card Entry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Following Directions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Reading the Recipes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Food Safety Rules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Hygiene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Technology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Related Services Support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Speech/Language Pathologist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Occupational Therapist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IEP Goals</a:t>
            </a:r>
          </a:p>
        </p:txBody>
      </p:sp>
      <p:pic>
        <p:nvPicPr>
          <p:cNvPr id="8" name="Google Shape;216;p31" descr="Student preparing meals in the kitchen">
            <a:extLst>
              <a:ext uri="{FF2B5EF4-FFF2-40B4-BE49-F238E27FC236}">
                <a16:creationId xmlns:a16="http://schemas.microsoft.com/office/drawing/2014/main" id="{9ECF6DB3-821F-1C3E-0FC2-7B7FEADC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722" y="2326339"/>
            <a:ext cx="2493090" cy="38213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998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C64BDA-7207-879F-BA46-269ACB4E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309077" cy="1133856"/>
          </a:xfrm>
        </p:spPr>
        <p:txBody>
          <a:bodyPr/>
          <a:lstStyle/>
          <a:p>
            <a:r>
              <a:rPr lang="en-US" dirty="0"/>
              <a:t> Resources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D51B98-E940-0D98-7B0C-958132177C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30" y="2791731"/>
            <a:ext cx="5259418" cy="249350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3399"/>
                </a:solidFill>
                <a:hlinkClick r:id="rId3"/>
              </a:rPr>
              <a:t>Time Card on Chromebook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7" name="Google Shape;223;p32" descr="Inventory tracker log book">
            <a:extLst>
              <a:ext uri="{FF2B5EF4-FFF2-40B4-BE49-F238E27FC236}">
                <a16:creationId xmlns:a16="http://schemas.microsoft.com/office/drawing/2014/main" id="{8827D80A-29FA-1399-E16D-708AEADEA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5" r="7189" b="4798"/>
          <a:stretch/>
        </p:blipFill>
        <p:spPr>
          <a:xfrm>
            <a:off x="6279421" y="1572768"/>
            <a:ext cx="4529153" cy="47519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630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FF50-89AD-03D8-2CB5-072A1FBC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If You Don’t Have a Commercial Kitchen?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94E49-3C2E-40CA-7BCD-922395A3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/>
              <a:t>Do you have a concession stand you could use?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/>
              <a:t>Do you have a cart to use?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/>
              <a:t>Could you use the FACS room, during the teacher’s prep time?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/>
              <a:t>Could you have the FACS teacher team teach with you and your students and help them get started building their own store?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/>
              <a:t>Get administration on board!!! 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/>
              <a:t>Any other ideas?</a:t>
            </a:r>
          </a:p>
        </p:txBody>
      </p:sp>
    </p:spTree>
    <p:extLst>
      <p:ext uri="{BB962C8B-B14F-4D97-AF65-F5344CB8AC3E}">
        <p14:creationId xmlns:p14="http://schemas.microsoft.com/office/powerpoint/2010/main" val="3918999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391400"/>
            <a:ext cx="11000232" cy="9144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3ED-0C1D-4AA4-BDDC-DF4CDE95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568696" cy="1133856"/>
          </a:xfrm>
        </p:spPr>
        <p:txBody>
          <a:bodyPr/>
          <a:lstStyle/>
          <a:p>
            <a:r>
              <a:rPr lang="en-US" dirty="0"/>
              <a:t>Bumps Along the 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CD1D0-FF91-8AE9-AEC7-A7F19BBB0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Food Service Cooperation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ServSafe</a:t>
            </a:r>
            <a:r>
              <a:rPr lang="en-US" dirty="0"/>
              <a:t> Training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Staffing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Space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Administration</a:t>
            </a:r>
          </a:p>
          <a:p>
            <a:pPr lvl="1"/>
            <a:r>
              <a:rPr lang="en-US" dirty="0"/>
              <a:t>What is the best interest for the students</a:t>
            </a:r>
          </a:p>
        </p:txBody>
      </p:sp>
      <p:pic>
        <p:nvPicPr>
          <p:cNvPr id="3" name="Google Shape;100;p15" descr="bumps on the road traffic sign">
            <a:extLst>
              <a:ext uri="{FF2B5EF4-FFF2-40B4-BE49-F238E27FC236}">
                <a16:creationId xmlns:a16="http://schemas.microsoft.com/office/drawing/2014/main" id="{723BFF49-34B3-5B75-586B-E2E5C0A6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14" y="2479730"/>
            <a:ext cx="3733800" cy="34591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377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19E5-6F0D-B749-E7E2-3B5318DE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Regulations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7283E-6DC7-9D1E-4A33-9F538A91A6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1530" y="2803766"/>
            <a:ext cx="10779952" cy="3727144"/>
          </a:xfrm>
        </p:spPr>
        <p:txBody>
          <a:bodyPr/>
          <a:lstStyle/>
          <a:p>
            <a:r>
              <a:rPr lang="en-US" dirty="0"/>
              <a:t>Minnesota Department of Education Link: </a:t>
            </a:r>
            <a:r>
              <a:rPr lang="en-US" dirty="0">
                <a:hlinkClick r:id="rId3"/>
              </a:rPr>
              <a:t>Smart Snacks</a:t>
            </a:r>
            <a:endParaRPr lang="en-US" dirty="0"/>
          </a:p>
          <a:p>
            <a:r>
              <a:rPr lang="en-US" dirty="0"/>
              <a:t>Food Requirement Rules </a:t>
            </a:r>
          </a:p>
          <a:p>
            <a:pPr lvl="1"/>
            <a:r>
              <a:rPr lang="en-US" dirty="0"/>
              <a:t>Food Rules</a:t>
            </a:r>
          </a:p>
          <a:p>
            <a:pPr lvl="2"/>
            <a:r>
              <a:rPr lang="en-US" dirty="0"/>
              <a:t>Smart Snack Calculator</a:t>
            </a:r>
          </a:p>
          <a:p>
            <a:pPr lvl="3"/>
            <a:r>
              <a:rPr lang="en-US" dirty="0">
                <a:hlinkClick r:id="rId4"/>
              </a:rPr>
              <a:t>Smart Snacks Product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3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FC04-EF6E-27C6-0917-276CC721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1506069"/>
            <a:ext cx="5493099" cy="927847"/>
          </a:xfrm>
        </p:spPr>
        <p:txBody>
          <a:bodyPr/>
          <a:lstStyle/>
          <a:p>
            <a:r>
              <a:rPr lang="en-US" dirty="0"/>
              <a:t>Smart Snack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A1F50-9FED-15F2-07D2-5BBC20F31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530" y="2447363"/>
            <a:ext cx="5075547" cy="415715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What is your product?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First Ingredient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Serving Size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Calories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200 or less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Total Fat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Less than 35% of total calories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Saturated Fat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Less than 10% of total calories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Trans Fat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Must be zero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6F833-DB41-B6D3-F043-4CFDB8A29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447363"/>
            <a:ext cx="5297067" cy="19644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Sodium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Must be 200 mg or less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Sugars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Less than 35% of Weight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Carbs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dirty="0"/>
              <a:t>No recommendations from the state.</a:t>
            </a:r>
          </a:p>
        </p:txBody>
      </p:sp>
      <p:pic>
        <p:nvPicPr>
          <p:cNvPr id="5" name="Google Shape;114;p17" descr="baked m&amp;m cookies">
            <a:extLst>
              <a:ext uri="{FF2B5EF4-FFF2-40B4-BE49-F238E27FC236}">
                <a16:creationId xmlns:a16="http://schemas.microsoft.com/office/drawing/2014/main" id="{FF236BE3-DCB7-33DF-09AF-572CCE707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590" y="2692812"/>
            <a:ext cx="1631734" cy="1237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118;p17" descr="nutrition facts food packaging label">
            <a:extLst>
              <a:ext uri="{FF2B5EF4-FFF2-40B4-BE49-F238E27FC236}">
                <a16:creationId xmlns:a16="http://schemas.microsoft.com/office/drawing/2014/main" id="{0E14BF6F-20DF-91F6-5FF6-F47D3D183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310" y="4638549"/>
            <a:ext cx="2919884" cy="1766453"/>
          </a:xfrm>
          <a:prstGeom prst="rect">
            <a:avLst/>
          </a:prstGeom>
          <a:ln w="3175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54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195B56-EA57-32FE-16B2-DDB03C4D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93608"/>
            <a:ext cx="11000232" cy="480621"/>
          </a:xfrm>
        </p:spPr>
        <p:txBody>
          <a:bodyPr/>
          <a:lstStyle/>
          <a:p>
            <a:r>
              <a:rPr lang="en-US" dirty="0"/>
              <a:t>Lay’s Classic Potato Chips</a:t>
            </a:r>
          </a:p>
        </p:txBody>
      </p:sp>
      <p:pic>
        <p:nvPicPr>
          <p:cNvPr id="2" name="Google Shape;123;p18" descr="Lay's Classic potato chips">
            <a:extLst>
              <a:ext uri="{FF2B5EF4-FFF2-40B4-BE49-F238E27FC236}">
                <a16:creationId xmlns:a16="http://schemas.microsoft.com/office/drawing/2014/main" id="{1039B47B-E924-7228-4DC7-90B5ACF681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5"/>
          <a:stretch/>
        </p:blipFill>
        <p:spPr>
          <a:xfrm>
            <a:off x="1639351" y="2663259"/>
            <a:ext cx="3740966" cy="3772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oogle Shape;124;p18" descr="Lay's Classic potato chips Nutrition Facts">
            <a:extLst>
              <a:ext uri="{FF2B5EF4-FFF2-40B4-BE49-F238E27FC236}">
                <a16:creationId xmlns:a16="http://schemas.microsoft.com/office/drawing/2014/main" id="{43CA39EC-97C0-B2AA-5717-9EAA6E5F92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750" y="2615133"/>
            <a:ext cx="3172139" cy="3772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71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404233-8FCF-996B-C222-500311FA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2023145"/>
            <a:ext cx="4257253" cy="1133856"/>
          </a:xfrm>
        </p:spPr>
        <p:txBody>
          <a:bodyPr/>
          <a:lstStyle/>
          <a:p>
            <a:r>
              <a:rPr lang="en-US" dirty="0"/>
              <a:t>Smart Snacks Product Calculator: Lay’s Potato Chips</a:t>
            </a:r>
          </a:p>
        </p:txBody>
      </p:sp>
      <p:pic>
        <p:nvPicPr>
          <p:cNvPr id="4" name="Google Shape;129;p19" descr="Smart Snacks Product Calculator Results for Lays Potato Chips">
            <a:extLst>
              <a:ext uri="{FF2B5EF4-FFF2-40B4-BE49-F238E27FC236}">
                <a16:creationId xmlns:a16="http://schemas.microsoft.com/office/drawing/2014/main" id="{72348B91-D429-88D4-8E0A-15BDFC3DCA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479"/>
          <a:stretch/>
        </p:blipFill>
        <p:spPr>
          <a:xfrm>
            <a:off x="5114710" y="1690117"/>
            <a:ext cx="6602279" cy="4499516"/>
          </a:xfrm>
          <a:prstGeom prst="rect">
            <a:avLst/>
          </a:prstGeom>
          <a:ln w="3175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856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C52167-9842-1113-09DA-10F85880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925692"/>
            <a:ext cx="11000232" cy="432495"/>
          </a:xfrm>
        </p:spPr>
        <p:txBody>
          <a:bodyPr/>
          <a:lstStyle/>
          <a:p>
            <a:r>
              <a:rPr lang="en-US" dirty="0"/>
              <a:t>Doritos </a:t>
            </a:r>
            <a:r>
              <a:rPr lang="en-US" dirty="0" err="1"/>
              <a:t>Flamas</a:t>
            </a:r>
            <a:r>
              <a:rPr lang="en-US" dirty="0"/>
              <a:t> Reduced Fat</a:t>
            </a:r>
          </a:p>
        </p:txBody>
      </p:sp>
      <p:pic>
        <p:nvPicPr>
          <p:cNvPr id="3" name="Google Shape;135;p20" descr="A bag of Doritos Flamas Tortilla Chips">
            <a:extLst>
              <a:ext uri="{FF2B5EF4-FFF2-40B4-BE49-F238E27FC236}">
                <a16:creationId xmlns:a16="http://schemas.microsoft.com/office/drawing/2014/main" id="{258A35F6-9F2A-725A-334B-1A3C26076F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3" r="2142"/>
          <a:stretch>
            <a:fillRect/>
          </a:stretch>
        </p:blipFill>
        <p:spPr>
          <a:xfrm>
            <a:off x="2182860" y="2514599"/>
            <a:ext cx="3231745" cy="3842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oogle Shape;134;p20" descr="A bag of Doritos Flamas Tortilla Chips Nutrition Facts">
            <a:extLst>
              <a:ext uri="{FF2B5EF4-FFF2-40B4-BE49-F238E27FC236}">
                <a16:creationId xmlns:a16="http://schemas.microsoft.com/office/drawing/2014/main" id="{BCB36F38-C5CA-9CE2-70C2-4054565847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43" r="2142"/>
          <a:stretch>
            <a:fillRect/>
          </a:stretch>
        </p:blipFill>
        <p:spPr>
          <a:xfrm>
            <a:off x="6786028" y="2518611"/>
            <a:ext cx="3231745" cy="3842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981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107970E3-15F2-6161-58C6-695AEAC8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2023145"/>
            <a:ext cx="4257253" cy="1133856"/>
          </a:xfrm>
        </p:spPr>
        <p:txBody>
          <a:bodyPr/>
          <a:lstStyle/>
          <a:p>
            <a:r>
              <a:rPr lang="en-US" dirty="0"/>
              <a:t>Smart Snacks Product Calculator: Doritos </a:t>
            </a:r>
            <a:r>
              <a:rPr lang="en-US" dirty="0" err="1"/>
              <a:t>Flamas</a:t>
            </a:r>
            <a:r>
              <a:rPr lang="en-US" dirty="0"/>
              <a:t> Reduced Fat</a:t>
            </a:r>
          </a:p>
        </p:txBody>
      </p:sp>
      <p:pic>
        <p:nvPicPr>
          <p:cNvPr id="2" name="Google Shape;140;p21" descr="Smart Snacks Product Calculator Results for Doritos Flamas Reduced Fat. ">
            <a:extLst>
              <a:ext uri="{FF2B5EF4-FFF2-40B4-BE49-F238E27FC236}">
                <a16:creationId xmlns:a16="http://schemas.microsoft.com/office/drawing/2014/main" id="{B2C6D3DC-9E21-BA25-8D3B-C92F428553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7" t="4339" r="3157" b="29600"/>
          <a:stretch/>
        </p:blipFill>
        <p:spPr>
          <a:xfrm>
            <a:off x="5562061" y="1637000"/>
            <a:ext cx="6114197" cy="4526041"/>
          </a:xfrm>
          <a:prstGeom prst="rect">
            <a:avLst/>
          </a:prstGeom>
          <a:ln w="3175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0051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vC5oRXeC07JNqS9voQ7D/0ryAKw=" isBookmarkSet="no" pdftag="H1" artifact="_x0030_" bookmark="yes" Order="_x0031_"/>
  <Shape xmlns="" ID="5JnZ+JwseSRIt+BuLnfvRp71K5k=" isBookmarkSet="no" bookmark="yes" pdftag="P" artifact="_x0030_" Order="_x0033_"/>
  <Shape xmlns="" ID="jgBcwUsAwnXAkXcZF9My3r/83RM=" isBookmarkSet="no" formula="no" inline="no" pdftag="Figure" bookmark="no" Lang="" artifact="_x0030_" validate="yes" Order="_x0032_"/>
  <HyperLink xmlns="" ID="ZZGsyL9+J39jPasiD0hLh1rG+nA=1066294278506.705_224.369" plainAltText="_x0020_Smart_x0020_Snacks" language=""/>
  <HyperLink xmlns="" ID="ZZGsyL9+J39jPasiD0hLh1rG+nA=1717787149176_388.049" plainAltText="Smart_x0020_Snacks_x0020_Product_x0020_Calculator" language="" Lang=""/>
  <HyperLink xmlns="" ID="hlIwjBYoyApL+F3q85dY5usaREs=-88520374667.5_165.6001" plainAltText="Smart_x0020_Snacks_x0020__x0028_mn.gov_x0029_" language="" Lang=""/>
  <HyperLink xmlns="" ID="uzxVRsz9m5Uk4OB52O1sLcLYR9c=200086955967.5_201.1825" plainAltText="Inside_x0020_the_x0020_Bulldog_x0020_Cafe" language="" Lang=""/>
  <HyperLink xmlns="" ID="ISqSFJpDPe8ODjQBA6y3qT1a+j4=-1408101841500.0507_203.632" plainAltText="Bulldog_x0020_Entrance" language="" Lang=""/>
  <HyperLink xmlns="" ID="rE17Bvr3AFeWtd8+5pl4PYpyjAc=597984119112.5_395.0213" plainAltText="Taking_x002F_Making_x0020_Orders_x0020_for_x0020_Staff_x0020_Daily_x0020_" language="" Lang=""/>
  <HyperLink xmlns="" ID="rE17Bvr3AFeWtd8+5pl4PYpyjAc=-1360640737112.5_423.9413" plainAltText="at_x0020_Bulldog_x0020_Cafe_x0020__x0028_Google_x0020_Order_x0020_Form_x0029_" language=""/>
  <HyperLink xmlns="" ID="OmM2mTmjrQRgg4jbmqDuQLgIdx8=-655804128713.5411_253.2887" plainAltText="Make_x0020_Shopping_x0020_List" language="" Lang=""/>
  <HyperLink xmlns="" ID="OmM2mTmjrQRgg4jbmqDuQLgIdx8=1333937180713.5411_340.0487" plainAltText="Set_x0020_up_x0020_Google_x0020_Form_x0020_" language="" Lang=""/>
  <HyperLink xmlns="" ID="OmM2mTmjrQRgg4jbmqDuQLgIdx8=1498400659713.5411_365.9688" plainAltText="for_x0020_Staff_x0020_Lunches" language=""/>
  <Shape xmlns="" ID="aA7AJWhv3IK/crfgnqr4XoLG4po=" pdftag="H2" isBookmarkSet="no" bookmark="yes" Order="_x0031_"/>
  <Shape xmlns="" ID="55Pz7Tl5Drx+mZ+U9+xvt7STOLI=" pdftag="P" isBookmarkSet="no" bookmark="no" Order="_x0032_"/>
  <Shape xmlns="" ID="gum/TOOl9OpzVdR1DXHlHAHwRew=" formula="no" inline="no" pdftag="Figure" isBookmarkSet="no" bookmark="no" Lang="" artifact="_x0030_" validate="yes" Order="_x0033_"/>
  <Shape xmlns="" ID="YzDsAodc/xSgdSmVogHs9OYpieI=" pdftag="H2" isBookmarkSet="no" bookmark="yes" Order="_x0031_"/>
  <Shape xmlns="" ID="PhIvE1GZsIufWD7mc6sTsvDta/g=" pdftag="P" isBookmarkSet="no" bookmark="no" Order="_x0032_"/>
  <Shape xmlns="" ID="2ATakLPuRsvm58z9Bxfb0DGNuqU=" formula="no" inline="no" pdftag="Figure" isBookmarkSet="no" bookmark="no" Lang="" artifact="_x0030_" validate="yes" Order="_x0033_"/>
  <Shape xmlns="" ID="clM7S71kDa5KS7AzLjTU38cFj+w=" pdftag="H2" isBookmarkSet="no" bookmark="yes" Order="_x0031_"/>
  <Shape xmlns="" ID="ZZGsyL9+J39jPasiD0hLh1rG+nA=" pdftag="P" isBookmarkSet="no" bookmark="no" Order="_x0032_"/>
  <Shape xmlns="" ID="Mj0Gsbfv6rwUiMUqTH5shdoMKG8=" pdftag="H2" isBookmarkSet="no" bookmark="yes" Order="_x0031_"/>
  <Shape xmlns="" ID="X2CwsMtpFjVPAdzTosdmbGPcOTQ=" pdftag="P" isBookmarkSet="no" bookmark="no" Order="_x0032_"/>
  <Shape xmlns="" ID="P6MBl9MPX0l1yg0Z27P3wE2y7WQ=" pdftag="P" isBookmarkSet="no" bookmark="no" Order="_x0034_"/>
  <Shape xmlns="" ID="gFAasamRT/DbjgEb2II7u0M8KMI=" formula="no" inline="no" pdftag="Figure" isBookmarkSet="no" bookmark="no" Lang="" artifact="_x0030_" validate="yes" Order="_x0033_"/>
  <Shape xmlns="" ID="9hRFbOSa/tqzPY5lJD/aYBUlllg=" formula="no" inline="no" pdftag="Figure" isBookmarkSet="no" bookmark="no" Lang="" artifact="_x0030_" validate="yes" Order="_x0035_"/>
  <Shape xmlns="" ID="aLGrGj6exNlnyoTLm8lZWPnY2Sw=" pdftag="H2" isBookmarkSet="no" bookmark="yes" Order="_x0031_"/>
  <Shape xmlns="" ID="5OsxtnK9yeMkl6qUiaX8X9Zgp0E=" formula="no" pdftag="Figure" inline="no" isBookmarkSet="no" bookmark="no" Lang="" artifact="_x0030_" validate="yes" Order="_x0032_"/>
  <Shape xmlns="" ID="OSJwZ2yJijpqO+vjCqN5zONNSbk=" formula="no" inline="no" pdftag="Figure" isBookmarkSet="no" bookmark="no" Lang="" artifact="_x0030_" validate="yes" Order="_x0033_"/>
  <Shape xmlns="" ID="WCw9ro7Llyd1T1oq0MKLnmPmKF8=" pdftag="H2" isBookmarkSet="no" bookmark="yes" Order="_x0031_"/>
  <Shape xmlns="" ID="ccl3+XaozFzGT/gJJRUqLJ1oSho=" formula="no" inline="no" pdftag="Figure" isBookmarkSet="no" bookmark="no" Lang="" artifact="_x0030_" validate="yes" Order="_x0032_"/>
  <Shape xmlns="" ID="KyJWwFT8Nv+4i6mve6TT5fSIzFM=" pdftag="H2" isBookmarkSet="no" bookmark="yes" Order="_x0031_"/>
  <Shape xmlns="" ID="lm6nUYf2G3a6mvOOT5BHZ3BjfFU=" formula="no" inline="no" pdftag="Figure" isBookmarkSet="no" bookmark="no" Lang="" artifact="_x0030_" validate="yes" Order="_x0032_"/>
  <Shape xmlns="" ID="wqvlpOfG80MYTS3acXuZDs5IFXk=" formula="no" inline="no" pdftag="Figure" isBookmarkSet="no" bookmark="no" Lang="" artifact="_x0030_" validate="yes" Order="_x0033_"/>
  <Shape xmlns="" ID="I7BYExnrdPH3bmYTvtXWb6R3hdI=" pdftag="H2" isBookmarkSet="no" bookmark="yes" Order="_x0031_"/>
  <Shape xmlns="" ID="gnj1uqScPXRWuuQKKCiKJSaOKDw=" formula="no" inline="no" pdftag="Figure" isBookmarkSet="no" bookmark="no" Lang="" artifact="_x0030_" validate="yes" Order="_x0032_"/>
  <Shape xmlns="" ID="6mAZizb8Q+EO8vo1sYjIuJnyvTo=" pdftag="H2" isBookmarkSet="no" bookmark="yes" Order="_x0031_"/>
  <Shape xmlns="" ID="oa6qKDloedoBccBGOw/nQrmLZ1w=" pdftag="P" isBookmarkSet="no" bookmark="no" Order="_x0032_"/>
  <Shape xmlns="" ID="XKv8ymw7iwYm/zSmxPgItX8YDWU=" formula="no" inline="no" pdftag="Figure" isBookmarkSet="no" bookmark="no" Lang="" artifact="_x0030_" validate="yes" Order="_x0033_"/>
  <Shape xmlns="" ID="7NGT43Hygo5BI5va6ULc5ZUYVFE=" pdftag="H2" isBookmarkSet="no" bookmark="yes" Order="_x0031_"/>
  <Shape xmlns="" ID="hlIwjBYoyApL+F3q85dY5usaREs=" pdftag="P" isBookmarkSet="no" bookmark="no" Order="_x0032_"/>
  <Shape xmlns="" ID="ZYLt3W1RzaBrtWZmp/rZ0mzlwHw=" formula="no" inline="no" pdftag="Figure" isBookmarkSet="no" bookmark="no" Lang="" artifact="_x0030_" validate="yes" Order="_x0033_"/>
  <Shape xmlns="" ID="qo41HMssPUAREW/E6MkW/wnh930=" pdftag="H2" isBookmarkSet="no" bookmark="yes" Order="_x0031_"/>
  <Shape xmlns="" ID="u9L2q/gIAtiQWIRYHOehxgY4yXA=" pdftag="P" isBookmarkSet="no" bookmark="no" Order="_x0032_"/>
  <Shape xmlns="" ID="a/DS2MZ1qmUABA+3zH6HVELEOtQ=" pdftag="P" isBookmarkSet="no" bookmark="no" Order="_x0034_"/>
  <Shape xmlns="" ID="bZia5N88ypXqv1MFGMtOkKhEjVM=" formula="no" inline="no" pdftag="Figure" isBookmarkSet="no" bookmark="no" Lang="" artifact="_x0030_" validate="yes" Order="_x0033_"/>
  <Shape xmlns="" ID="/Lniry87Ib9pK3XlHS6RXr+TUq0=" formula="no" inline="no" pdftag="Figure" isBookmarkSet="no" bookmark="no" Lang="" artifact="_x0030_" validate="yes" Order="_x0032_"/>
  <Shape xmlns="" ID="vYsjHh41mvpnsmOXRMgaYlgCvig=" formula="no" inline="no" pdftag="Figure" artifact="_x0030_" isBookmarkSet="no" bookmark="no" Lang="" validate="yes" Order="_x0033_"/>
  <Shape xmlns="" ID="Jpv7yC9A+RLMk1v1x75jsqXpyOU=" pdftag="H2" isBookmarkSet="no" bookmark="yes" Order="_x0031_"/>
  <Shape xmlns="" ID="PjcitUKt84K1FaoxwFQREqMYqck=" formula="no" inline="no" pdftag="Figure" artifact="_x0030_" isBookmarkSet="no" bookmark="no" Lang="" validate="yes" Order="_x0032_"/>
  <Shape xmlns="" ID="blo5ZZm4s3WPpz9x1xWDLO6QiWU=" pdftag="H2" isBookmarkSet="no" bookmark="yes" Order="_x0031_"/>
  <Shape xmlns="" ID="erjSxmJhAP85lAFTAnR3evf96EU=" pdftag="H2" isBookmarkSet="no" bookmark="yes" Order="_x0031_"/>
  <Shape xmlns="" ID="uzxVRsz9m5Uk4OB52O1sLcLYR9c=" pdftag="P" isBookmarkSet="no" bookmark="no" Order="_x0032_"/>
  <Shape xmlns="" ID="ISqSFJpDPe8ODjQBA6y3qT1a+j4=" pdftag="P" isBookmarkSet="no" bookmark="no" Order="_x0034_"/>
  <Shape xmlns="" ID="Y/ZCMsKLKQbOdAw41xfdrAbjg90=" formula="no" artifact="_x0030_" inline="no" pdftag="Figure" isBookmarkSet="no" bookmark="no" Lang="" validate="yes" Order="_x0033_"/>
  <Shape xmlns="" ID="AX4lTJdvFYffs7vhWFoKxOrl2F0=" formula="no" artifact="_x0030_" inline="no" pdftag="Figure" isBookmarkSet="no" bookmark="no" Lang="" validate="yes" Order="_x0035_"/>
  <Shape xmlns="" ID="9HQtgHshWJ0WzQV+8o5EDlMgHLE=" pdftag="H2" isBookmarkSet="no" bookmark="yes" Order="_x0031_"/>
  <Shape xmlns="" ID="rE17Bvr3AFeWtd8+5pl4PYpyjAc=" pdftag="P" isBookmarkSet="no" bookmark="no" Order="_x0032_"/>
  <Shape xmlns="" ID="2H71S3xLVInKB3+TXoEYhCw0Q14=" formula="no" inline="no" artifact="_x0030_" pdftag="Figure" isBookmarkSet="no" bookmark="no" Lang="" validate="yes" Order="_x0033_"/>
  <Shape xmlns="" ID="65ojw4MOjHhV/ZbGjDBzVNxI4jg=" Order="_x0031_" isBookmarkSet="yes" bookmark="no" pdftag="_x005B_Artifact_x005D_" artifact="_x0031_"/>
  <Shape xmlns="" ID="MFUE/XAYY9SKG0ZmxXpWPqTxeGc=" pdftag="P" isBookmarkSet="no" bookmark="no" Order="_x0031_"/>
  <Shape xmlns="" ID="TKsw6ZTb7hKhyTehA1KciyopSEE=" formula="no" inline="no" pdftag="Figure" isBookmarkSet="no" bookmark="no" Lang="" artifact="_x0030_" validate="yes" Order="_x0033_"/>
  <Shape xmlns="" ID="OmM2mTmjrQRgg4jbmqDuQLgIdx8=" pdftag="P" isBookmarkSet="no" bookmark="no" Order="_x0032_"/>
  <Shape xmlns="" ID="XcLV/sTQJGwyLv2g07rbC2JbgAw=" pdftag="H2" isBookmarkSet="no" bookmark="yes" Order="_x0031_"/>
  <Shape xmlns="" ID="HsrmT3CBUFWPmbGcbC9XfW4Zrzo=" pdftag="P" isBookmarkSet="no" bookmark="no" Order="_x0032_"/>
  <Shape xmlns="" ID="U0Na4ClnqDwomoxrS9Ts5PmPVcM=" formula="no" inline="no" artifact="_x0030_" validate="yes" pdftag="Figure" isBookmarkSet="no" bookmark="no" Order="_x0033_" Lang=""/>
  <Shape xmlns="" ID="TYHdxcWEOlbnVg6sv0pv23v+SSQ=" pdftag="H2" isBookmarkSet="no" bookmark="yes" Order="_x0031_"/>
  <Shape xmlns="" ID="VfMILk8VV/xYCy7jkBQ7qxtEl3g=" pdftag="P" isBookmarkSet="no" bookmark="no" Order="_x0032_"/>
  <Shape xmlns="" ID="d4bEpg72EtzlfifxEP/XoMhYs+E=" formula="no" artifact="_x0030_" inline="no" validate="yes" pdftag="Figure" isBookmarkSet="no" bookmark="no" Order="_x0033_" Lang=""/>
  <Shape xmlns="" ID="gBlAUzAn/grodoJIrDW1Pu5I1Ac=" pdftag="H2" isBookmarkSet="no" bookmark="yes" Order="_x0031_"/>
  <Shape xmlns="" ID="mdwgsBwtNrOUBYOz8G9tkLZLsFc=" pdftag="P" isBookmarkSet="no" bookmark="no" Order="_x0032_"/>
  <Shape xmlns="" ID="3iZgI9Sg01R6uoM6w2kI371g+Sw=" pdftag="P" isBookmarkSet="no" bookmark="no" Order="_x0033_"/>
  <Shape xmlns="" ID="5MtZ5C8uRQqss+Wt3IU4b3u1Nlo=" pdftag="H2" isBookmarkSet="no" bookmark="yes" Order="_x0031_"/>
  <Shape xmlns="" ID="iJ+ZuUxQMTXx6S0aeXkxLfHQGMU=" pdftag="P" isBookmarkSet="no" bookmark="no" Order="_x0032_"/>
  <Shape xmlns="" ID="meWouTxx35MW22EW0EJ1U5NENEk=" formula="no" artifact="_x0030_" inline="no" validate="yes" pdftag="Figure" isBookmarkSet="no" bookmark="no" Order="_x0033_" Lang=""/>
  <Shape xmlns="" ID="irlES381pgNtlIOWSRMPqQ0SYGs=" pdftag="H2" isBookmarkSet="no" bookmark="yes" Order="_x0031_"/>
  <Shape xmlns="" ID="BlBkWg7l89k8R9etkI48HDeXxHU=" pdftag="P" isBookmarkSet="no" bookmark="no" Order="_x0032_"/>
  <Shape xmlns="" ID="itlcQ37+NCiP8gYWdWHzyde+bBc=" formula="no" inline="no" artifact="_x0030_" validate="yes" pdftag="Figure" isBookmarkSet="no" bookmark="no" Order="_x0033_" Lang=""/>
  <Shape xmlns="" ID="V5+RoG+OFiEbpFZozpeF6CpUgqo=" pdftag="H2" isBookmarkSet="no" bookmark="yes" Order="_x0031_"/>
  <Shape xmlns="" ID="xWzEZduiJ0yGzGi/YAZozuic07A=" pdftag="P" isBookmarkSet="no" bookmark="no" Order="_x0032_"/>
  <Shape xmlns="" ID="QO13KPdajgOO3x5Ol+6nF5BhUC8=" isBookmarkSet="yes" bookmark="no" pdftag="P" artifact="_x0030_" Order="_x0031_"/>
  <SubText xmlns="" ID="jgBcwUsAwnXAkXcZF9My3r/83RM=" ActualText=""/>
  <SubText xmlns="" ID="5OsxtnK9yeMkl6qUiaX8X9Zgp0E=" ActualText=""/>
  <SubText xmlns="" ID="OSJwZ2yJijpqO+vjCqN5zONNSbk=" ActualText=""/>
  <SubText xmlns="" ID="ccl3+XaozFzGT/gJJRUqLJ1oSho=" ActualText=""/>
  <SubText xmlns="" ID="lm6nUYf2G3a6mvOOT5BHZ3BjfFU=" ActualText=""/>
  <SubText xmlns="" ID="wqvlpOfG80MYTS3acXuZDs5IFXk=" ActualText=""/>
  <SubText xmlns="" ID="gnj1uqScPXRWuuQKKCiKJSaOKDw=" ActualText=""/>
  <SubText xmlns="" ID="XKv8ymw7iwYm/zSmxPgItX8YDWU=" ActualText=""/>
  <SubText xmlns="" ID="ZYLt3W1RzaBrtWZmp/rZ0mzlwHw=" ActualText=""/>
  <SubText xmlns="" ID="bZia5N88ypXqv1MFGMtOkKhEjVM=" ActualText=""/>
  <SubText xmlns="" ID="/Lniry87Ib9pK3XlHS6RXr+TUq0=" ActualText=""/>
  <SubText xmlns="" ID="vYsjHh41mvpnsmOXRMgaYlgCvig=" ActualText=""/>
  <SubText xmlns="" ID="PjcitUKt84K1FaoxwFQREqMYqck=" ActualText=""/>
  <SubText xmlns="" ID="Y/ZCMsKLKQbOdAw41xfdrAbjg90=" ActualText=""/>
  <SubText xmlns="" ID="AX4lTJdvFYffs7vhWFoKxOrl2F0=" ActualText=""/>
  <SubText xmlns="" ID="2H71S3xLVInKB3+TXoEYhCw0Q14=" ActualText=""/>
  <SubText xmlns="" ID="TKsw6ZTb7hKhyTehA1KciyopSEE=" ActualText=""/>
  <SubText xmlns="" ID="U0Na4ClnqDwomoxrS9Ts5PmPVcM=" ActualText=""/>
  <SubText xmlns="" ID="d4bEpg72EtzlfifxEP/XoMhYs+E=" ActualText=""/>
  <SubText xmlns="" ID="meWouTxx35MW22EW0EJ1U5NENEk=" ActualText=""/>
  <SubText xmlns="" ID="itlcQ37+NCiP8gYWdWHzyde+bBc=" ActualText=""/>
  <SubText xmlns="" ID="gum/TOOl9OpzVdR1DXHlHAHwRew=" ActualText=""/>
  <SubText xmlns="" ID="2ATakLPuRsvm58z9Bxfb0DGNuqU=" ActualText=""/>
  <SubText xmlns="" ID="gFAasamRT/DbjgEb2II7u0M8KMI=" ActualText=""/>
  <SubText xmlns="" ID="9hRFbOSa/tqzPY5lJD/aYBUlllg=" ActualText=""/>
  <HyperLink xmlns="" ID="ZZGsyL9+J39jPasiD0hLh1rG+nA=-140414994506.705_224.369" plainAltText="Smart_x0020_Snacks" Lang="" language=""/>
  <HyperLink xmlns="" ID="9qJC3dVC4FNTXPDoriG8AofZpKE=-173598775967.5_223.4213" plainAltText="Time_x0020_Card" language="" Lang=""/>
  <HyperLink xmlns="" ID="9qJC3dVC4FNTXPDoriG8AofZpKE=-1173205642166.17_223.4213" plainAltText="_x0020_on_x0020_Chromebook" language=""/>
  <Shape xmlns="" ID="lSe5g/SjZP91/tNkjV83U1o6aNs=" pdftag="H2" isBookmarkSet="no" bookmark="yes" Order="_x0031_"/>
  <Shape xmlns="" ID="JtSs89eB5rKK9Ymj+NdLo6lOZJc=" pdftag="P" isBookmarkSet="no" bookmark="no" Order="_x0032_"/>
  <Shape xmlns="" ID="P7fcDr4IshRZ/qRCWgVFktOhSTg=" artifact="_x0030_" validate="yes" pdftag="Figure" isBookmarkSet="no" bookmark="no" Order="_x0033_" formula="no" Lang=""/>
  <Shape xmlns="" ID="LCCoJ3WSZQ/dXOTumRNAAh2lS6Q=" artifact="_x0030_" validate="yes" pdftag="Figure" isBookmarkSet="no" bookmark="no" Order="_x0034_" formula="no" Lang=""/>
  <Shape xmlns="" ID="YjifLXHOGaxbHbCkpKz6EJfpGUM=" pdftag="H2" isBookmarkSet="no" bookmark="yes" Order="_x0031_"/>
  <Shape xmlns="" ID="eYB3P1CDQL6O8fNzZa6YxW6gs50=" pdftag="P" isBookmarkSet="no" bookmark="no" Order="_x0032_"/>
  <Shape xmlns="" ID="Sg2shxkbnoUZxwzADmuAsnhis+o=" pdftag="P" isBookmarkSet="no" bookmark="no" Order="_x0033_"/>
  <Shape xmlns="" ID="rCEYwFzHrdN2o+MF41QAKRM76nk=" Order="_x0031_" isBookmarkSet="yes" bookmark="no" pdftag="_x005B_Artifact_x005D_" artifact="_x0031_"/>
  <Shape xmlns="" ID="PRsiHrioMDa9oh/BGPcWWbAa+zw=" pdftag="P" isBookmarkSet="no" bookmark="no" Order="_x0031_"/>
  <Shape xmlns="" ID="PDkYcDu2DyUzzzUI4xqRWl68zXY=" artifact="_x0030_" validate="yes" pdftag="Figure" isBookmarkSet="no" bookmark="no" Order="_x0032_" formula="no" Lang=""/>
  <Shape xmlns="" ID="IVMvTi3vAZ0R6tndFdzKkb/c9NI=" pdftag="H2" isBookmarkSet="no" bookmark="yes" Order="_x0031_"/>
  <Shape xmlns="" ID="9qJC3dVC4FNTXPDoriG8AofZpKE=" pdftag="P" isBookmarkSet="no" bookmark="no" Order="_x0032_"/>
  <Shape xmlns="" ID="fXaaJYsd4ClBZzHRdkFlCNMQeb4=" formula="no" artifact="_x0030_" inline="no" validate="yes" pdftag="Figure" isBookmarkSet="no" bookmark="no" Order="_x0033_" Lang=""/>
  <Shape xmlns="" ID="by2ivNkzK7KWm3ZyLRkB0lMqJcQ=" pdftag="H2" isBookmarkSet="no" bookmark="yes" Order="_x0031_"/>
  <Shape xmlns="" ID="4Dw1dA2UPzgvFpAbEHcPFF8ZVN8=" pdftag="P" isBookmarkSet="no" bookmark="no" Order="_x0032_"/>
  <Shape xmlns="" ID="5ECQkEH9IBfMLZLPskmSpwuLGkg=" isBookmarkSet="yes" bookmark="no" pdftag="P" artifact="_x0030_" Order="_x0031_"/>
  <SubText xmlns="" ID="fXaaJYsd4ClBZzHRdkFlCNMQeb4=" ActualText=""/>
  <SubText xmlns="" ID="P7fcDr4IshRZ/qRCWgVFktOhSTg=" ActualText=""/>
  <SubText xmlns="" ID="LCCoJ3WSZQ/dXOTumRNAAh2lS6Q=" ActualText=""/>
  <SubText xmlns="" ID="PDkYcDu2DyUzzzUI4xqRWl68zXY=" ActualText=""/>
  <Shape xmlns="" ID="t8tEuBWpej+Ftf3/WQ1sTAZ5Es4=" pdftag="" Order="_x0032_" artifact="_x0030_" Lang="" formula="no" bookmark="no"/>
  <SubText xmlns="" ID="t8tEuBWpej+Ftf3/WQ1sTAZ5Es4=" ActualText=""/>
  <Shape xmlns="" ID="ouvzSbf9kqPD7ce7MlWXFvBr4+w=" pdftag="" bookmark="no" Order="_x002D_1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27640</TotalTime>
  <Words>603</Words>
  <Application>Microsoft Office PowerPoint</Application>
  <PresentationFormat>Widescreen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Wingdings 3</vt:lpstr>
      <vt:lpstr>Integral</vt:lpstr>
      <vt:lpstr>Life Skills that Last a Life Time</vt:lpstr>
      <vt:lpstr>In The Beginning</vt:lpstr>
      <vt:lpstr>Bumps Along the Way</vt:lpstr>
      <vt:lpstr>Rules and Regulations</vt:lpstr>
      <vt:lpstr>Smart Snack Guidelines</vt:lpstr>
      <vt:lpstr>Lay’s Classic Potato Chips</vt:lpstr>
      <vt:lpstr>Smart Snacks Product Calculator: Lay’s Potato Chips</vt:lpstr>
      <vt:lpstr>Doritos Flamas Reduced Fat</vt:lpstr>
      <vt:lpstr>Smart Snacks Product Calculator: Doritos Flamas Reduced Fat</vt:lpstr>
      <vt:lpstr>Other Pre-Packaged Compliant Snacks</vt:lpstr>
      <vt:lpstr>Beverage Guidelines</vt:lpstr>
      <vt:lpstr>What About Inspection?</vt:lpstr>
      <vt:lpstr>Log Templates</vt:lpstr>
      <vt:lpstr>Serving Food Temperature logs</vt:lpstr>
      <vt:lpstr>The Bulldog Cafe Now</vt:lpstr>
      <vt:lpstr>What We Are Doing Now</vt:lpstr>
      <vt:lpstr>What We Are Doing Now, continued</vt:lpstr>
      <vt:lpstr>Benefits for the Students</vt:lpstr>
      <vt:lpstr>Benefits for the Students:  Skills, Life Skills, Life Skills!!!Life</vt:lpstr>
      <vt:lpstr>Benefits for the Students, continued. </vt:lpstr>
      <vt:lpstr> Resources</vt:lpstr>
      <vt:lpstr>So What If You Don’t Have a Commercial Kitchen?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Skills that Last a Life Time. Charting the Cs 2024.</dc:title>
  <dc:creator>Paige Bellig; Jody Wehking</dc:creator>
  <cp:lastModifiedBy>Shuyin Maciel</cp:lastModifiedBy>
  <cp:revision>1179</cp:revision>
  <dcterms:created xsi:type="dcterms:W3CDTF">2020-04-18T15:28:58Z</dcterms:created>
  <dcterms:modified xsi:type="dcterms:W3CDTF">2024-04-01T11:15:19Z</dcterms:modified>
</cp:coreProperties>
</file>