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19"/>
  </p:notesMasterIdLst>
  <p:handoutMasterIdLst>
    <p:handoutMasterId r:id="rId20"/>
  </p:handoutMasterIdLst>
  <p:sldIdLst>
    <p:sldId id="256" r:id="rId6"/>
    <p:sldId id="329" r:id="rId7"/>
    <p:sldId id="257" r:id="rId8"/>
    <p:sldId id="319" r:id="rId9"/>
    <p:sldId id="330" r:id="rId10"/>
    <p:sldId id="335" r:id="rId11"/>
    <p:sldId id="334" r:id="rId12"/>
    <p:sldId id="331" r:id="rId13"/>
    <p:sldId id="332" r:id="rId14"/>
    <p:sldId id="325" r:id="rId15"/>
    <p:sldId id="336" r:id="rId16"/>
    <p:sldId id="314" r:id="rId17"/>
    <p:sldId id="33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6FF"/>
    <a:srgbClr val="5DCDFF"/>
    <a:srgbClr val="005A8C"/>
    <a:srgbClr val="E1FFE1"/>
    <a:srgbClr val="CCECFF"/>
    <a:srgbClr val="0099FF"/>
    <a:srgbClr val="00344C"/>
    <a:srgbClr val="3FC4F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8F604-8453-4269-BBD9-94B8B9F8B99F}" v="303" dt="2024-03-06T21:26:03.850"/>
    <p1510:client id="{11732E4A-03CF-4248-A97F-59339339375C}" v="67" dt="2024-03-06T19:53:14.765"/>
    <p1510:client id="{26425C59-443E-4F15-8D50-F1288A6E60B9}" v="23" dt="2024-03-06T18:36:14.146"/>
    <p1510:client id="{4595DC18-D749-40B7-ADB4-54B57137F2D9}" v="165" dt="2024-03-06T20:17:17.657"/>
    <p1510:client id="{BB49D933-2AB4-403B-9FDA-D68AC4B5CAD8}" v="11" dt="2024-03-06T19:30:29.744"/>
    <p1510:client id="{BEC1F850-CA50-4388-83D9-426F6C99BDBC}" v="3" dt="2024-03-06T22:54:20.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62" d="100"/>
          <a:sy n="62" d="100"/>
        </p:scale>
        <p:origin x="1032" y="30"/>
      </p:cViewPr>
      <p:guideLst>
        <p:guide pos="3840"/>
        <p:guide orient="horz" pos="2160"/>
      </p:guideLst>
    </p:cSldViewPr>
  </p:slideViewPr>
  <p:outlineViewPr>
    <p:cViewPr>
      <p:scale>
        <a:sx n="33" d="100"/>
        <a:sy n="33" d="100"/>
      </p:scale>
      <p:origin x="0" y="-17850"/>
    </p:cViewPr>
  </p:outlineViewPr>
  <p:notesTextViewPr>
    <p:cViewPr>
      <p:scale>
        <a:sx n="3" d="2"/>
        <a:sy n="3" d="2"/>
      </p:scale>
      <p:origin x="0" y="0"/>
    </p:cViewPr>
  </p:notesTextViewPr>
  <p:notesViewPr>
    <p:cSldViewPr snapToGrid="0" snapToObjects="1" showGuides="1">
      <p:cViewPr varScale="1">
        <p:scale>
          <a:sx n="102" d="100"/>
          <a:sy n="102" d="100"/>
        </p:scale>
        <p:origin x="2898"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 Catherine (MDE)" userId="S::catherine.roby@state.mn.us::695e906c-25c3-45d0-aa9c-2d5ba8ac8929" providerId="AD" clId="Web-{0C28F604-8453-4269-BBD9-94B8B9F8B99F}"/>
    <pc:docChg chg="modSld">
      <pc:chgData name="Roby, Catherine (MDE)" userId="S::catherine.roby@state.mn.us::695e906c-25c3-45d0-aa9c-2d5ba8ac8929" providerId="AD" clId="Web-{0C28F604-8453-4269-BBD9-94B8B9F8B99F}" dt="2024-03-06T21:26:03.850" v="266" actId="20577"/>
      <pc:docMkLst>
        <pc:docMk/>
      </pc:docMkLst>
      <pc:sldChg chg="modSp">
        <pc:chgData name="Roby, Catherine (MDE)" userId="S::catherine.roby@state.mn.us::695e906c-25c3-45d0-aa9c-2d5ba8ac8929" providerId="AD" clId="Web-{0C28F604-8453-4269-BBD9-94B8B9F8B99F}" dt="2024-03-06T21:26:03.850" v="266" actId="20577"/>
        <pc:sldMkLst>
          <pc:docMk/>
          <pc:sldMk cId="473962267" sldId="332"/>
        </pc:sldMkLst>
        <pc:spChg chg="mod">
          <ac:chgData name="Roby, Catherine (MDE)" userId="S::catherine.roby@state.mn.us::695e906c-25c3-45d0-aa9c-2d5ba8ac8929" providerId="AD" clId="Web-{0C28F604-8453-4269-BBD9-94B8B9F8B99F}" dt="2024-03-06T21:26:03.850" v="266" actId="20577"/>
          <ac:spMkLst>
            <pc:docMk/>
            <pc:sldMk cId="473962267" sldId="332"/>
            <ac:spMk id="3" creationId="{3F3AF419-4F02-4A23-A234-0378F94A0D86}"/>
          </ac:spMkLst>
        </pc:spChg>
      </pc:sldChg>
      <pc:sldChg chg="modSp">
        <pc:chgData name="Roby, Catherine (MDE)" userId="S::catherine.roby@state.mn.us::695e906c-25c3-45d0-aa9c-2d5ba8ac8929" providerId="AD" clId="Web-{0C28F604-8453-4269-BBD9-94B8B9F8B99F}" dt="2024-03-06T21:11:48.312" v="49" actId="1076"/>
        <pc:sldMkLst>
          <pc:docMk/>
          <pc:sldMk cId="3886751339" sldId="334"/>
        </pc:sldMkLst>
        <pc:spChg chg="mod">
          <ac:chgData name="Roby, Catherine (MDE)" userId="S::catherine.roby@state.mn.us::695e906c-25c3-45d0-aa9c-2d5ba8ac8929" providerId="AD" clId="Web-{0C28F604-8453-4269-BBD9-94B8B9F8B99F}" dt="2024-03-06T21:11:48.312" v="49" actId="1076"/>
          <ac:spMkLst>
            <pc:docMk/>
            <pc:sldMk cId="3886751339" sldId="334"/>
            <ac:spMk id="2" creationId="{35656856-D9A6-3EEA-2A3D-C13441325021}"/>
          </ac:spMkLst>
        </pc:spChg>
      </pc:sldChg>
    </pc:docChg>
  </pc:docChgLst>
  <pc:docChgLst>
    <pc:chgData name="Roby, Catherine (MDE)" userId="S::catherine.roby@state.mn.us::695e906c-25c3-45d0-aa9c-2d5ba8ac8929" providerId="AD" clId="Web-{26425C59-443E-4F15-8D50-F1288A6E60B9}"/>
    <pc:docChg chg="addSld modSld">
      <pc:chgData name="Roby, Catherine (MDE)" userId="S::catherine.roby@state.mn.us::695e906c-25c3-45d0-aa9c-2d5ba8ac8929" providerId="AD" clId="Web-{26425C59-443E-4F15-8D50-F1288A6E60B9}" dt="2024-03-06T18:36:14.146" v="19" actId="20577"/>
      <pc:docMkLst>
        <pc:docMk/>
      </pc:docMkLst>
      <pc:sldChg chg="addSp delSp modSp new">
        <pc:chgData name="Roby, Catherine (MDE)" userId="S::catherine.roby@state.mn.us::695e906c-25c3-45d0-aa9c-2d5ba8ac8929" providerId="AD" clId="Web-{26425C59-443E-4F15-8D50-F1288A6E60B9}" dt="2024-03-06T18:36:14.146" v="19" actId="20577"/>
        <pc:sldMkLst>
          <pc:docMk/>
          <pc:sldMk cId="280503413" sldId="336"/>
        </pc:sldMkLst>
        <pc:spChg chg="mod">
          <ac:chgData name="Roby, Catherine (MDE)" userId="S::catherine.roby@state.mn.us::695e906c-25c3-45d0-aa9c-2d5ba8ac8929" providerId="AD" clId="Web-{26425C59-443E-4F15-8D50-F1288A6E60B9}" dt="2024-03-06T18:36:14.146" v="19" actId="20577"/>
          <ac:spMkLst>
            <pc:docMk/>
            <pc:sldMk cId="280503413" sldId="336"/>
            <ac:spMk id="2" creationId="{68DE4913-3F2A-86DF-AA19-92ABCCFB6A21}"/>
          </ac:spMkLst>
        </pc:spChg>
        <pc:spChg chg="del">
          <ac:chgData name="Roby, Catherine (MDE)" userId="S::catherine.roby@state.mn.us::695e906c-25c3-45d0-aa9c-2d5ba8ac8929" providerId="AD" clId="Web-{26425C59-443E-4F15-8D50-F1288A6E60B9}" dt="2024-03-06T18:35:05.256" v="5"/>
          <ac:spMkLst>
            <pc:docMk/>
            <pc:sldMk cId="280503413" sldId="336"/>
            <ac:spMk id="3" creationId="{D1055DB4-7A1D-A5B5-D71A-C9EEE347926E}"/>
          </ac:spMkLst>
        </pc:spChg>
        <pc:spChg chg="add mod">
          <ac:chgData name="Roby, Catherine (MDE)" userId="S::catherine.roby@state.mn.us::695e906c-25c3-45d0-aa9c-2d5ba8ac8929" providerId="AD" clId="Web-{26425C59-443E-4F15-8D50-F1288A6E60B9}" dt="2024-03-06T18:35:40.443" v="14" actId="1076"/>
          <ac:spMkLst>
            <pc:docMk/>
            <pc:sldMk cId="280503413" sldId="336"/>
            <ac:spMk id="4" creationId="{17FE2F22-0D76-D38A-0013-65D96CAEFE6E}"/>
          </ac:spMkLst>
        </pc:spChg>
      </pc:sldChg>
    </pc:docChg>
  </pc:docChgLst>
  <pc:docChgLst>
    <pc:chgData name="Dols, Paul (MDE)" userId="S::paul.dols@state.mn.us::acc2f22f-2017-48b3-9710-c0eae125b29d" providerId="AD" clId="Web-{BEC1F850-CA50-4388-83D9-426F6C99BDBC}"/>
    <pc:docChg chg="modSld">
      <pc:chgData name="Dols, Paul (MDE)" userId="S::paul.dols@state.mn.us::acc2f22f-2017-48b3-9710-c0eae125b29d" providerId="AD" clId="Web-{BEC1F850-CA50-4388-83D9-426F6C99BDBC}" dt="2024-03-06T22:54:20.467" v="2" actId="1076"/>
      <pc:docMkLst>
        <pc:docMk/>
      </pc:docMkLst>
      <pc:sldChg chg="delSp modSp">
        <pc:chgData name="Dols, Paul (MDE)" userId="S::paul.dols@state.mn.us::acc2f22f-2017-48b3-9710-c0eae125b29d" providerId="AD" clId="Web-{BEC1F850-CA50-4388-83D9-426F6C99BDBC}" dt="2024-03-06T22:54:20.467" v="2" actId="1076"/>
        <pc:sldMkLst>
          <pc:docMk/>
          <pc:sldMk cId="280503413" sldId="336"/>
        </pc:sldMkLst>
        <pc:spChg chg="del">
          <ac:chgData name="Dols, Paul (MDE)" userId="S::paul.dols@state.mn.us::acc2f22f-2017-48b3-9710-c0eae125b29d" providerId="AD" clId="Web-{BEC1F850-CA50-4388-83D9-426F6C99BDBC}" dt="2024-03-06T22:54:13.186" v="0"/>
          <ac:spMkLst>
            <pc:docMk/>
            <pc:sldMk cId="280503413" sldId="336"/>
            <ac:spMk id="2" creationId="{68DE4913-3F2A-86DF-AA19-92ABCCFB6A21}"/>
          </ac:spMkLst>
        </pc:spChg>
        <pc:picChg chg="mod">
          <ac:chgData name="Dols, Paul (MDE)" userId="S::paul.dols@state.mn.us::acc2f22f-2017-48b3-9710-c0eae125b29d" providerId="AD" clId="Web-{BEC1F850-CA50-4388-83D9-426F6C99BDBC}" dt="2024-03-06T22:54:20.467" v="2" actId="1076"/>
          <ac:picMkLst>
            <pc:docMk/>
            <pc:sldMk cId="280503413" sldId="336"/>
            <ac:picMk id="3" creationId="{346D3BD3-695D-237E-B937-52E6088BAE1C}"/>
          </ac:picMkLst>
        </pc:picChg>
      </pc:sldChg>
    </pc:docChg>
  </pc:docChgLst>
  <pc:docChgLst>
    <pc:chgData name="Roby, Catherine (MDE)" userId="S::catherine.roby@state.mn.us::695e906c-25c3-45d0-aa9c-2d5ba8ac8929" providerId="AD" clId="Web-{4595DC18-D749-40B7-ADB4-54B57137F2D9}"/>
    <pc:docChg chg="modSld">
      <pc:chgData name="Roby, Catherine (MDE)" userId="S::catherine.roby@state.mn.us::695e906c-25c3-45d0-aa9c-2d5ba8ac8929" providerId="AD" clId="Web-{4595DC18-D749-40B7-ADB4-54B57137F2D9}" dt="2024-03-06T20:17:17.657" v="83"/>
      <pc:docMkLst>
        <pc:docMk/>
      </pc:docMkLst>
      <pc:sldChg chg="addSp modSp">
        <pc:chgData name="Roby, Catherine (MDE)" userId="S::catherine.roby@state.mn.us::695e906c-25c3-45d0-aa9c-2d5ba8ac8929" providerId="AD" clId="Web-{4595DC18-D749-40B7-ADB4-54B57137F2D9}" dt="2024-03-06T20:17:17.657" v="83"/>
        <pc:sldMkLst>
          <pc:docMk/>
          <pc:sldMk cId="3886751339" sldId="334"/>
        </pc:sldMkLst>
        <pc:spChg chg="add">
          <ac:chgData name="Roby, Catherine (MDE)" userId="S::catherine.roby@state.mn.us::695e906c-25c3-45d0-aa9c-2d5ba8ac8929" providerId="AD" clId="Web-{4595DC18-D749-40B7-ADB4-54B57137F2D9}" dt="2024-03-06T20:17:17.657" v="83"/>
          <ac:spMkLst>
            <pc:docMk/>
            <pc:sldMk cId="3886751339" sldId="334"/>
            <ac:spMk id="2" creationId="{35656856-D9A6-3EEA-2A3D-C13441325021}"/>
          </ac:spMkLst>
        </pc:spChg>
        <pc:picChg chg="mod">
          <ac:chgData name="Roby, Catherine (MDE)" userId="S::catherine.roby@state.mn.us::695e906c-25c3-45d0-aa9c-2d5ba8ac8929" providerId="AD" clId="Web-{4595DC18-D749-40B7-ADB4-54B57137F2D9}" dt="2024-03-06T20:17:04.141" v="82" actId="1076"/>
          <ac:picMkLst>
            <pc:docMk/>
            <pc:sldMk cId="3886751339" sldId="334"/>
            <ac:picMk id="3" creationId="{FB236B69-104E-4DC7-89D0-B17B629ABDD7}"/>
          </ac:picMkLst>
        </pc:picChg>
      </pc:sldChg>
      <pc:sldChg chg="addSp modSp">
        <pc:chgData name="Roby, Catherine (MDE)" userId="S::catherine.roby@state.mn.us::695e906c-25c3-45d0-aa9c-2d5ba8ac8929" providerId="AD" clId="Web-{4595DC18-D749-40B7-ADB4-54B57137F2D9}" dt="2024-03-06T20:10:04.171" v="78" actId="1076"/>
        <pc:sldMkLst>
          <pc:docMk/>
          <pc:sldMk cId="1583639392" sldId="335"/>
        </pc:sldMkLst>
        <pc:spChg chg="add mod">
          <ac:chgData name="Roby, Catherine (MDE)" userId="S::catherine.roby@state.mn.us::695e906c-25c3-45d0-aa9c-2d5ba8ac8929" providerId="AD" clId="Web-{4595DC18-D749-40B7-ADB4-54B57137F2D9}" dt="2024-03-06T20:10:04.171" v="78" actId="1076"/>
          <ac:spMkLst>
            <pc:docMk/>
            <pc:sldMk cId="1583639392" sldId="335"/>
            <ac:spMk id="2" creationId="{436B58E6-7A3F-693D-D70A-EFBEB47D3F8F}"/>
          </ac:spMkLst>
        </pc:spChg>
      </pc:sldChg>
    </pc:docChg>
  </pc:docChgLst>
  <pc:docChgLst>
    <pc:chgData name="Roby, Catherine (MDE)" userId="S::catherine.roby@state.mn.us::695e906c-25c3-45d0-aa9c-2d5ba8ac8929" providerId="AD" clId="Web-{11732E4A-03CF-4248-A97F-59339339375C}"/>
    <pc:docChg chg="modSld">
      <pc:chgData name="Roby, Catherine (MDE)" userId="S::catherine.roby@state.mn.us::695e906c-25c3-45d0-aa9c-2d5ba8ac8929" providerId="AD" clId="Web-{11732E4A-03CF-4248-A97F-59339339375C}" dt="2024-03-06T19:53:14.453" v="64" actId="20577"/>
      <pc:docMkLst>
        <pc:docMk/>
      </pc:docMkLst>
      <pc:sldChg chg="modSp">
        <pc:chgData name="Roby, Catherine (MDE)" userId="S::catherine.roby@state.mn.us::695e906c-25c3-45d0-aa9c-2d5ba8ac8929" providerId="AD" clId="Web-{11732E4A-03CF-4248-A97F-59339339375C}" dt="2024-03-06T19:53:14.453" v="64" actId="20577"/>
        <pc:sldMkLst>
          <pc:docMk/>
          <pc:sldMk cId="3316001309" sldId="314"/>
        </pc:sldMkLst>
        <pc:spChg chg="mod">
          <ac:chgData name="Roby, Catherine (MDE)" userId="S::catherine.roby@state.mn.us::695e906c-25c3-45d0-aa9c-2d5ba8ac8929" providerId="AD" clId="Web-{11732E4A-03CF-4248-A97F-59339339375C}" dt="2024-03-06T19:53:01.796" v="58" actId="1076"/>
          <ac:spMkLst>
            <pc:docMk/>
            <pc:sldMk cId="3316001309" sldId="314"/>
            <ac:spMk id="4" creationId="{5D86727D-FF4D-41F5-80A5-FE24A8249968}"/>
          </ac:spMkLst>
        </pc:spChg>
        <pc:spChg chg="mod">
          <ac:chgData name="Roby, Catherine (MDE)" userId="S::catherine.roby@state.mn.us::695e906c-25c3-45d0-aa9c-2d5ba8ac8929" providerId="AD" clId="Web-{11732E4A-03CF-4248-A97F-59339339375C}" dt="2024-03-06T19:53:14.453" v="64" actId="20577"/>
          <ac:spMkLst>
            <pc:docMk/>
            <pc:sldMk cId="3316001309" sldId="314"/>
            <ac:spMk id="9" creationId="{46F1DB6C-80AB-4E41-A5AE-91CFF09CA65B}"/>
          </ac:spMkLst>
        </pc:spChg>
      </pc:sldChg>
    </pc:docChg>
  </pc:docChgLst>
  <pc:docChgLst>
    <pc:chgData name="Roby, Catherine (MDE)" userId="S::catherine.roby@state.mn.us::695e906c-25c3-45d0-aa9c-2d5ba8ac8929" providerId="AD" clId="Web-{BB49D933-2AB4-403B-9FDA-D68AC4B5CAD8}"/>
    <pc:docChg chg="modSld">
      <pc:chgData name="Roby, Catherine (MDE)" userId="S::catherine.roby@state.mn.us::695e906c-25c3-45d0-aa9c-2d5ba8ac8929" providerId="AD" clId="Web-{BB49D933-2AB4-403B-9FDA-D68AC4B5CAD8}" dt="2024-03-06T19:30:29.744" v="7" actId="1076"/>
      <pc:docMkLst>
        <pc:docMk/>
      </pc:docMkLst>
      <pc:sldChg chg="addSp modSp">
        <pc:chgData name="Roby, Catherine (MDE)" userId="S::catherine.roby@state.mn.us::695e906c-25c3-45d0-aa9c-2d5ba8ac8929" providerId="AD" clId="Web-{BB49D933-2AB4-403B-9FDA-D68AC4B5CAD8}" dt="2024-03-06T19:30:29.744" v="7" actId="1076"/>
        <pc:sldMkLst>
          <pc:docMk/>
          <pc:sldMk cId="280503413" sldId="336"/>
        </pc:sldMkLst>
        <pc:spChg chg="mod">
          <ac:chgData name="Roby, Catherine (MDE)" userId="S::catherine.roby@state.mn.us::695e906c-25c3-45d0-aa9c-2d5ba8ac8929" providerId="AD" clId="Web-{BB49D933-2AB4-403B-9FDA-D68AC4B5CAD8}" dt="2024-03-06T19:30:29.744" v="7" actId="1076"/>
          <ac:spMkLst>
            <pc:docMk/>
            <pc:sldMk cId="280503413" sldId="336"/>
            <ac:spMk id="4" creationId="{17FE2F22-0D76-D38A-0013-65D96CAEFE6E}"/>
          </ac:spMkLst>
        </pc:spChg>
        <pc:picChg chg="add mod">
          <ac:chgData name="Roby, Catherine (MDE)" userId="S::catherine.roby@state.mn.us::695e906c-25c3-45d0-aa9c-2d5ba8ac8929" providerId="AD" clId="Web-{BB49D933-2AB4-403B-9FDA-D68AC4B5CAD8}" dt="2024-03-06T19:27:14.901" v="3"/>
          <ac:picMkLst>
            <pc:docMk/>
            <pc:sldMk cId="280503413" sldId="336"/>
            <ac:picMk id="3" creationId="{346D3BD3-695D-237E-B937-52E6088BAE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3/15/2024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382963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624573" y="1663371"/>
            <a:ext cx="4937770" cy="1097283"/>
          </a:xfrm>
          <a:prstGeom prst="rect">
            <a:avLst/>
          </a:prstGeom>
        </p:spPr>
      </p:pic>
    </p:spTree>
    <p:extLst>
      <p:ext uri="{BB962C8B-B14F-4D97-AF65-F5344CB8AC3E}">
        <p14:creationId xmlns:p14="http://schemas.microsoft.com/office/powerpoint/2010/main" val="337255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p>
            <a:endParaRPr lang="en-US"/>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220096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08334" y="1687117"/>
            <a:ext cx="3950216" cy="877826"/>
          </a:xfrm>
          <a:prstGeom prst="rect">
            <a:avLst/>
          </a:prstGeom>
        </p:spPr>
      </p:pic>
    </p:spTree>
    <p:extLst>
      <p:ext uri="{BB962C8B-B14F-4D97-AF65-F5344CB8AC3E}">
        <p14:creationId xmlns:p14="http://schemas.microsoft.com/office/powerpoint/2010/main" val="3683624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04" y="1572768"/>
            <a:ext cx="11000232" cy="113385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829711"/>
            <a:ext cx="10972799" cy="3138603"/>
          </a:xfrm>
          <a:prstGeom prst="rect">
            <a:avLst/>
          </a:prstGeom>
        </p:spPr>
        <p:txBody>
          <a:bodyPr vert="horz" lIns="45720" tIns="45720" rIns="45720" bIns="45720" rtlCol="0">
            <a:noAutofit/>
          </a:body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hape 1">
            <a:extLst>
              <a:ext uri="{FF2B5EF4-FFF2-40B4-BE49-F238E27FC236}">
                <a16:creationId xmlns:a16="http://schemas.microsoft.com/office/drawing/2014/main" id="{506A197E-CF6F-014B-73BD-EC4CD1BDC4FF}"/>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cs typeface="Calibri" panose="020F0502020204030204" pitchFamily="34" charset="0"/>
              </a:rPr>
              <a:pPr algn="ctr"/>
              <a:t>‹#›</a:t>
            </a:fld>
            <a:endParaRPr lang="en-US" b="1" dirty="0">
              <a:latin typeface="Calibri" panose="020F0502020204030204" pitchFamily="34" charset="0"/>
              <a:cs typeface="Calibri" panose="020F0502020204030204" pitchFamily="34" charset="0"/>
            </a:endParaRPr>
          </a:p>
        </p:txBody>
      </p:sp>
      <p:pic>
        <p:nvPicPr>
          <p:cNvPr id="9" name="Google Shape;9;p1">
            <a:extLst>
              <a:ext uri="{FF2B5EF4-FFF2-40B4-BE49-F238E27FC236}">
                <a16:creationId xmlns:a16="http://schemas.microsoft.com/office/drawing/2014/main" id="{1252054B-C89E-486B-9C21-62880843D8AB}"/>
              </a:ext>
            </a:extLst>
          </p:cNvPr>
          <p:cNvPicPr preferRelativeResize="0"/>
          <p:nvPr userDrawn="1"/>
        </p:nvPicPr>
        <p:blipFill rotWithShape="1">
          <a:blip r:embed="rId6">
            <a:alphaModFix/>
          </a:blip>
          <a:srcRect t="8198" b="3820"/>
          <a:stretch/>
        </p:blipFill>
        <p:spPr>
          <a:xfrm>
            <a:off x="9805032" y="5692140"/>
            <a:ext cx="1849027" cy="874866"/>
          </a:xfrm>
          <a:prstGeom prst="rect">
            <a:avLst/>
          </a:prstGeom>
          <a:noFill/>
          <a:ln>
            <a:noFill/>
          </a:ln>
        </p:spPr>
      </p:pic>
      <p:pic>
        <p:nvPicPr>
          <p:cNvPr id="11" name="Picture 2" descr="Minnesota Department of Education">
            <a:extLst>
              <a:ext uri="{FF2B5EF4-FFF2-40B4-BE49-F238E27FC236}">
                <a16:creationId xmlns:a16="http://schemas.microsoft.com/office/drawing/2014/main" id="{F9DC1E20-A7F5-4E77-A849-D52D6C85A6F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2949" y="6065800"/>
            <a:ext cx="2290271" cy="30430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0" r:id="rId1"/>
    <p:sldLayoutId id="2147483650" r:id="rId2"/>
    <p:sldLayoutId id="2147483678" r:id="rId3"/>
    <p:sldLayoutId id="2147483697" r:id="rId4"/>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105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600"/>
        </a:spcBef>
        <a:spcAft>
          <a:spcPts val="600"/>
        </a:spcAft>
        <a:buClr>
          <a:srgbClr val="003399"/>
        </a:buClr>
        <a:buSzPct val="94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atherine.roby@state.mn.us" TargetMode="External"/><Relationship Id="rId2" Type="http://schemas.openxmlformats.org/officeDocument/2006/relationships/hyperlink" Target="mailto:paul.dols@state.mn.u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rmAutofit/>
          </a:bodyPr>
          <a:lstStyle/>
          <a:p>
            <a:r>
              <a:rPr lang="en-US" dirty="0"/>
              <a:t>Teach Special Education Minnesota</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p:txBody>
          <a:bodyPr>
            <a:normAutofit/>
          </a:bodyPr>
          <a:lstStyle/>
          <a:p>
            <a:r>
              <a:rPr lang="en-US" dirty="0"/>
              <a:t>Provided by Paul Dols and Katie Roby</a:t>
            </a:r>
          </a:p>
          <a:p>
            <a:r>
              <a:rPr lang="en-US" dirty="0"/>
              <a:t>Introduction to New State Website to Support the Workforce and Low Incidence Disability Areas</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02EF-9933-093E-82D6-9E4C8D9A5CBD}"/>
              </a:ext>
            </a:extLst>
          </p:cNvPr>
          <p:cNvSpPr>
            <a:spLocks noGrp="1"/>
          </p:cNvSpPr>
          <p:nvPr>
            <p:ph type="title"/>
          </p:nvPr>
        </p:nvSpPr>
        <p:spPr>
          <a:xfrm>
            <a:off x="603504" y="-1411064"/>
            <a:ext cx="11000232" cy="1133856"/>
          </a:xfrm>
        </p:spPr>
        <p:txBody>
          <a:bodyPr/>
          <a:lstStyle/>
          <a:p>
            <a:r>
              <a:rPr lang="en-US" dirty="0">
                <a:solidFill>
                  <a:schemeClr val="bg1">
                    <a:lumMod val="50000"/>
                  </a:schemeClr>
                </a:solidFill>
              </a:rPr>
              <a:t>Are We missing something?</a:t>
            </a:r>
          </a:p>
        </p:txBody>
      </p:sp>
      <p:pic>
        <p:nvPicPr>
          <p:cNvPr id="3" name="Picture 2" descr="How users can provide feedback on the site. ">
            <a:extLst>
              <a:ext uri="{FF2B5EF4-FFF2-40B4-BE49-F238E27FC236}">
                <a16:creationId xmlns:a16="http://schemas.microsoft.com/office/drawing/2014/main" id="{694E5C83-28C5-4615-9246-4CA47AC18104}"/>
              </a:ext>
            </a:extLst>
          </p:cNvPr>
          <p:cNvPicPr>
            <a:picLocks noChangeAspect="1"/>
          </p:cNvPicPr>
          <p:nvPr/>
        </p:nvPicPr>
        <p:blipFill>
          <a:blip r:embed="rId2"/>
          <a:stretch>
            <a:fillRect/>
          </a:stretch>
        </p:blipFill>
        <p:spPr>
          <a:xfrm>
            <a:off x="4630682" y="1557376"/>
            <a:ext cx="2930636" cy="4452937"/>
          </a:xfrm>
          <a:prstGeom prst="rect">
            <a:avLst/>
          </a:prstGeom>
        </p:spPr>
      </p:pic>
    </p:spTree>
    <p:extLst>
      <p:ext uri="{BB962C8B-B14F-4D97-AF65-F5344CB8AC3E}">
        <p14:creationId xmlns:p14="http://schemas.microsoft.com/office/powerpoint/2010/main" val="80567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318D-DE70-6DBA-4BED-FD418857CB02}"/>
              </a:ext>
              <a:ext uri="{C183D7F6-B498-43B3-948B-1728B52AA6E4}">
                <adec:decorative xmlns:adec="http://schemas.microsoft.com/office/drawing/2017/decorative" val="1"/>
              </a:ext>
            </a:extLst>
          </p:cNvPr>
          <p:cNvSpPr>
            <a:spLocks noGrp="1"/>
          </p:cNvSpPr>
          <p:nvPr>
            <p:ph type="title"/>
          </p:nvPr>
        </p:nvSpPr>
        <p:spPr>
          <a:xfrm>
            <a:off x="603504" y="-1539399"/>
            <a:ext cx="3038054" cy="1133856"/>
          </a:xfrm>
        </p:spPr>
        <p:txBody>
          <a:bodyPr/>
          <a:lstStyle/>
          <a:p>
            <a:r>
              <a:rPr lang="en-US" dirty="0">
                <a:solidFill>
                  <a:schemeClr val="bg1">
                    <a:lumMod val="50000"/>
                  </a:schemeClr>
                </a:solidFill>
              </a:rPr>
              <a:t>Feedback</a:t>
            </a:r>
          </a:p>
        </p:txBody>
      </p:sp>
      <p:pic>
        <p:nvPicPr>
          <p:cNvPr id="3" name="Picture 2" descr="Image shows a diverse group of hands holding up colorful letters spelling out the word 'feedback'.">
            <a:extLst>
              <a:ext uri="{FF2B5EF4-FFF2-40B4-BE49-F238E27FC236}">
                <a16:creationId xmlns:a16="http://schemas.microsoft.com/office/drawing/2014/main" id="{346D3BD3-695D-237E-B937-52E6088BAE1C}"/>
              </a:ext>
            </a:extLst>
          </p:cNvPr>
          <p:cNvPicPr>
            <a:picLocks noChangeAspect="1"/>
          </p:cNvPicPr>
          <p:nvPr/>
        </p:nvPicPr>
        <p:blipFill rotWithShape="1">
          <a:blip r:embed="rId2"/>
          <a:srcRect t="19308"/>
          <a:stretch/>
        </p:blipFill>
        <p:spPr>
          <a:xfrm>
            <a:off x="4539917" y="1126958"/>
            <a:ext cx="3139460" cy="1512661"/>
          </a:xfrm>
          <a:prstGeom prst="rect">
            <a:avLst/>
          </a:prstGeom>
        </p:spPr>
      </p:pic>
      <p:sp>
        <p:nvSpPr>
          <p:cNvPr id="7" name="Text Placeholder 6">
            <a:extLst>
              <a:ext uri="{FF2B5EF4-FFF2-40B4-BE49-F238E27FC236}">
                <a16:creationId xmlns:a16="http://schemas.microsoft.com/office/drawing/2014/main" id="{4EC5B259-22D4-570D-E56E-7A24FF4E14C4}"/>
              </a:ext>
            </a:extLst>
          </p:cNvPr>
          <p:cNvSpPr>
            <a:spLocks noGrp="1"/>
          </p:cNvSpPr>
          <p:nvPr>
            <p:ph type="body" sz="quarter" idx="10"/>
          </p:nvPr>
        </p:nvSpPr>
        <p:spPr>
          <a:xfrm>
            <a:off x="612488" y="2691472"/>
            <a:ext cx="10978994" cy="3308276"/>
          </a:xfrm>
        </p:spPr>
        <p:txBody>
          <a:bodyPr/>
          <a:lstStyle/>
          <a:p>
            <a:pPr lvl="1">
              <a:spcBef>
                <a:spcPts val="300"/>
              </a:spcBef>
            </a:pPr>
            <a:r>
              <a:rPr lang="en-US" dirty="0">
                <a:solidFill>
                  <a:srgbClr val="0D0D0D"/>
                </a:solidFill>
                <a:highlight>
                  <a:srgbClr val="FFFFFF"/>
                </a:highlight>
                <a:latin typeface="Calibri"/>
                <a:cs typeface="Calibri"/>
              </a:rPr>
              <a:t>How did you find the content presented? Any areas you found particularly helpful or areas needing improvement?</a:t>
            </a:r>
          </a:p>
          <a:p>
            <a:pPr lvl="1">
              <a:spcBef>
                <a:spcPts val="300"/>
              </a:spcBef>
            </a:pPr>
            <a:r>
              <a:rPr lang="en-US" dirty="0">
                <a:solidFill>
                  <a:srgbClr val="0D0D0D"/>
                </a:solidFill>
                <a:highlight>
                  <a:srgbClr val="FFFFFF"/>
                </a:highlight>
                <a:latin typeface="Calibri"/>
                <a:cs typeface="Calibri"/>
              </a:rPr>
              <a:t>What are your thoughts on the usability and accessibility of our website?</a:t>
            </a:r>
          </a:p>
          <a:p>
            <a:pPr lvl="1">
              <a:spcBef>
                <a:spcPts val="300"/>
              </a:spcBef>
            </a:pPr>
            <a:r>
              <a:rPr lang="en-US" dirty="0">
                <a:solidFill>
                  <a:srgbClr val="0D0D0D"/>
                </a:solidFill>
                <a:highlight>
                  <a:srgbClr val="FFFFFF"/>
                </a:highlight>
                <a:latin typeface="Calibri"/>
                <a:cs typeface="Calibri"/>
              </a:rPr>
              <a:t>Do you have any suggestions for additional resources or features that could enhance our website's support for special education teachers in Minnesota?</a:t>
            </a:r>
          </a:p>
          <a:p>
            <a:pPr lvl="1">
              <a:spcBef>
                <a:spcPts val="300"/>
              </a:spcBef>
            </a:pPr>
            <a:r>
              <a:rPr lang="en-US" dirty="0">
                <a:solidFill>
                  <a:srgbClr val="0D0D0D"/>
                </a:solidFill>
                <a:highlight>
                  <a:srgbClr val="FFFFFF"/>
                </a:highlight>
                <a:latin typeface="Calibri"/>
                <a:cs typeface="Calibri"/>
              </a:rPr>
              <a:t>Are there any specific topics or tools you would like to see added or expanded upon on our website?</a:t>
            </a:r>
          </a:p>
          <a:p>
            <a:pPr lvl="1">
              <a:spcBef>
                <a:spcPts val="300"/>
              </a:spcBef>
            </a:pPr>
            <a:r>
              <a:rPr lang="en-US" dirty="0">
                <a:solidFill>
                  <a:srgbClr val="0D0D0D"/>
                </a:solidFill>
                <a:highlight>
                  <a:srgbClr val="FFFFFF"/>
                </a:highlight>
                <a:latin typeface="Calibri"/>
                <a:cs typeface="Calibri"/>
              </a:rPr>
              <a:t>Thank you for taking the time to provide your feedback!</a:t>
            </a:r>
          </a:p>
        </p:txBody>
      </p:sp>
    </p:spTree>
    <p:extLst>
      <p:ext uri="{BB962C8B-B14F-4D97-AF65-F5344CB8AC3E}">
        <p14:creationId xmlns:p14="http://schemas.microsoft.com/office/powerpoint/2010/main" val="28050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a:xfrm>
            <a:off x="606868" y="2895455"/>
            <a:ext cx="11000232" cy="1218524"/>
          </a:xfrm>
        </p:spPr>
        <p:txBody>
          <a:bodyPr/>
          <a:lstStyle/>
          <a:p>
            <a:r>
              <a:rPr lang="en-US" dirty="0">
                <a:latin typeface="Calibri"/>
                <a:cs typeface="Calibri"/>
              </a:rPr>
              <a:t>Thank you for your dedication to students with disabilities in Minnesota!</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a:xfrm>
            <a:off x="3769896" y="4113979"/>
            <a:ext cx="5550567" cy="1567828"/>
          </a:xfrm>
        </p:spPr>
        <p:txBody>
          <a:bodyPr/>
          <a:lstStyle/>
          <a:p>
            <a:pPr algn="l"/>
            <a:r>
              <a:rPr lang="en-US" dirty="0">
                <a:latin typeface="Calibri"/>
                <a:cs typeface="Calibri"/>
              </a:rPr>
              <a:t>Contact Information:</a:t>
            </a:r>
            <a:endParaRPr lang="en-US" dirty="0"/>
          </a:p>
          <a:p>
            <a:pPr algn="l"/>
            <a:r>
              <a:rPr lang="en-US" dirty="0">
                <a:latin typeface="Calibri"/>
                <a:cs typeface="Calibri"/>
              </a:rPr>
              <a:t>Paul Dols, </a:t>
            </a:r>
            <a:r>
              <a:rPr lang="en-US" dirty="0">
                <a:latin typeface="Calibri"/>
                <a:cs typeface="Calibri"/>
                <a:hlinkClick r:id="rId2"/>
              </a:rPr>
              <a:t>paul.dols@state.mn.us</a:t>
            </a:r>
            <a:endParaRPr lang="en-US" dirty="0"/>
          </a:p>
          <a:p>
            <a:pPr algn="l"/>
            <a:r>
              <a:rPr lang="en-US" dirty="0">
                <a:latin typeface="Calibri"/>
                <a:cs typeface="Calibri"/>
              </a:rPr>
              <a:t>Katie Roby, </a:t>
            </a:r>
            <a:r>
              <a:rPr lang="en-US" dirty="0">
                <a:latin typeface="Calibri"/>
                <a:cs typeface="Calibri"/>
                <a:hlinkClick r:id="rId3"/>
              </a:rPr>
              <a:t>catherine.roby@state.mn.us</a:t>
            </a:r>
            <a:r>
              <a:rPr lang="en-US" dirty="0">
                <a:latin typeface="Calibri"/>
                <a:cs typeface="Calibri"/>
              </a:rPr>
              <a:t> </a:t>
            </a:r>
            <a:endParaRPr lang="en-US" dirty="0"/>
          </a:p>
        </p:txBody>
      </p:sp>
    </p:spTree>
    <p:extLst>
      <p:ext uri="{BB962C8B-B14F-4D97-AF65-F5344CB8AC3E}">
        <p14:creationId xmlns:p14="http://schemas.microsoft.com/office/powerpoint/2010/main" val="331600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CA94B1-A787-B8D4-189F-94F45FF2E561}"/>
              </a:ext>
            </a:extLst>
          </p:cNvPr>
          <p:cNvSpPr>
            <a:spLocks noGrp="1"/>
          </p:cNvSpPr>
          <p:nvPr>
            <p:ph type="title"/>
          </p:nvPr>
        </p:nvSpPr>
        <p:spPr/>
        <p:txBody>
          <a:bodyPr/>
          <a:lstStyle/>
          <a:p>
            <a:r>
              <a:rPr lang="en-US" dirty="0"/>
              <a:t>Glossary</a:t>
            </a:r>
          </a:p>
        </p:txBody>
      </p:sp>
      <p:sp>
        <p:nvSpPr>
          <p:cNvPr id="5" name="Text Placeholder 4">
            <a:extLst>
              <a:ext uri="{FF2B5EF4-FFF2-40B4-BE49-F238E27FC236}">
                <a16:creationId xmlns:a16="http://schemas.microsoft.com/office/drawing/2014/main" id="{085986E7-BF40-1385-DC42-D2608BD337E7}"/>
              </a:ext>
            </a:extLst>
          </p:cNvPr>
          <p:cNvSpPr>
            <a:spLocks noGrp="1"/>
          </p:cNvSpPr>
          <p:nvPr>
            <p:ph type="body" sz="quarter" idx="10"/>
          </p:nvPr>
        </p:nvSpPr>
        <p:spPr>
          <a:xfrm>
            <a:off x="612488" y="2803766"/>
            <a:ext cx="10978994" cy="2911234"/>
          </a:xfrm>
        </p:spPr>
        <p:txBody>
          <a:bodyPr/>
          <a:lstStyle/>
          <a:p>
            <a:pPr>
              <a:spcBef>
                <a:spcPts val="600"/>
              </a:spcBef>
              <a:spcAft>
                <a:spcPts val="600"/>
              </a:spcAft>
            </a:pPr>
            <a:r>
              <a:rPr lang="en-US" dirty="0"/>
              <a:t>Teachspedmn.org = Teach Special Education Minnesota</a:t>
            </a:r>
          </a:p>
          <a:p>
            <a:pPr>
              <a:spcBef>
                <a:spcPts val="600"/>
              </a:spcBef>
              <a:spcAft>
                <a:spcPts val="600"/>
              </a:spcAft>
            </a:pPr>
            <a:r>
              <a:rPr lang="en-US" dirty="0"/>
              <a:t>MDE = Minnesota Department of Education</a:t>
            </a:r>
          </a:p>
          <a:p>
            <a:pPr>
              <a:spcBef>
                <a:spcPts val="600"/>
              </a:spcBef>
              <a:spcAft>
                <a:spcPts val="600"/>
              </a:spcAft>
            </a:pPr>
            <a:r>
              <a:rPr lang="en-US" dirty="0"/>
              <a:t>IDEA = Individuals with Disabilities Education Act</a:t>
            </a:r>
          </a:p>
          <a:p>
            <a:pPr>
              <a:spcBef>
                <a:spcPts val="600"/>
              </a:spcBef>
              <a:spcAft>
                <a:spcPts val="600"/>
              </a:spcAft>
            </a:pPr>
            <a:r>
              <a:rPr lang="en-US" dirty="0"/>
              <a:t>PELSB = Professional Educator Licensing and Standards Board</a:t>
            </a:r>
          </a:p>
          <a:p>
            <a:pPr>
              <a:spcBef>
                <a:spcPts val="600"/>
              </a:spcBef>
              <a:spcAft>
                <a:spcPts val="600"/>
              </a:spcAft>
            </a:pPr>
            <a:r>
              <a:rPr lang="en-US" dirty="0"/>
              <a:t>MN CEC = Minnesota Council for Exceptional Children</a:t>
            </a:r>
          </a:p>
          <a:p>
            <a:pPr>
              <a:spcBef>
                <a:spcPts val="600"/>
              </a:spcBef>
              <a:spcAft>
                <a:spcPts val="600"/>
              </a:spcAft>
            </a:pPr>
            <a:r>
              <a:rPr lang="en-US" dirty="0"/>
              <a:t>HLP = High Leverage Practices</a:t>
            </a:r>
          </a:p>
        </p:txBody>
      </p:sp>
    </p:spTree>
    <p:extLst>
      <p:ext uri="{BB962C8B-B14F-4D97-AF65-F5344CB8AC3E}">
        <p14:creationId xmlns:p14="http://schemas.microsoft.com/office/powerpoint/2010/main" val="48342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5DB3-8903-8C25-AB15-77D8378D9D1D}"/>
              </a:ext>
              <a:ext uri="{C183D7F6-B498-43B3-948B-1728B52AA6E4}">
                <adec:decorative xmlns:adec="http://schemas.microsoft.com/office/drawing/2017/decorative" val="1"/>
              </a:ext>
            </a:extLst>
          </p:cNvPr>
          <p:cNvSpPr>
            <a:spLocks noGrp="1"/>
          </p:cNvSpPr>
          <p:nvPr>
            <p:ph type="title"/>
          </p:nvPr>
        </p:nvSpPr>
        <p:spPr>
          <a:xfrm>
            <a:off x="603504" y="-1747948"/>
            <a:ext cx="11000232" cy="1133856"/>
          </a:xfrm>
        </p:spPr>
        <p:txBody>
          <a:bodyPr/>
          <a:lstStyle/>
          <a:p>
            <a:r>
              <a:rPr lang="en-US" dirty="0">
                <a:solidFill>
                  <a:schemeClr val="bg1">
                    <a:lumMod val="50000"/>
                  </a:schemeClr>
                </a:solidFill>
              </a:rPr>
              <a:t>Teach Special Education Minnesota website</a:t>
            </a:r>
          </a:p>
        </p:txBody>
      </p:sp>
      <p:pic>
        <p:nvPicPr>
          <p:cNvPr id="4" name="Picture 3" descr="Teach Special Education Minnesota website.">
            <a:extLst>
              <a:ext uri="{FF2B5EF4-FFF2-40B4-BE49-F238E27FC236}">
                <a16:creationId xmlns:a16="http://schemas.microsoft.com/office/drawing/2014/main" id="{D52441CC-8556-4831-8326-45B49B65564F}"/>
              </a:ext>
            </a:extLst>
          </p:cNvPr>
          <p:cNvPicPr>
            <a:picLocks noChangeAspect="1"/>
          </p:cNvPicPr>
          <p:nvPr/>
        </p:nvPicPr>
        <p:blipFill>
          <a:blip r:embed="rId2"/>
          <a:stretch>
            <a:fillRect/>
          </a:stretch>
        </p:blipFill>
        <p:spPr>
          <a:xfrm>
            <a:off x="1761565" y="1501983"/>
            <a:ext cx="8664597" cy="4117617"/>
          </a:xfrm>
          <a:prstGeom prst="rect">
            <a:avLst/>
          </a:prstGeom>
        </p:spPr>
      </p:pic>
    </p:spTree>
    <p:extLst>
      <p:ext uri="{BB962C8B-B14F-4D97-AF65-F5344CB8AC3E}">
        <p14:creationId xmlns:p14="http://schemas.microsoft.com/office/powerpoint/2010/main" val="345848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Teach Special Education Minnesota (TeachSpEdMN.org)</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a:xfrm>
            <a:off x="612488" y="2803766"/>
            <a:ext cx="10978994" cy="2978469"/>
          </a:xfrm>
        </p:spPr>
        <p:txBody>
          <a:bodyPr/>
          <a:lstStyle/>
          <a:p>
            <a:pPr marL="577850" indent="-342900">
              <a:lnSpc>
                <a:spcPct val="120000"/>
              </a:lnSpc>
              <a:spcBef>
                <a:spcPts val="800"/>
              </a:spcBef>
              <a:spcAft>
                <a:spcPts val="0"/>
              </a:spcAft>
              <a:buClr>
                <a:srgbClr val="003399"/>
              </a:buClr>
              <a:buSzPct val="140000"/>
              <a:buFont typeface="Arial" panose="020B0604020202020204" pitchFamily="34" charset="0"/>
              <a:buChar char="•"/>
            </a:pPr>
            <a:r>
              <a:rPr lang="en-US" dirty="0"/>
              <a:t>TeachSpEdMN.org is a project in collaboration with our Regional Low Incidence Facilitators, </a:t>
            </a:r>
            <a:r>
              <a:rPr lang="en-US" dirty="0" err="1"/>
              <a:t>BrightWorks</a:t>
            </a:r>
            <a:r>
              <a:rPr lang="en-US" dirty="0"/>
              <a:t>, and Minnesota Institutes of Higher Education</a:t>
            </a:r>
          </a:p>
          <a:p>
            <a:pPr marL="577850" indent="-342900">
              <a:lnSpc>
                <a:spcPct val="120000"/>
              </a:lnSpc>
              <a:spcBef>
                <a:spcPts val="800"/>
              </a:spcBef>
              <a:spcAft>
                <a:spcPts val="0"/>
              </a:spcAft>
              <a:buClr>
                <a:srgbClr val="003399"/>
              </a:buClr>
              <a:buSzPct val="140000"/>
              <a:buFont typeface="Arial" panose="020B0604020202020204" pitchFamily="34" charset="0"/>
              <a:buChar char="•"/>
            </a:pPr>
            <a:r>
              <a:rPr lang="en-US" dirty="0"/>
              <a:t>TeachSpEdMN.org will serve as a resource for prospective and current special education teachers to explore, become, grow, and thrive in the teaching profession</a:t>
            </a:r>
          </a:p>
          <a:p>
            <a:pPr marL="577850" indent="-342900">
              <a:lnSpc>
                <a:spcPct val="120000"/>
              </a:lnSpc>
              <a:spcBef>
                <a:spcPts val="800"/>
              </a:spcBef>
              <a:spcAft>
                <a:spcPts val="0"/>
              </a:spcAft>
              <a:buClr>
                <a:srgbClr val="003399"/>
              </a:buClr>
              <a:buSzPct val="140000"/>
              <a:buFont typeface="Arial" panose="020B0604020202020204" pitchFamily="34" charset="0"/>
              <a:buChar char="•"/>
            </a:pPr>
            <a:r>
              <a:rPr lang="en-US" dirty="0"/>
              <a:t>The vision of this project is to  recruit, support and retain excellent special educators and to help shift the public narrative about teaching special education</a:t>
            </a:r>
            <a:endParaRPr lang="en-US" dirty="0">
              <a:cs typeface="Calibri"/>
            </a:endParaRPr>
          </a:p>
        </p:txBody>
      </p:sp>
    </p:spTree>
    <p:extLst>
      <p:ext uri="{BB962C8B-B14F-4D97-AF65-F5344CB8AC3E}">
        <p14:creationId xmlns:p14="http://schemas.microsoft.com/office/powerpoint/2010/main" val="273356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FEC6-316E-540E-337A-429029622AE3}"/>
              </a:ext>
            </a:extLst>
          </p:cNvPr>
          <p:cNvSpPr>
            <a:spLocks noGrp="1"/>
          </p:cNvSpPr>
          <p:nvPr>
            <p:ph type="title"/>
          </p:nvPr>
        </p:nvSpPr>
        <p:spPr>
          <a:xfrm>
            <a:off x="603504" y="2809893"/>
            <a:ext cx="2623790" cy="403954"/>
          </a:xfrm>
        </p:spPr>
        <p:txBody>
          <a:bodyPr/>
          <a:lstStyle/>
          <a:p>
            <a:r>
              <a:rPr lang="en-US" dirty="0"/>
              <a:t>Explore</a:t>
            </a:r>
          </a:p>
        </p:txBody>
      </p:sp>
      <p:pic>
        <p:nvPicPr>
          <p:cNvPr id="7" name="Google Shape;298;p37" descr="A visual depicting icons that seek to describe the teacher's journey. Four icons read: Explore, Become, Grow and Thrive. " title="Teacher Journey">
            <a:extLst>
              <a:ext uri="{FF2B5EF4-FFF2-40B4-BE49-F238E27FC236}">
                <a16:creationId xmlns:a16="http://schemas.microsoft.com/office/drawing/2014/main" id="{919F8FCE-FE8D-4790-815C-EE929FA62C05}"/>
              </a:ext>
            </a:extLst>
          </p:cNvPr>
          <p:cNvPicPr preferRelativeResize="0">
            <a:picLocks noChangeAspect="1"/>
          </p:cNvPicPr>
          <p:nvPr/>
        </p:nvPicPr>
        <p:blipFill rotWithShape="1">
          <a:blip r:embed="rId2">
            <a:alphaModFix/>
          </a:blip>
          <a:srcRect t="6178" b="10640"/>
          <a:stretch/>
        </p:blipFill>
        <p:spPr>
          <a:xfrm>
            <a:off x="595423" y="1290918"/>
            <a:ext cx="10443992" cy="1213082"/>
          </a:xfrm>
          <a:prstGeom prst="rect">
            <a:avLst/>
          </a:prstGeom>
          <a:noFill/>
          <a:ln>
            <a:noFill/>
          </a:ln>
        </p:spPr>
      </p:pic>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10"/>
          </p:nvPr>
        </p:nvSpPr>
        <p:spPr>
          <a:xfrm>
            <a:off x="612488" y="3281082"/>
            <a:ext cx="10777171" cy="2568389"/>
          </a:xfrm>
        </p:spPr>
        <p:txBody>
          <a:bodyPr/>
          <a:lstStyle/>
          <a:p>
            <a:pPr lvl="1">
              <a:spcAft>
                <a:spcPts val="400"/>
              </a:spcAft>
            </a:pPr>
            <a:r>
              <a:rPr lang="en-US" dirty="0">
                <a:cs typeface="Calibri"/>
              </a:rPr>
              <a:t>What is special education?</a:t>
            </a:r>
          </a:p>
          <a:p>
            <a:pPr lvl="1">
              <a:spcAft>
                <a:spcPts val="400"/>
              </a:spcAft>
            </a:pPr>
            <a:r>
              <a:rPr lang="en-US" dirty="0">
                <a:cs typeface="Calibri"/>
              </a:rPr>
              <a:t>Why teach special education in Minnesota?</a:t>
            </a:r>
          </a:p>
          <a:p>
            <a:pPr lvl="1">
              <a:spcAft>
                <a:spcPts val="400"/>
              </a:spcAft>
            </a:pPr>
            <a:r>
              <a:rPr lang="en-US" dirty="0">
                <a:cs typeface="Calibri"/>
              </a:rPr>
              <a:t>What are low incidence disabilities?</a:t>
            </a:r>
          </a:p>
          <a:p>
            <a:pPr lvl="1">
              <a:spcAft>
                <a:spcPts val="400"/>
              </a:spcAft>
            </a:pPr>
            <a:r>
              <a:rPr lang="en-US" dirty="0">
                <a:cs typeface="Calibri"/>
              </a:rPr>
              <a:t>Current links to Minnesota Department of Education (MDE) disability category webpages, IDEA, PELSB Supply and Demand Report</a:t>
            </a:r>
          </a:p>
          <a:p>
            <a:pPr lvl="1">
              <a:spcAft>
                <a:spcPts val="400"/>
              </a:spcAft>
            </a:pPr>
            <a:r>
              <a:rPr lang="en-US" dirty="0">
                <a:cs typeface="Calibri"/>
              </a:rPr>
              <a:t>Future links to MDE Disability Category Quick Cards</a:t>
            </a:r>
          </a:p>
        </p:txBody>
      </p:sp>
    </p:spTree>
    <p:extLst>
      <p:ext uri="{BB962C8B-B14F-4D97-AF65-F5344CB8AC3E}">
        <p14:creationId xmlns:p14="http://schemas.microsoft.com/office/powerpoint/2010/main" val="164377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505-369C-C60B-C029-9E3596B81A82}"/>
              </a:ext>
            </a:extLst>
          </p:cNvPr>
          <p:cNvSpPr>
            <a:spLocks noGrp="1"/>
          </p:cNvSpPr>
          <p:nvPr>
            <p:ph type="title"/>
          </p:nvPr>
        </p:nvSpPr>
        <p:spPr>
          <a:xfrm>
            <a:off x="579280" y="2839550"/>
            <a:ext cx="11000232" cy="327286"/>
          </a:xfrm>
        </p:spPr>
        <p:txBody>
          <a:bodyPr/>
          <a:lstStyle/>
          <a:p>
            <a:r>
              <a:rPr lang="en-US" dirty="0"/>
              <a:t>Become</a:t>
            </a:r>
          </a:p>
        </p:txBody>
      </p:sp>
      <p:pic>
        <p:nvPicPr>
          <p:cNvPr id="8" name="Google Shape;298;p37" descr="A visual depicting icons that seek to describe the teacher's journey. Four icons read: Explore, Become, Grow and Thrive. " title="Teacher Journey">
            <a:extLst>
              <a:ext uri="{FF2B5EF4-FFF2-40B4-BE49-F238E27FC236}">
                <a16:creationId xmlns:a16="http://schemas.microsoft.com/office/drawing/2014/main" id="{4D9031AF-EE02-3EE4-0DD8-85C2B965EDCB}"/>
              </a:ext>
            </a:extLst>
          </p:cNvPr>
          <p:cNvPicPr preferRelativeResize="0">
            <a:picLocks noChangeAspect="1"/>
          </p:cNvPicPr>
          <p:nvPr/>
        </p:nvPicPr>
        <p:blipFill rotWithShape="1">
          <a:blip r:embed="rId2">
            <a:alphaModFix/>
          </a:blip>
          <a:srcRect t="6178" b="10640"/>
          <a:stretch/>
        </p:blipFill>
        <p:spPr>
          <a:xfrm>
            <a:off x="595423" y="1290918"/>
            <a:ext cx="10443992" cy="1213082"/>
          </a:xfrm>
          <a:prstGeom prst="rect">
            <a:avLst/>
          </a:prstGeom>
          <a:noFill/>
          <a:ln>
            <a:noFill/>
          </a:ln>
        </p:spPr>
      </p:pic>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10"/>
          </p:nvPr>
        </p:nvSpPr>
        <p:spPr>
          <a:xfrm>
            <a:off x="612488" y="3273215"/>
            <a:ext cx="10978994" cy="3378717"/>
          </a:xfrm>
        </p:spPr>
        <p:txBody>
          <a:bodyPr/>
          <a:lstStyle/>
          <a:p>
            <a:pPr lvl="1">
              <a:spcAft>
                <a:spcPts val="400"/>
              </a:spcAft>
            </a:pPr>
            <a:r>
              <a:rPr lang="en-US" dirty="0">
                <a:cs typeface="Calibri"/>
              </a:rPr>
              <a:t>Information about becoming a special education teacher in Minnesota</a:t>
            </a:r>
          </a:p>
          <a:p>
            <a:pPr lvl="1">
              <a:spcAft>
                <a:spcPts val="400"/>
              </a:spcAft>
            </a:pPr>
            <a:r>
              <a:rPr lang="en-US" dirty="0">
                <a:cs typeface="Calibri"/>
              </a:rPr>
              <a:t>Licensure information including links to PELSB resources </a:t>
            </a:r>
          </a:p>
          <a:p>
            <a:pPr lvl="1">
              <a:spcAft>
                <a:spcPts val="400"/>
              </a:spcAft>
            </a:pPr>
            <a:r>
              <a:rPr lang="en-US" dirty="0">
                <a:cs typeface="Calibri"/>
              </a:rPr>
              <a:t>Link to Minnesota School Jobs</a:t>
            </a:r>
          </a:p>
          <a:p>
            <a:pPr lvl="1">
              <a:spcAft>
                <a:spcPts val="400"/>
              </a:spcAft>
            </a:pPr>
            <a:r>
              <a:rPr lang="en-US" dirty="0">
                <a:cs typeface="Calibri"/>
              </a:rPr>
              <a:t>Links to our Special Education Preparation Programs in Minnesota</a:t>
            </a:r>
          </a:p>
          <a:p>
            <a:pPr lvl="1">
              <a:spcAft>
                <a:spcPts val="400"/>
              </a:spcAft>
            </a:pPr>
            <a:r>
              <a:rPr lang="en-US" dirty="0">
                <a:cs typeface="Calibri"/>
              </a:rPr>
              <a:t>We are working to include video introduction connecting candidates to colleges and universities with a personal connection</a:t>
            </a:r>
          </a:p>
        </p:txBody>
      </p:sp>
    </p:spTree>
    <p:extLst>
      <p:ext uri="{BB962C8B-B14F-4D97-AF65-F5344CB8AC3E}">
        <p14:creationId xmlns:p14="http://schemas.microsoft.com/office/powerpoint/2010/main" val="221880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F842F0-A86A-2925-8CEC-306B5EEFEC21}"/>
              </a:ext>
              <a:ext uri="{C183D7F6-B498-43B3-948B-1728B52AA6E4}">
                <adec:decorative xmlns:adec="http://schemas.microsoft.com/office/drawing/2017/decorative" val="1"/>
              </a:ext>
            </a:extLst>
          </p:cNvPr>
          <p:cNvSpPr>
            <a:spLocks noGrp="1"/>
          </p:cNvSpPr>
          <p:nvPr>
            <p:ph type="title"/>
          </p:nvPr>
        </p:nvSpPr>
        <p:spPr>
          <a:xfrm>
            <a:off x="603504" y="-900529"/>
            <a:ext cx="4049178" cy="407787"/>
          </a:xfrm>
        </p:spPr>
        <p:txBody>
          <a:bodyPr/>
          <a:lstStyle/>
          <a:p>
            <a:r>
              <a:rPr lang="en-US" dirty="0">
                <a:solidFill>
                  <a:schemeClr val="bg1">
                    <a:lumMod val="50000"/>
                  </a:schemeClr>
                </a:solidFill>
              </a:rPr>
              <a:t>New Year! New U!</a:t>
            </a:r>
          </a:p>
        </p:txBody>
      </p:sp>
      <p:pic>
        <p:nvPicPr>
          <p:cNvPr id="3" name="Google Shape;298;p37" descr="A visual depicting icons that seek to describe the teacher's journey. Four icons read: Explore, Become, Grow and Thrive. " title="Teacher Journey">
            <a:extLst>
              <a:ext uri="{FF2B5EF4-FFF2-40B4-BE49-F238E27FC236}">
                <a16:creationId xmlns:a16="http://schemas.microsoft.com/office/drawing/2014/main" id="{5AAC57E5-A5E6-CD8B-BB6E-B02EDD2539F3}"/>
              </a:ext>
            </a:extLst>
          </p:cNvPr>
          <p:cNvPicPr preferRelativeResize="0">
            <a:picLocks noChangeAspect="1"/>
          </p:cNvPicPr>
          <p:nvPr/>
        </p:nvPicPr>
        <p:blipFill rotWithShape="1">
          <a:blip r:embed="rId2">
            <a:alphaModFix/>
          </a:blip>
          <a:srcRect t="6178" b="10640"/>
          <a:stretch/>
        </p:blipFill>
        <p:spPr>
          <a:xfrm>
            <a:off x="595423" y="1290918"/>
            <a:ext cx="10443992" cy="1213082"/>
          </a:xfrm>
          <a:prstGeom prst="rect">
            <a:avLst/>
          </a:prstGeom>
          <a:noFill/>
          <a:ln>
            <a:noFill/>
          </a:ln>
        </p:spPr>
      </p:pic>
      <p:sp>
        <p:nvSpPr>
          <p:cNvPr id="9" name="Text Placeholder 8">
            <a:extLst>
              <a:ext uri="{FF2B5EF4-FFF2-40B4-BE49-F238E27FC236}">
                <a16:creationId xmlns:a16="http://schemas.microsoft.com/office/drawing/2014/main" id="{35408009-DE3C-0B41-0EEC-C2DA4B8E6ACE}"/>
              </a:ext>
            </a:extLst>
          </p:cNvPr>
          <p:cNvSpPr>
            <a:spLocks noGrp="1"/>
          </p:cNvSpPr>
          <p:nvPr>
            <p:ph type="body" sz="quarter" idx="11"/>
          </p:nvPr>
        </p:nvSpPr>
        <p:spPr>
          <a:xfrm>
            <a:off x="597946" y="3618679"/>
            <a:ext cx="3019313" cy="2136662"/>
          </a:xfrm>
        </p:spPr>
        <p:txBody>
          <a:bodyPr/>
          <a:lstStyle/>
          <a:p>
            <a:r>
              <a:rPr lang="en-US" dirty="0"/>
              <a:t>Information about our bi-annual statewide virtual event to attract and recruit special education teachers in Minnesota</a:t>
            </a:r>
          </a:p>
        </p:txBody>
      </p:sp>
      <p:pic>
        <p:nvPicPr>
          <p:cNvPr id="4" name="Picture 3" descr="New Year! New U!/Teach Special Education Minnesota event information. ">
            <a:extLst>
              <a:ext uri="{FF2B5EF4-FFF2-40B4-BE49-F238E27FC236}">
                <a16:creationId xmlns:a16="http://schemas.microsoft.com/office/drawing/2014/main" id="{BBFDADD4-B6BB-48D1-95FF-4A85C9B74116}"/>
              </a:ext>
            </a:extLst>
          </p:cNvPr>
          <p:cNvPicPr>
            <a:picLocks noChangeAspect="1"/>
          </p:cNvPicPr>
          <p:nvPr/>
        </p:nvPicPr>
        <p:blipFill>
          <a:blip r:embed="rId3"/>
          <a:stretch>
            <a:fillRect/>
          </a:stretch>
        </p:blipFill>
        <p:spPr>
          <a:xfrm>
            <a:off x="5044505" y="2637456"/>
            <a:ext cx="3363577" cy="3749488"/>
          </a:xfrm>
          <a:prstGeom prst="rect">
            <a:avLst/>
          </a:prstGeom>
        </p:spPr>
      </p:pic>
    </p:spTree>
    <p:extLst>
      <p:ext uri="{BB962C8B-B14F-4D97-AF65-F5344CB8AC3E}">
        <p14:creationId xmlns:p14="http://schemas.microsoft.com/office/powerpoint/2010/main" val="158363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D88646-4821-F08A-8C6E-8E3A58D61C59}"/>
              </a:ext>
            </a:extLst>
          </p:cNvPr>
          <p:cNvSpPr>
            <a:spLocks noGrp="1"/>
          </p:cNvSpPr>
          <p:nvPr>
            <p:ph type="title"/>
          </p:nvPr>
        </p:nvSpPr>
        <p:spPr>
          <a:xfrm>
            <a:off x="603503" y="1796649"/>
            <a:ext cx="11139318" cy="460002"/>
          </a:xfrm>
        </p:spPr>
        <p:txBody>
          <a:bodyPr/>
          <a:lstStyle/>
          <a:p>
            <a:r>
              <a:rPr lang="en-US" dirty="0"/>
              <a:t>Information and Links for Special Education Preparation Programs in Minnesota</a:t>
            </a:r>
          </a:p>
        </p:txBody>
      </p:sp>
      <p:pic>
        <p:nvPicPr>
          <p:cNvPr id="3" name="Picture 2" descr="Sample IHE information shared on the Become section of the site.">
            <a:extLst>
              <a:ext uri="{FF2B5EF4-FFF2-40B4-BE49-F238E27FC236}">
                <a16:creationId xmlns:a16="http://schemas.microsoft.com/office/drawing/2014/main" id="{FB236B69-104E-4DC7-89D0-B17B629ABDD7}"/>
              </a:ext>
            </a:extLst>
          </p:cNvPr>
          <p:cNvPicPr>
            <a:picLocks noChangeAspect="1"/>
          </p:cNvPicPr>
          <p:nvPr/>
        </p:nvPicPr>
        <p:blipFill rotWithShape="1">
          <a:blip r:embed="rId2"/>
          <a:srcRect l="1387" r="1756"/>
          <a:stretch/>
        </p:blipFill>
        <p:spPr>
          <a:xfrm>
            <a:off x="3106271" y="2534609"/>
            <a:ext cx="6669741" cy="3822735"/>
          </a:xfrm>
          <a:prstGeom prst="rect">
            <a:avLst/>
          </a:prstGeom>
        </p:spPr>
      </p:pic>
    </p:spTree>
    <p:extLst>
      <p:ext uri="{BB962C8B-B14F-4D97-AF65-F5344CB8AC3E}">
        <p14:creationId xmlns:p14="http://schemas.microsoft.com/office/powerpoint/2010/main" val="388675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F95CCB-93DE-FC3A-F6DC-15468E898DC5}"/>
              </a:ext>
            </a:extLst>
          </p:cNvPr>
          <p:cNvSpPr>
            <a:spLocks noGrp="1"/>
          </p:cNvSpPr>
          <p:nvPr>
            <p:ph type="title"/>
          </p:nvPr>
        </p:nvSpPr>
        <p:spPr>
          <a:xfrm>
            <a:off x="603504" y="2858627"/>
            <a:ext cx="11000232" cy="259426"/>
          </a:xfrm>
        </p:spPr>
        <p:txBody>
          <a:bodyPr/>
          <a:lstStyle/>
          <a:p>
            <a:r>
              <a:rPr lang="en-US" dirty="0"/>
              <a:t>Grow</a:t>
            </a:r>
          </a:p>
        </p:txBody>
      </p:sp>
      <p:pic>
        <p:nvPicPr>
          <p:cNvPr id="8" name="Google Shape;298;p37" descr="A visual depicting icons that seek to describe the teacher's journey. Four icons read: Explore, Become, Grow and Thrive. " title="Teacher Journey">
            <a:extLst>
              <a:ext uri="{FF2B5EF4-FFF2-40B4-BE49-F238E27FC236}">
                <a16:creationId xmlns:a16="http://schemas.microsoft.com/office/drawing/2014/main" id="{3552D142-5DD6-5D11-D7FE-6EE8E2B32DBE}"/>
              </a:ext>
            </a:extLst>
          </p:cNvPr>
          <p:cNvPicPr preferRelativeResize="0">
            <a:picLocks noChangeAspect="1"/>
          </p:cNvPicPr>
          <p:nvPr/>
        </p:nvPicPr>
        <p:blipFill rotWithShape="1">
          <a:blip r:embed="rId2">
            <a:alphaModFix/>
          </a:blip>
          <a:srcRect t="6178" b="10640"/>
          <a:stretch/>
        </p:blipFill>
        <p:spPr>
          <a:xfrm>
            <a:off x="595423" y="1290918"/>
            <a:ext cx="10443992" cy="1213082"/>
          </a:xfrm>
          <a:prstGeom prst="rect">
            <a:avLst/>
          </a:prstGeom>
          <a:noFill/>
          <a:ln>
            <a:noFill/>
          </a:ln>
        </p:spPr>
      </p:pic>
      <p:sp>
        <p:nvSpPr>
          <p:cNvPr id="4" name="Text Placeholder 3">
            <a:extLst>
              <a:ext uri="{FF2B5EF4-FFF2-40B4-BE49-F238E27FC236}">
                <a16:creationId xmlns:a16="http://schemas.microsoft.com/office/drawing/2014/main" id="{83557D09-1620-4A30-9224-5B758A9AAE74}"/>
              </a:ext>
            </a:extLst>
          </p:cNvPr>
          <p:cNvSpPr>
            <a:spLocks noGrp="1"/>
          </p:cNvSpPr>
          <p:nvPr>
            <p:ph type="body" sz="quarter" idx="10"/>
          </p:nvPr>
        </p:nvSpPr>
        <p:spPr>
          <a:xfrm>
            <a:off x="612488" y="3288277"/>
            <a:ext cx="9459359" cy="2353236"/>
          </a:xfrm>
        </p:spPr>
        <p:txBody>
          <a:bodyPr/>
          <a:lstStyle/>
          <a:p>
            <a:pPr lvl="1"/>
            <a:r>
              <a:rPr lang="en-US" dirty="0">
                <a:cs typeface="Calibri"/>
              </a:rPr>
              <a:t>Mentoring programs (Minnesota Mentor Program, New Teacher Center, National Center on Intensive Intervention)</a:t>
            </a:r>
          </a:p>
          <a:p>
            <a:pPr lvl="1"/>
            <a:r>
              <a:rPr lang="en-US" dirty="0">
                <a:cs typeface="Calibri"/>
              </a:rPr>
              <a:t>Professional development opportunities including Charting the C’s, MN CEC, HLPs, IRIS Center, etc. </a:t>
            </a:r>
          </a:p>
          <a:p>
            <a:pPr lvl="1"/>
            <a:r>
              <a:rPr lang="en-US" dirty="0">
                <a:cs typeface="Calibri"/>
              </a:rPr>
              <a:t>Connections to regional supports</a:t>
            </a:r>
          </a:p>
        </p:txBody>
      </p:sp>
    </p:spTree>
    <p:extLst>
      <p:ext uri="{BB962C8B-B14F-4D97-AF65-F5344CB8AC3E}">
        <p14:creationId xmlns:p14="http://schemas.microsoft.com/office/powerpoint/2010/main" val="267803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5D30F0-683A-8ECB-40EA-E60BC7A22E16}"/>
              </a:ext>
            </a:extLst>
          </p:cNvPr>
          <p:cNvSpPr>
            <a:spLocks noGrp="1"/>
          </p:cNvSpPr>
          <p:nvPr>
            <p:ph type="title"/>
          </p:nvPr>
        </p:nvSpPr>
        <p:spPr>
          <a:xfrm>
            <a:off x="603504" y="2815544"/>
            <a:ext cx="11000232" cy="377985"/>
          </a:xfrm>
        </p:spPr>
        <p:txBody>
          <a:bodyPr/>
          <a:lstStyle/>
          <a:p>
            <a:r>
              <a:rPr lang="en-US" dirty="0"/>
              <a:t>Thrive</a:t>
            </a:r>
          </a:p>
        </p:txBody>
      </p:sp>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10"/>
          </p:nvPr>
        </p:nvSpPr>
        <p:spPr>
          <a:xfrm>
            <a:off x="612488" y="3281081"/>
            <a:ext cx="10978994" cy="2662519"/>
          </a:xfrm>
        </p:spPr>
        <p:txBody>
          <a:bodyPr vert="horz" lIns="45720" tIns="45720" rIns="45720" bIns="45720" rtlCol="0" anchor="t">
            <a:noAutofit/>
          </a:bodyPr>
          <a:lstStyle/>
          <a:p>
            <a:pPr>
              <a:spcBef>
                <a:spcPts val="600"/>
              </a:spcBef>
              <a:spcAft>
                <a:spcPts val="400"/>
              </a:spcAft>
              <a:buClr>
                <a:srgbClr val="003399"/>
              </a:buClr>
              <a:buSzPct val="108000"/>
            </a:pPr>
            <a:r>
              <a:rPr lang="en-US" dirty="0">
                <a:latin typeface="Calibri"/>
                <a:cs typeface="Calibri"/>
              </a:rPr>
              <a:t>The purpose of the "Thrive" page of this site is to provide resources</a:t>
            </a:r>
            <a:r>
              <a:rPr lang="en-US" dirty="0">
                <a:solidFill>
                  <a:srgbClr val="000000"/>
                </a:solidFill>
                <a:latin typeface="Calibri"/>
                <a:cs typeface="Calibri"/>
              </a:rPr>
              <a:t> to enhance the leadership capacity of special education teachers in Minnesota by fostering professional growth and providing opportunities for teachers to thrive and advance in their careers. We are particularly interested in your feedback and suggestions for this portion of the site. We currently share: </a:t>
            </a:r>
            <a:endParaRPr lang="en-US" dirty="0">
              <a:solidFill>
                <a:srgbClr val="0D0D0D"/>
              </a:solidFill>
            </a:endParaRPr>
          </a:p>
          <a:p>
            <a:pPr lvl="1">
              <a:spcAft>
                <a:spcPts val="400"/>
              </a:spcAft>
            </a:pPr>
            <a:r>
              <a:rPr lang="en-US" dirty="0">
                <a:latin typeface="Calibri"/>
                <a:cs typeface="Calibri"/>
              </a:rPr>
              <a:t>Leadership opportunities</a:t>
            </a:r>
            <a:endParaRPr lang="en-US" dirty="0">
              <a:latin typeface="Calibri"/>
            </a:endParaRPr>
          </a:p>
          <a:p>
            <a:pPr lvl="1">
              <a:spcAft>
                <a:spcPts val="400"/>
              </a:spcAft>
            </a:pPr>
            <a:r>
              <a:rPr lang="en-US" dirty="0">
                <a:latin typeface="Calibri"/>
                <a:cs typeface="Calibri"/>
              </a:rPr>
              <a:t>Professional memberships </a:t>
            </a:r>
            <a:endParaRPr lang="en-US" dirty="0">
              <a:cs typeface="Calibri"/>
            </a:endParaRPr>
          </a:p>
        </p:txBody>
      </p:sp>
      <p:pic>
        <p:nvPicPr>
          <p:cNvPr id="8" name="Google Shape;298;p37" descr="A visual depicting icons that seek to describe the teacher's journey. Four icons read: Explore, Become, Grow and Thrive. " title="Teacher Journey">
            <a:extLst>
              <a:ext uri="{FF2B5EF4-FFF2-40B4-BE49-F238E27FC236}">
                <a16:creationId xmlns:a16="http://schemas.microsoft.com/office/drawing/2014/main" id="{D7AF74EF-FAC1-D0D7-6FCA-E02EE1F01CC0}"/>
              </a:ext>
            </a:extLst>
          </p:cNvPr>
          <p:cNvPicPr preferRelativeResize="0">
            <a:picLocks noChangeAspect="1"/>
          </p:cNvPicPr>
          <p:nvPr/>
        </p:nvPicPr>
        <p:blipFill rotWithShape="1">
          <a:blip r:embed="rId2">
            <a:alphaModFix/>
          </a:blip>
          <a:srcRect t="6178" b="10640"/>
          <a:stretch/>
        </p:blipFill>
        <p:spPr>
          <a:xfrm>
            <a:off x="595423" y="1290918"/>
            <a:ext cx="10443992" cy="1213082"/>
          </a:xfrm>
          <a:prstGeom prst="rect">
            <a:avLst/>
          </a:prstGeom>
          <a:noFill/>
          <a:ln>
            <a:noFill/>
          </a:ln>
        </p:spPr>
      </p:pic>
    </p:spTree>
    <p:extLst>
      <p:ext uri="{BB962C8B-B14F-4D97-AF65-F5344CB8AC3E}">
        <p14:creationId xmlns:p14="http://schemas.microsoft.com/office/powerpoint/2010/main" val="473962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Hh1Xjc3/gkCgz3Lgnw5QbaDBk5s=" isBookmarkSet="no" pdftag="H1" artifact="_x0030_" bookmark="yes" Order="_x0031_"/>
  <Shape xmlns="" ID="Qxpb1VRXstRwAhf8+cTEaFqGdXE=" isBookmarkSet="yes" bookmark="no" pdftag="P" artifact="_x0030_" Order="_x0032_"/>
  <Shape xmlns="" ID="pWDBEstvyg2w4pvj6j9EYc0Z01c=" Order="_x0031_" isBookmarkSet="yes" bookmark="no" pdftag="_x005B_Artifact_x005D_" artifact="_x0031_"/>
  <Shape xmlns="" ID="2DI8c1tIf9YsKM+UeOxRidbsNnw=" formula="no" inline="no" pdftag="Figure" isBookmarkSet="no" bookmark="no" Lang="" artifact="_x0030_" validate="yes" Order="_x0031_"/>
  <HyperLink xmlns="" ID="vdoL6Tc1QBYydDzQ3o9uLIhOZI4=-1230879842404.5273_368.3354" validate="" plainAltText="Paul_x0020_Dols_x0020_at_x0020_the_x0020_state_x0020_of_x0020_Minnesota_x0020_email" language="" Lang=""/>
  <HyperLink xmlns="" ID="vdoL6Tc1QBYydDzQ3o9uLIhOZI4=-1991048919416.4772_409.1353" validate="" plainAltText="Catherine_x0020_Roby_x0020_at_x0020_the_x0020_state_x0020_of_x0020_Minnesota_x0020_email" language="" Lang=""/>
  <Shape xmlns="" ID="YzDsAodc/xSgdSmVogHs9OYpieI=" pdftag="H2" isBookmarkSet="no" bookmark="yes" Order="_x0031_"/>
  <Shape xmlns="" ID="7npfn55yfhktBdYuJwO+9ke/FTM=" pdftag="P" isBookmarkSet="no" bookmark="no" Order="_x0032_"/>
  <Shape xmlns="" ID="6HsRazbmD3EzJ/Nk863mLG4K/pM=" pdftag="H2" isBookmarkSet="no" bookmark="yes" Order="_x0031_"/>
  <Shape xmlns="" ID="xAq5Qoh3gzAl6BcSKMkwU6EdHhg=" formula="no" inline="no" artifact="_x0030_" pdftag="Figure" isBookmarkSet="no" bookmark="no" Lang="" validate="yes" Order="_x0032_"/>
  <Shape xmlns="" ID="ugB9mR6qSlWq19lbekPe2oyFZmo=" pdftag="P" isBookmarkSet="no" bookmark="no" Order="_x0033_"/>
  <Shape xmlns="" ID="CjYZBHj3tiVlhFfdN/R+Fft3i28=" pdftag="H2" isBookmarkSet="no" bookmark="yes" Order="_x0031_"/>
  <Shape xmlns="" ID="YNJuGDcgZikNBvEppY5iKNFxcMs=" artifact="_x0030_" formula="no" inline="no" pdftag="Figure" isBookmarkSet="no" bookmark="no" Lang="" validate="yes" Order="_x0032_"/>
  <Shape xmlns="" ID="0jEPrWeyCfVP1CNQhAf1mVRREQA=" pdftag="P" isBookmarkSet="no" bookmark="no" Order="_x0033_"/>
  <Shape xmlns="" ID="fIXmhRj/lAsbQP3PrcUyzOqCkZo=" pdftag="H2" isBookmarkSet="no" bookmark="yes" Order="_x0033_"/>
  <Shape xmlns="" ID="aR9jLtWsHM8gzczjZl9u0ThVOrs=" artifact="_x0030_" formula="no" inline="no" pdftag="Figure" isBookmarkSet="no" bookmark="no" Lang="" validate="yes" Order="_x0032_"/>
  <Shape xmlns="" ID="BG6QU8qyOsUIFSTU1tBHtJzFni0=" pdftag="P" isBookmarkSet="no" bookmark="no" Order="_x0033_"/>
  <Shape xmlns="" ID="ZBQDnfdHkqm1xlO35tKi8IQwaFM=" formula="no" inline="no" artifact="_x0030_" pdftag="Figure" isBookmarkSet="no" bookmark="no" Lang="" validate="yes" Order="_x0031_"/>
  <Shape xmlns="" ID="olcXkqF10ij4fxqEGUpZwQ0sR48=" pdftag="H2" isBookmarkSet="no" bookmark="yes" Order="_x0031_"/>
  <Shape xmlns="" ID="ShYxNaGkOkG6+hZqHsBprLcaVqg=" formula="no" inline="no" artifact="_x0030_" pdftag="Figure" isBookmarkSet="no" bookmark="no" Lang="" validate="yes" Order="_x0032_"/>
  <Shape xmlns="" ID="gdGM8d1UQZfCEzhsyXgGM+oJIe4=" pdftag="H2" isBookmarkSet="no" bookmark="yes" Order="_x0031_"/>
  <Shape xmlns="" ID="/B0wU8sxjCpIr8AVBb0j5GlrDg4=" formula="no" inline="no" artifact="_x0030_" pdftag="Figure" isBookmarkSet="no" bookmark="no" Lang="" validate="yes" Order="_x0032_"/>
  <Shape xmlns="" ID="P7SFWmHXUbKCkCh2rxTW2Wo+Px8=" pdftag="P" isBookmarkSet="no" bookmark="no" Order="_x0033_"/>
  <Shape xmlns="" ID="XSILcDnJ0x998BNUWtNdIigmZPQ=" pdftag="H2" isBookmarkSet="no" bookmark="yes" Order="_x0031_"/>
  <Shape xmlns="" ID="CKNfDtk0Ds1ZexvqflnnoywsOK8=" pdftag="P" isBookmarkSet="no" bookmark="no" Order="_x0033_"/>
  <Shape xmlns="" ID="+4ozeTWpbLYL5hfbEdt9JpoC8bg=" artifact="_x0030_" formula="no" inline="no" pdftag="Figure" isBookmarkSet="no" bookmark="no" Lang="" validate="yes" Order="_x0032_"/>
  <Shape xmlns="" ID="19MK4CVEQkm+b9ZAQpZtMaJu2p4=" Order="_x0031_" isBookmarkSet="yes" bookmark="no" pdftag="_x005B_Artifact_x005D_" artifact="_x0031_"/>
  <Shape xmlns="" ID="OznuDixLlYNofcpwr6ZII0ei6us=" formula="no" inline="no" artifact="_x0030_" pdftag="Figure" isBookmarkSet="no" bookmark="no" Lang="" validate="yes" Order="_x0031_"/>
  <Shape xmlns="" ID="9IS8Dq6aX8z2rSbPkoEZ0i7NcNo=" pdftag="H2" isBookmarkSet="no" bookmark="yes" Order="_x0031_"/>
  <Shape xmlns="" ID="0+JDMrG9m/de+VNsx/4LCoaAL/Q=" formula="no" inline="no" pdftag="Figure" isBookmarkSet="no" bookmark="no" Lang="" artifact="_x0030_" validate="yes" Order="_x0032_"/>
  <Shape xmlns="" ID="HTfV8h5HC6CmdjZhcszImx48IMk=" pdftag="P" isBookmarkSet="no" bookmark="no" Order="_x0033_"/>
  <Shape xmlns="" ID="na55S4l9FGpRO5cPJB1ftSrkvHU=" pdftag="H2" isBookmarkSet="no" bookmark="yes" Order="_x0031_"/>
  <Shape xmlns="" ID="vdoL6Tc1QBYydDzQ3o9uLIhOZI4=" pdftag="P" isBookmarkSet="no" bookmark="no" Order="_x0032_"/>
  <SubText xmlns="" ID="2DI8c1tIf9YsKM+UeOxRidbsNnw=" ActualText=""/>
  <SubText xmlns="" ID="xAq5Qoh3gzAl6BcSKMkwU6EdHhg=" ActualText=""/>
  <SubText xmlns="" ID="YNJuGDcgZikNBvEppY5iKNFxcMs=" ActualText=""/>
  <SubText xmlns="" ID="aR9jLtWsHM8gzczjZl9u0ThVOrs=" ActualText=""/>
  <SubText xmlns="" ID="ZBQDnfdHkqm1xlO35tKi8IQwaFM=" ActualText=""/>
  <SubText xmlns="" ID="ShYxNaGkOkG6+hZqHsBprLcaVqg=" ActualText=""/>
  <SubText xmlns="" ID="/B0wU8sxjCpIr8AVBb0j5GlrDg4=" ActualText=""/>
  <SubText xmlns="" ID="+4ozeTWpbLYL5hfbEdt9JpoC8bg=" ActualText=""/>
  <SubText xmlns="" ID="OznuDixLlYNofcpwr6ZII0ei6us=" ActualText=""/>
  <SubText xmlns="" ID="0+JDMrG9m/de+VNsx/4LCoaAL/Q=" ActualText=""/>
  <Shape xmlns="" ID="n/neYfVAej80UDvVRW3NBQyeOHg=" Order="_x0031_" isBookmarkSet="yes" bookmark="no" pdftag="_x005B_Artifact_x005D_" artifact="_x0031_"/>
</PAW>
</file>

<file path=customXml/item4.xml><?xml version="1.0" encoding="utf-8"?>
<ct:contentTypeSchema xmlns:ct="http://schemas.microsoft.com/office/2006/metadata/contentType" xmlns:ma="http://schemas.microsoft.com/office/2006/metadata/properties/metaAttributes" ct:_="" ma:_="" ma:contentTypeName="Document" ma:contentTypeID="0x010100BAE1DDB3A7AB2B4E913D044D28FEEE66" ma:contentTypeVersion="6" ma:contentTypeDescription="Create a new document." ma:contentTypeScope="" ma:versionID="5a8c11064c118fc5318ea23c11f55a50">
  <xsd:schema xmlns:xsd="http://www.w3.org/2001/XMLSchema" xmlns:xs="http://www.w3.org/2001/XMLSchema" xmlns:p="http://schemas.microsoft.com/office/2006/metadata/properties" xmlns:ns2="cda0f187-7616-4942-9003-1b8d42e05850" xmlns:ns3="b0f70122-0be7-4b4c-8d2d-5415b8c909e4" targetNamespace="http://schemas.microsoft.com/office/2006/metadata/properties" ma:root="true" ma:fieldsID="2bd25f5e42b817f507b66537aff0316c" ns2:_="" ns3:_="">
    <xsd:import namespace="cda0f187-7616-4942-9003-1b8d42e05850"/>
    <xsd:import namespace="b0f70122-0be7-4b4c-8d2d-5415b8c909e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0f187-7616-4942-9003-1b8d42e05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f70122-0be7-4b4c-8d2d-5415b8c909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A3A98-472A-49D1-9118-473104D86C08}">
  <ds:schemaRefs>
    <ds:schemaRef ds:uri="http://schemas.microsoft.com/sharepoint/v3/contenttype/forms"/>
  </ds:schemaRefs>
</ds:datastoreItem>
</file>

<file path=customXml/itemProps2.xml><?xml version="1.0" encoding="utf-8"?>
<ds:datastoreItem xmlns:ds="http://schemas.openxmlformats.org/officeDocument/2006/customXml" ds:itemID="{FAE2E03D-3A03-449C-A8E2-497BC745A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DDA8F98-CF0A-47A4-BB33-D89B60E5DAF1}">
  <ds:schemaRefs>
    <ds:schemaRef ds:uri="http://www.net-centric.com/PAWPP"/>
    <ds:schemaRef ds:uri=""/>
  </ds:schemaRefs>
</ds:datastoreItem>
</file>

<file path=customXml/itemProps4.xml><?xml version="1.0" encoding="utf-8"?>
<ds:datastoreItem xmlns:ds="http://schemas.openxmlformats.org/officeDocument/2006/customXml" ds:itemID="{830C93E8-4710-476F-AFEF-F1E4DAE05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0f187-7616-4942-9003-1b8d42e05850"/>
    <ds:schemaRef ds:uri="b0f70122-0be7-4b4c-8d2d-5415b8c90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27554</TotalTime>
  <Words>528</Words>
  <Application>Microsoft Office PowerPoint</Application>
  <PresentationFormat>Widescreen</PresentationFormat>
  <Paragraphs>51</Paragraphs>
  <Slides>13</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Tw Cen MT</vt:lpstr>
      <vt:lpstr>Wingdings</vt:lpstr>
      <vt:lpstr>Wingdings 3</vt:lpstr>
      <vt:lpstr>Integral</vt:lpstr>
      <vt:lpstr>Teach Special Education Minnesota</vt:lpstr>
      <vt:lpstr>Teach Special Education Minnesota website</vt:lpstr>
      <vt:lpstr>Teach Special Education Minnesota (TeachSpEdMN.org)</vt:lpstr>
      <vt:lpstr>Explore</vt:lpstr>
      <vt:lpstr>Become</vt:lpstr>
      <vt:lpstr>New Year! New U!</vt:lpstr>
      <vt:lpstr>Information and Links for Special Education Preparation Programs in Minnesota</vt:lpstr>
      <vt:lpstr>Grow</vt:lpstr>
      <vt:lpstr>Thrive</vt:lpstr>
      <vt:lpstr>Are We missing something?</vt:lpstr>
      <vt:lpstr>Feedback</vt:lpstr>
      <vt:lpstr>Thank you for your dedication to students with disabilities in Minnesota!</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Special Education Minnesota. Charting the Cs 2024</dc:title>
  <dc:creator>Teach Special Education Minnesota</dc:creator>
  <cp:lastModifiedBy>Shuyin Maciel</cp:lastModifiedBy>
  <cp:revision>1175</cp:revision>
  <dcterms:created xsi:type="dcterms:W3CDTF">2020-04-18T15:28:58Z</dcterms:created>
  <dcterms:modified xsi:type="dcterms:W3CDTF">2024-03-15T17:23:04Z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0x010100BAE1DDB3A7AB2B4E913D044D28FEEE66</vt:lpwstr>
  </property>
</Properties>
</file>