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129"/>
  </p:notesMasterIdLst>
  <p:handoutMasterIdLst>
    <p:handoutMasterId r:id="rId130"/>
  </p:handoutMasterIdLst>
  <p:sldIdLst>
    <p:sldId id="256" r:id="rId3"/>
    <p:sldId id="257" r:id="rId4"/>
    <p:sldId id="411" r:id="rId5"/>
    <p:sldId id="258" r:id="rId6"/>
    <p:sldId id="259" r:id="rId7"/>
    <p:sldId id="429" r:id="rId8"/>
    <p:sldId id="260" r:id="rId9"/>
    <p:sldId id="266" r:id="rId10"/>
    <p:sldId id="268" r:id="rId11"/>
    <p:sldId id="269" r:id="rId12"/>
    <p:sldId id="414" r:id="rId13"/>
    <p:sldId id="415" r:id="rId14"/>
    <p:sldId id="416" r:id="rId15"/>
    <p:sldId id="271" r:id="rId16"/>
    <p:sldId id="417" r:id="rId17"/>
    <p:sldId id="434" r:id="rId18"/>
    <p:sldId id="435" r:id="rId19"/>
    <p:sldId id="436" r:id="rId20"/>
    <p:sldId id="305" r:id="rId21"/>
    <p:sldId id="263" r:id="rId22"/>
    <p:sldId id="442" r:id="rId23"/>
    <p:sldId id="264" r:id="rId24"/>
    <p:sldId id="265" r:id="rId25"/>
    <p:sldId id="437" r:id="rId26"/>
    <p:sldId id="267" r:id="rId27"/>
    <p:sldId id="438" r:id="rId28"/>
    <p:sldId id="439" r:id="rId29"/>
    <p:sldId id="270" r:id="rId30"/>
    <p:sldId id="440" r:id="rId31"/>
    <p:sldId id="272" r:id="rId32"/>
    <p:sldId id="273" r:id="rId33"/>
    <p:sldId id="274" r:id="rId34"/>
    <p:sldId id="275" r:id="rId35"/>
    <p:sldId id="276" r:id="rId36"/>
    <p:sldId id="441" r:id="rId37"/>
    <p:sldId id="465" r:id="rId38"/>
    <p:sldId id="468" r:id="rId39"/>
    <p:sldId id="469" r:id="rId40"/>
    <p:sldId id="470" r:id="rId41"/>
    <p:sldId id="471" r:id="rId42"/>
    <p:sldId id="472" r:id="rId43"/>
    <p:sldId id="477" r:id="rId44"/>
    <p:sldId id="262" r:id="rId45"/>
    <p:sldId id="517" r:id="rId46"/>
    <p:sldId id="518" r:id="rId47"/>
    <p:sldId id="519" r:id="rId48"/>
    <p:sldId id="520" r:id="rId49"/>
    <p:sldId id="522" r:id="rId50"/>
    <p:sldId id="525" r:id="rId51"/>
    <p:sldId id="490" r:id="rId52"/>
    <p:sldId id="491" r:id="rId53"/>
    <p:sldId id="445" r:id="rId54"/>
    <p:sldId id="446" r:id="rId55"/>
    <p:sldId id="448" r:id="rId56"/>
    <p:sldId id="449" r:id="rId57"/>
    <p:sldId id="450" r:id="rId58"/>
    <p:sldId id="451" r:id="rId59"/>
    <p:sldId id="492" r:id="rId60"/>
    <p:sldId id="455" r:id="rId61"/>
    <p:sldId id="458" r:id="rId62"/>
    <p:sldId id="277" r:id="rId63"/>
    <p:sldId id="278" r:id="rId64"/>
    <p:sldId id="279" r:id="rId65"/>
    <p:sldId id="281" r:id="rId66"/>
    <p:sldId id="282" r:id="rId67"/>
    <p:sldId id="283" r:id="rId68"/>
    <p:sldId id="285" r:id="rId69"/>
    <p:sldId id="286" r:id="rId70"/>
    <p:sldId id="287" r:id="rId71"/>
    <p:sldId id="288" r:id="rId72"/>
    <p:sldId id="289" r:id="rId73"/>
    <p:sldId id="461" r:id="rId74"/>
    <p:sldId id="513" r:id="rId75"/>
    <p:sldId id="514" r:id="rId76"/>
    <p:sldId id="515" r:id="rId77"/>
    <p:sldId id="516" r:id="rId78"/>
    <p:sldId id="527" r:id="rId79"/>
    <p:sldId id="540" r:id="rId80"/>
    <p:sldId id="280" r:id="rId81"/>
    <p:sldId id="529" r:id="rId82"/>
    <p:sldId id="530" r:id="rId83"/>
    <p:sldId id="541" r:id="rId84"/>
    <p:sldId id="284" r:id="rId85"/>
    <p:sldId id="542" r:id="rId86"/>
    <p:sldId id="543" r:id="rId87"/>
    <p:sldId id="544" r:id="rId88"/>
    <p:sldId id="535" r:id="rId89"/>
    <p:sldId id="536" r:id="rId90"/>
    <p:sldId id="290" r:id="rId91"/>
    <p:sldId id="291" r:id="rId92"/>
    <p:sldId id="545" r:id="rId93"/>
    <p:sldId id="293" r:id="rId94"/>
    <p:sldId id="537" r:id="rId95"/>
    <p:sldId id="294" r:id="rId96"/>
    <p:sldId id="300" r:id="rId97"/>
    <p:sldId id="301" r:id="rId98"/>
    <p:sldId id="302" r:id="rId99"/>
    <p:sldId id="303" r:id="rId100"/>
    <p:sldId id="304" r:id="rId101"/>
    <p:sldId id="464" r:id="rId102"/>
    <p:sldId id="307" r:id="rId103"/>
    <p:sldId id="295" r:id="rId104"/>
    <p:sldId id="297" r:id="rId105"/>
    <p:sldId id="299" r:id="rId106"/>
    <p:sldId id="298" r:id="rId107"/>
    <p:sldId id="459" r:id="rId108"/>
    <p:sldId id="306" r:id="rId109"/>
    <p:sldId id="509" r:id="rId110"/>
    <p:sldId id="315" r:id="rId111"/>
    <p:sldId id="316" r:id="rId112"/>
    <p:sldId id="317" r:id="rId113"/>
    <p:sldId id="318" r:id="rId114"/>
    <p:sldId id="319" r:id="rId115"/>
    <p:sldId id="320" r:id="rId116"/>
    <p:sldId id="322" r:id="rId117"/>
    <p:sldId id="323" r:id="rId118"/>
    <p:sldId id="510" r:id="rId119"/>
    <p:sldId id="498" r:id="rId120"/>
    <p:sldId id="503" r:id="rId121"/>
    <p:sldId id="493" r:id="rId122"/>
    <p:sldId id="504" r:id="rId123"/>
    <p:sldId id="505" r:id="rId124"/>
    <p:sldId id="506" r:id="rId125"/>
    <p:sldId id="508" r:id="rId126"/>
    <p:sldId id="507" r:id="rId127"/>
    <p:sldId id="314"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5A8C"/>
    <a:srgbClr val="1C1504"/>
    <a:srgbClr val="79D6FF"/>
    <a:srgbClr val="5DCDFF"/>
    <a:srgbClr val="E1FFE1"/>
    <a:srgbClr val="CCECFF"/>
    <a:srgbClr val="0099FF"/>
    <a:srgbClr val="00344C"/>
    <a:srgbClr val="3FC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70" d="100"/>
          <a:sy n="70" d="100"/>
        </p:scale>
        <p:origin x="1110" y="48"/>
      </p:cViewPr>
      <p:guideLst>
        <p:guide pos="3840"/>
        <p:guide orient="horz" pos="2184"/>
      </p:guideLst>
    </p:cSldViewPr>
  </p:slideViewPr>
  <p:outlineViewPr>
    <p:cViewPr>
      <p:scale>
        <a:sx n="33" d="100"/>
        <a:sy n="33" d="100"/>
      </p:scale>
      <p:origin x="0" y="-210048"/>
    </p:cViewPr>
  </p:outlineViewPr>
  <p:notesTextViewPr>
    <p:cViewPr>
      <p:scale>
        <a:sx n="3" d="2"/>
        <a:sy n="3" d="2"/>
      </p:scale>
      <p:origin x="0" y="0"/>
    </p:cViewPr>
  </p:notesTextViewPr>
  <p:notesViewPr>
    <p:cSldViewPr snapToGrid="0" snapToObjects="1" showGuides="1">
      <p:cViewPr varScale="1">
        <p:scale>
          <a:sx n="63" d="100"/>
          <a:sy n="63" d="100"/>
        </p:scale>
        <p:origin x="4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4/1/2024</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100</a:t>
            </a:fld>
            <a:endParaRPr lang="en-US"/>
          </a:p>
        </p:txBody>
      </p:sp>
    </p:spTree>
    <p:extLst>
      <p:ext uri="{BB962C8B-B14F-4D97-AF65-F5344CB8AC3E}">
        <p14:creationId xmlns:p14="http://schemas.microsoft.com/office/powerpoint/2010/main" val="34507605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512795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108</a:t>
            </a:fld>
            <a:endParaRPr lang="en-US"/>
          </a:p>
        </p:txBody>
      </p:sp>
    </p:spTree>
    <p:extLst>
      <p:ext uri="{BB962C8B-B14F-4D97-AF65-F5344CB8AC3E}">
        <p14:creationId xmlns:p14="http://schemas.microsoft.com/office/powerpoint/2010/main" val="19529534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672e61358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8672e61358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6"/>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1155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c3211b584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c3211b584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d4595fdf7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8d4595fdf7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d4595fdf7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d4595fdf7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2"/>
              </a:highlight>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672e61358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672e61358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672e61358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8672e61358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672e61358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672e61358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672e61358_0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672e61358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672e61358_0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672e61358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87457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51cd62a7c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51cd62a7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119</a:t>
            </a:fld>
            <a:endParaRPr lang="en-US"/>
          </a:p>
        </p:txBody>
      </p:sp>
    </p:spTree>
    <p:extLst>
      <p:ext uri="{BB962C8B-B14F-4D97-AF65-F5344CB8AC3E}">
        <p14:creationId xmlns:p14="http://schemas.microsoft.com/office/powerpoint/2010/main" val="268467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2411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7880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af1071ae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af1071ae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af1071ae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af1071ae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af1071ae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af1071ae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1334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125</a:t>
            </a:fld>
            <a:endParaRPr lang="en-US"/>
          </a:p>
        </p:txBody>
      </p:sp>
    </p:spTree>
    <p:extLst>
      <p:ext uri="{BB962C8B-B14F-4D97-AF65-F5344CB8AC3E}">
        <p14:creationId xmlns:p14="http://schemas.microsoft.com/office/powerpoint/2010/main" val="268461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126</a:t>
            </a:fld>
            <a:endParaRPr lang="en-US"/>
          </a:p>
        </p:txBody>
      </p:sp>
    </p:spTree>
    <p:extLst>
      <p:ext uri="{BB962C8B-B14F-4D97-AF65-F5344CB8AC3E}">
        <p14:creationId xmlns:p14="http://schemas.microsoft.com/office/powerpoint/2010/main" val="107794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86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41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16</a:t>
            </a:fld>
            <a:endParaRPr lang="en-US"/>
          </a:p>
        </p:txBody>
      </p:sp>
    </p:spTree>
    <p:extLst>
      <p:ext uri="{BB962C8B-B14F-4D97-AF65-F5344CB8AC3E}">
        <p14:creationId xmlns:p14="http://schemas.microsoft.com/office/powerpoint/2010/main" val="418264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ebbc94dd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debbc94dd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ebbc94dd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debbc94dd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1: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555" name="Google Shape;55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ebbc94dd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debbc94dd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ebbc94dd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debbc94dd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83040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ebbc94dd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debbc94dd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ebbc94dd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debbc94dd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ebbc94dd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debbc94ddb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ebbc94dd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debbc94dd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ebbc94dd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debbc94ddb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ebbc94dd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debbc94ddb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ebbc94dd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debbc94ddb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ebbc94dd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ebbc94ddb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51100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ebbc94dd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debbc94ddb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80145c0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80145c0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ebbc94dd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debbc94ddb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ebbc94dd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debbc94ddb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ebbc94dd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debbc94ddb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35</a:t>
            </a:fld>
            <a:endParaRPr lang="en-US"/>
          </a:p>
        </p:txBody>
      </p:sp>
    </p:spTree>
    <p:extLst>
      <p:ext uri="{BB962C8B-B14F-4D97-AF65-F5344CB8AC3E}">
        <p14:creationId xmlns:p14="http://schemas.microsoft.com/office/powerpoint/2010/main" val="721402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0479c023_0_2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380479c023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80479c023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80479c023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80479c023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80479c023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80479c023_0_3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380479c023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c0289824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c0289824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80479c023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80479c023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80479c023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80479c023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80479c023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80479c023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9030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4257853f2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14257853f2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59b4a271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59b4a271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14257853f2_0_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14257853f2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14257853f2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14257853f2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72" name="Google Shape;172;g214257853f2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4257853f2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14257853f2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80479c023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80479c023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357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df64f797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df64f797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ead1550b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ead1550b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e912cf78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e912cf78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lang="en-US" sz="1800" dirty="0">
              <a:solidFill>
                <a:srgbClr val="695D46"/>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e912cf78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de912cf78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e912cf78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e912cf78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e912cf78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e912cf78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8481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6</a:t>
            </a:fld>
            <a:endParaRPr lang="en-US"/>
          </a:p>
        </p:txBody>
      </p:sp>
    </p:spTree>
    <p:extLst>
      <p:ext uri="{BB962C8B-B14F-4D97-AF65-F5344CB8AC3E}">
        <p14:creationId xmlns:p14="http://schemas.microsoft.com/office/powerpoint/2010/main" val="1211524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c45b3a10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c45b3a10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526f4d766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e526f4d766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c4283b5d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c4283b5d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c4283b5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c4283b5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c4283b5d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c4283b5d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c45b3a10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c45b3a10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c45b3a10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c45b3a10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452e70851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452e70851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c7e47ab3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c7e47ab3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c0289824e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bc0289824e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59635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73</a:t>
            </a:fld>
            <a:endParaRPr lang="en-US"/>
          </a:p>
        </p:txBody>
      </p:sp>
    </p:spTree>
    <p:extLst>
      <p:ext uri="{BB962C8B-B14F-4D97-AF65-F5344CB8AC3E}">
        <p14:creationId xmlns:p14="http://schemas.microsoft.com/office/powerpoint/2010/main" val="13372544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74</a:t>
            </a:fld>
            <a:endParaRPr lang="en-US"/>
          </a:p>
        </p:txBody>
      </p:sp>
    </p:spTree>
    <p:extLst>
      <p:ext uri="{BB962C8B-B14F-4D97-AF65-F5344CB8AC3E}">
        <p14:creationId xmlns:p14="http://schemas.microsoft.com/office/powerpoint/2010/main" val="513415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14257853f2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14257853f2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89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14257853f2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14257853f2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610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14257853f2_0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14257853f2_0_7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09" name="Google Shape;209;g214257853f2_0_7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5166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89776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4257853f2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4257853f2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90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c0289824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bc0289824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4257853f2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4257853f2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2915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4257853f2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14257853f2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5891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7037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9994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2016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a6ff22101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a6ff22101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9067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49118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14257853f2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14257853f2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502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4257853f2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4257853f2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558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4257853f2_0_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14257853f2_0_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93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bc0289824e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bc0289824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4257853f2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14257853f2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6018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c45b3a1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c45b3a1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8677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2a6ff22101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2a6ff22101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0132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4257853f2_0_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4257853f2_0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4575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6616a57b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6616a57b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4c5fbd2650cbafb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4c5fbd2650cbafb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3942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c45b3a10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c45b3a10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9983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c45b3a10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c45b3a10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9126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436441b2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436441b2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77246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436441b2f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436441b2f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303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3174855"/>
            <a:ext cx="11000232" cy="914400"/>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594836" y="4188940"/>
            <a:ext cx="11019187"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3637769" y="1651000"/>
            <a:ext cx="4940918" cy="1097982"/>
          </a:xfrm>
          <a:prstGeom prst="rect">
            <a:avLst/>
          </a:prstGeom>
        </p:spPr>
      </p:pic>
    </p:spTree>
    <p:extLst>
      <p:ext uri="{BB962C8B-B14F-4D97-AF65-F5344CB8AC3E}">
        <p14:creationId xmlns:p14="http://schemas.microsoft.com/office/powerpoint/2010/main" val="337255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0">
    <p:spTree>
      <p:nvGrpSpPr>
        <p:cNvPr id="1" name=""/>
        <p:cNvGrpSpPr/>
        <p:nvPr/>
      </p:nvGrpSpPr>
      <p:grpSpPr>
        <a:xfrm>
          <a:off x="0" y="0"/>
          <a:ext cx="0" cy="0"/>
          <a:chOff x="0" y="0"/>
          <a:chExt cx="0" cy="0"/>
        </a:xfrm>
      </p:grpSpPr>
      <p:sp>
        <p:nvSpPr>
          <p:cNvPr id="2" name="Title 1"/>
          <p:cNvSpPr>
            <a:spLocks noGrp="1"/>
          </p:cNvSpPr>
          <p:nvPr>
            <p:ph type="title"/>
          </p:nvPr>
        </p:nvSpPr>
        <p:spPr>
          <a:xfrm>
            <a:off x="607044" y="1572768"/>
            <a:ext cx="11000232" cy="1133856"/>
          </a:xfrm>
        </p:spPr>
        <p:txBody>
          <a:bodyPr/>
          <a:lstStyle/>
          <a:p>
            <a:r>
              <a:rPr lang="en-US" dirty="0"/>
              <a:t>Click to edit Master title style</a:t>
            </a:r>
          </a:p>
        </p:txBody>
      </p:sp>
      <p:sp>
        <p:nvSpPr>
          <p:cNvPr id="3" name="Text Placeholder 4">
            <a:extLst>
              <a:ext uri="{FF2B5EF4-FFF2-40B4-BE49-F238E27FC236}">
                <a16:creationId xmlns:a16="http://schemas.microsoft.com/office/drawing/2014/main" id="{0BB5DD29-6030-9F00-6F8E-B2D8BDE6A51C}"/>
              </a:ext>
            </a:extLst>
          </p:cNvPr>
          <p:cNvSpPr>
            <a:spLocks noGrp="1"/>
          </p:cNvSpPr>
          <p:nvPr>
            <p:ph type="body" sz="quarter" idx="3" hasCustomPrompt="1"/>
          </p:nvPr>
        </p:nvSpPr>
        <p:spPr>
          <a:xfrm>
            <a:off x="622998" y="2801895"/>
            <a:ext cx="10964869" cy="480131"/>
          </a:xfrm>
        </p:spPr>
        <p:txBody>
          <a:bodyPr wrap="square" anchor="ctr"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5" name="Text Placeholder 9">
            <a:extLst>
              <a:ext uri="{FF2B5EF4-FFF2-40B4-BE49-F238E27FC236}">
                <a16:creationId xmlns:a16="http://schemas.microsoft.com/office/drawing/2014/main" id="{A959D295-28EC-FB55-BD5A-D6DA5958ABD0}"/>
              </a:ext>
            </a:extLst>
          </p:cNvPr>
          <p:cNvSpPr>
            <a:spLocks noGrp="1"/>
          </p:cNvSpPr>
          <p:nvPr>
            <p:ph type="body" sz="quarter" idx="10"/>
          </p:nvPr>
        </p:nvSpPr>
        <p:spPr>
          <a:xfrm>
            <a:off x="622998" y="3369255"/>
            <a:ext cx="10984278" cy="3308272"/>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1100495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Picture Placeholder 5">
            <a:extLst>
              <a:ext uri="{FF2B5EF4-FFF2-40B4-BE49-F238E27FC236}">
                <a16:creationId xmlns:a16="http://schemas.microsoft.com/office/drawing/2014/main" id="{233C2499-CBBC-380B-EC6B-75FD4226B0C7}"/>
              </a:ext>
            </a:extLst>
          </p:cNvPr>
          <p:cNvSpPr>
            <a:spLocks noGrp="1"/>
          </p:cNvSpPr>
          <p:nvPr>
            <p:ph type="pic" sz="quarter" idx="10"/>
          </p:nvPr>
        </p:nvSpPr>
        <p:spPr>
          <a:xfrm>
            <a:off x="6256626" y="2913232"/>
            <a:ext cx="5329237" cy="3493874"/>
          </a:xfrm>
          <a:solidFill>
            <a:schemeClr val="accent5">
              <a:lumMod val="20000"/>
              <a:lumOff val="80000"/>
            </a:schemeClr>
          </a:solidFill>
        </p:spPr>
        <p:txBody>
          <a:bodyPr anchor="ctr" anchorCtr="1"/>
          <a:lstStyle/>
          <a:p>
            <a:endParaRPr lang="en-US"/>
          </a:p>
        </p:txBody>
      </p:sp>
      <p:sp>
        <p:nvSpPr>
          <p:cNvPr id="5" name="Text Placeholder 9">
            <a:extLst>
              <a:ext uri="{FF2B5EF4-FFF2-40B4-BE49-F238E27FC236}">
                <a16:creationId xmlns:a16="http://schemas.microsoft.com/office/drawing/2014/main" id="{DD825A85-EDC6-EC25-A3BC-9CE85347EF0C}"/>
              </a:ext>
            </a:extLst>
          </p:cNvPr>
          <p:cNvSpPr>
            <a:spLocks noGrp="1"/>
          </p:cNvSpPr>
          <p:nvPr>
            <p:ph type="body" sz="quarter" idx="11"/>
          </p:nvPr>
        </p:nvSpPr>
        <p:spPr>
          <a:xfrm>
            <a:off x="597946" y="2791730"/>
            <a:ext cx="5473002" cy="377527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20096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6" name="Picture Placeholder 5">
            <a:extLst>
              <a:ext uri="{FF2B5EF4-FFF2-40B4-BE49-F238E27FC236}">
                <a16:creationId xmlns:a16="http://schemas.microsoft.com/office/drawing/2014/main" id="{9756F5AF-083E-0F8D-DC11-D0EACF54BDD4}"/>
              </a:ext>
            </a:extLst>
          </p:cNvPr>
          <p:cNvSpPr>
            <a:spLocks noGrp="1"/>
          </p:cNvSpPr>
          <p:nvPr>
            <p:ph type="pic" sz="quarter" idx="10"/>
          </p:nvPr>
        </p:nvSpPr>
        <p:spPr>
          <a:xfrm>
            <a:off x="1471449" y="2781219"/>
            <a:ext cx="9249104" cy="3785786"/>
          </a:xfrm>
          <a:solidFill>
            <a:schemeClr val="accent5">
              <a:lumMod val="20000"/>
              <a:lumOff val="80000"/>
            </a:schemeClr>
          </a:solidFill>
        </p:spPr>
        <p:txBody>
          <a:bodyPr anchor="ctr" anchorCtr="1"/>
          <a:lstStyle/>
          <a:p>
            <a:endParaRPr lang="en-US" dirty="0"/>
          </a:p>
        </p:txBody>
      </p:sp>
    </p:spTree>
    <p:extLst>
      <p:ext uri="{BB962C8B-B14F-4D97-AF65-F5344CB8AC3E}">
        <p14:creationId xmlns:p14="http://schemas.microsoft.com/office/powerpoint/2010/main" val="144913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Picture Placeholder 5">
            <a:extLst>
              <a:ext uri="{FF2B5EF4-FFF2-40B4-BE49-F238E27FC236}">
                <a16:creationId xmlns:a16="http://schemas.microsoft.com/office/drawing/2014/main" id="{411600C6-0950-D396-0EA2-204C1465BC4D}"/>
              </a:ext>
            </a:extLst>
          </p:cNvPr>
          <p:cNvSpPr>
            <a:spLocks noGrp="1"/>
          </p:cNvSpPr>
          <p:nvPr>
            <p:ph type="pic" sz="quarter" idx="10"/>
          </p:nvPr>
        </p:nvSpPr>
        <p:spPr>
          <a:xfrm>
            <a:off x="9104069" y="2945362"/>
            <a:ext cx="2481794" cy="146626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41ABE8FF-7476-7B11-3666-D94031FE33B8}"/>
              </a:ext>
            </a:extLst>
          </p:cNvPr>
          <p:cNvSpPr>
            <a:spLocks noGrp="1"/>
          </p:cNvSpPr>
          <p:nvPr>
            <p:ph type="pic" sz="quarter" idx="11"/>
          </p:nvPr>
        </p:nvSpPr>
        <p:spPr>
          <a:xfrm>
            <a:off x="9093758" y="4726881"/>
            <a:ext cx="2481794" cy="1466267"/>
          </a:xfrm>
          <a:solidFill>
            <a:schemeClr val="accent5">
              <a:lumMod val="20000"/>
              <a:lumOff val="80000"/>
            </a:schemeClr>
          </a:solidFill>
        </p:spPr>
        <p:txBody>
          <a:bodyPr anchor="ctr" anchorCtr="1"/>
          <a:lstStyle/>
          <a:p>
            <a:endParaRPr lang="en-US" dirty="0"/>
          </a:p>
        </p:txBody>
      </p:sp>
      <p:sp>
        <p:nvSpPr>
          <p:cNvPr id="7" name="Text Placeholder 9">
            <a:extLst>
              <a:ext uri="{FF2B5EF4-FFF2-40B4-BE49-F238E27FC236}">
                <a16:creationId xmlns:a16="http://schemas.microsoft.com/office/drawing/2014/main" id="{C24343BE-3C4D-2C4E-74DD-DF71BC456D9D}"/>
              </a:ext>
            </a:extLst>
          </p:cNvPr>
          <p:cNvSpPr>
            <a:spLocks noGrp="1"/>
          </p:cNvSpPr>
          <p:nvPr>
            <p:ph type="body" sz="quarter" idx="12"/>
          </p:nvPr>
        </p:nvSpPr>
        <p:spPr>
          <a:xfrm>
            <a:off x="622998" y="2803764"/>
            <a:ext cx="7994909" cy="3763241"/>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43168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6" name="Text Placeholder 9">
            <a:extLst>
              <a:ext uri="{FF2B5EF4-FFF2-40B4-BE49-F238E27FC236}">
                <a16:creationId xmlns:a16="http://schemas.microsoft.com/office/drawing/2014/main" id="{CCA992CC-AACE-A66E-82C6-42E14993766E}"/>
              </a:ext>
            </a:extLst>
          </p:cNvPr>
          <p:cNvSpPr>
            <a:spLocks noGrp="1"/>
          </p:cNvSpPr>
          <p:nvPr>
            <p:ph type="body" sz="quarter" idx="11"/>
          </p:nvPr>
        </p:nvSpPr>
        <p:spPr>
          <a:xfrm>
            <a:off x="597946" y="2791728"/>
            <a:ext cx="5473002" cy="3775277"/>
          </a:xfrm>
        </p:spPr>
        <p:txBody>
          <a:bodyPr/>
          <a:lstStyle>
            <a:lvl1pPr marL="0" indent="0">
              <a:buNone/>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8" name="Chart Placeholder 3">
            <a:extLst>
              <a:ext uri="{FF2B5EF4-FFF2-40B4-BE49-F238E27FC236}">
                <a16:creationId xmlns:a16="http://schemas.microsoft.com/office/drawing/2014/main" id="{41EC0F72-E4F9-5AFA-25F1-2FC552AFF814}"/>
              </a:ext>
            </a:extLst>
          </p:cNvPr>
          <p:cNvSpPr>
            <a:spLocks noGrp="1"/>
          </p:cNvSpPr>
          <p:nvPr>
            <p:ph type="chart" sz="quarter" idx="12"/>
          </p:nvPr>
        </p:nvSpPr>
        <p:spPr>
          <a:xfrm>
            <a:off x="6256338" y="2912646"/>
            <a:ext cx="5337175" cy="3494088"/>
          </a:xfrm>
          <a:solidFill>
            <a:srgbClr val="FFFFEB"/>
          </a:solidFill>
        </p:spPr>
        <p:txBody>
          <a:bodyPr anchor="ctr" anchorCtr="1"/>
          <a:lstStyle/>
          <a:p>
            <a:endParaRPr lang="en-US"/>
          </a:p>
        </p:txBody>
      </p:sp>
    </p:spTree>
    <p:extLst>
      <p:ext uri="{BB962C8B-B14F-4D97-AF65-F5344CB8AC3E}">
        <p14:creationId xmlns:p14="http://schemas.microsoft.com/office/powerpoint/2010/main" val="417880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Chart Placeholder 3">
            <a:extLst>
              <a:ext uri="{FF2B5EF4-FFF2-40B4-BE49-F238E27FC236}">
                <a16:creationId xmlns:a16="http://schemas.microsoft.com/office/drawing/2014/main" id="{93270862-6695-9E62-F46C-24C6AA011100}"/>
              </a:ext>
            </a:extLst>
          </p:cNvPr>
          <p:cNvSpPr>
            <a:spLocks noGrp="1"/>
          </p:cNvSpPr>
          <p:nvPr>
            <p:ph type="chart" sz="quarter" idx="12"/>
          </p:nvPr>
        </p:nvSpPr>
        <p:spPr>
          <a:xfrm>
            <a:off x="1471451" y="2860096"/>
            <a:ext cx="9270124" cy="3706909"/>
          </a:xfrm>
          <a:solidFill>
            <a:srgbClr val="FFFFEB"/>
          </a:solidFill>
        </p:spPr>
        <p:txBody>
          <a:bodyPr anchor="ctr" anchorCtr="1"/>
          <a:lstStyle/>
          <a:p>
            <a:endParaRPr lang="en-US"/>
          </a:p>
        </p:txBody>
      </p:sp>
    </p:spTree>
    <p:extLst>
      <p:ext uri="{BB962C8B-B14F-4D97-AF65-F5344CB8AC3E}">
        <p14:creationId xmlns:p14="http://schemas.microsoft.com/office/powerpoint/2010/main" val="278588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Text Placeholder 9">
            <a:extLst>
              <a:ext uri="{FF2B5EF4-FFF2-40B4-BE49-F238E27FC236}">
                <a16:creationId xmlns:a16="http://schemas.microsoft.com/office/drawing/2014/main" id="{42871D3B-EFD7-0358-4211-BB194A270C9F}"/>
              </a:ext>
            </a:extLst>
          </p:cNvPr>
          <p:cNvSpPr>
            <a:spLocks noGrp="1"/>
          </p:cNvSpPr>
          <p:nvPr>
            <p:ph type="body" sz="quarter" idx="11"/>
          </p:nvPr>
        </p:nvSpPr>
        <p:spPr>
          <a:xfrm>
            <a:off x="597946" y="2791726"/>
            <a:ext cx="5473002" cy="3775279"/>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5" name="Table Placeholder 4">
            <a:extLst>
              <a:ext uri="{FF2B5EF4-FFF2-40B4-BE49-F238E27FC236}">
                <a16:creationId xmlns:a16="http://schemas.microsoft.com/office/drawing/2014/main" id="{BA59E6B1-C196-978A-190D-2A195A0E919B}"/>
              </a:ext>
            </a:extLst>
          </p:cNvPr>
          <p:cNvSpPr>
            <a:spLocks noGrp="1"/>
          </p:cNvSpPr>
          <p:nvPr>
            <p:ph type="tbl" sz="quarter" idx="13"/>
          </p:nvPr>
        </p:nvSpPr>
        <p:spPr>
          <a:xfrm>
            <a:off x="6256338" y="2912645"/>
            <a:ext cx="5337175" cy="3494088"/>
          </a:xfrm>
          <a:solidFill>
            <a:schemeClr val="accent6">
              <a:lumMod val="20000"/>
              <a:lumOff val="80000"/>
            </a:schemeClr>
          </a:solidFill>
        </p:spPr>
        <p:txBody>
          <a:bodyPr anchor="ctr" anchorCtr="1"/>
          <a:lstStyle>
            <a:lvl1pPr>
              <a:defRPr sz="2400"/>
            </a:lvl1pPr>
          </a:lstStyle>
          <a:p>
            <a:endParaRPr lang="en-US"/>
          </a:p>
        </p:txBody>
      </p:sp>
    </p:spTree>
    <p:extLst>
      <p:ext uri="{BB962C8B-B14F-4D97-AF65-F5344CB8AC3E}">
        <p14:creationId xmlns:p14="http://schemas.microsoft.com/office/powerpoint/2010/main" val="190811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5" name="Table Placeholder 8">
            <a:extLst>
              <a:ext uri="{FF2B5EF4-FFF2-40B4-BE49-F238E27FC236}">
                <a16:creationId xmlns:a16="http://schemas.microsoft.com/office/drawing/2014/main" id="{5C1F04EE-64F7-4626-85E6-AD3232320842}"/>
              </a:ext>
            </a:extLst>
          </p:cNvPr>
          <p:cNvSpPr>
            <a:spLocks noGrp="1"/>
          </p:cNvSpPr>
          <p:nvPr>
            <p:ph type="tbl" sz="quarter" idx="10"/>
          </p:nvPr>
        </p:nvSpPr>
        <p:spPr>
          <a:xfrm>
            <a:off x="595313" y="2828925"/>
            <a:ext cx="10990262" cy="3370263"/>
          </a:xfrm>
          <a:solidFill>
            <a:srgbClr val="E1FFE1"/>
          </a:solidFill>
        </p:spPr>
        <p:txBody>
          <a:bodyPr/>
          <a:lstStyle/>
          <a:p>
            <a:endParaRPr lang="en-US"/>
          </a:p>
        </p:txBody>
      </p:sp>
    </p:spTree>
    <p:extLst>
      <p:ext uri="{BB962C8B-B14F-4D97-AF65-F5344CB8AC3E}">
        <p14:creationId xmlns:p14="http://schemas.microsoft.com/office/powerpoint/2010/main" val="2293007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3277594"/>
            <a:ext cx="11000232" cy="914400"/>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594836" y="4278031"/>
            <a:ext cx="11019187"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4108334" y="1845403"/>
            <a:ext cx="3950216" cy="877826"/>
          </a:xfrm>
          <a:prstGeom prst="rect">
            <a:avLst/>
          </a:prstGeom>
        </p:spPr>
      </p:pic>
    </p:spTree>
    <p:extLst>
      <p:ext uri="{BB962C8B-B14F-4D97-AF65-F5344CB8AC3E}">
        <p14:creationId xmlns:p14="http://schemas.microsoft.com/office/powerpoint/2010/main" val="3683624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51763CC-479B-32EB-429A-86E9F20884A1}"/>
              </a:ext>
            </a:extLst>
          </p:cNvPr>
          <p:cNvSpPr>
            <a:spLocks noGrp="1"/>
          </p:cNvSpPr>
          <p:nvPr>
            <p:ph type="pic" sz="quarter" idx="11"/>
          </p:nvPr>
        </p:nvSpPr>
        <p:spPr>
          <a:xfrm>
            <a:off x="5453535" y="5475072"/>
            <a:ext cx="1274233" cy="1054797"/>
          </a:xfrm>
          <a:solidFill>
            <a:schemeClr val="accent5">
              <a:lumMod val="20000"/>
              <a:lumOff val="80000"/>
            </a:schemeClr>
          </a:solidFill>
        </p:spPr>
        <p:txBody>
          <a:bodyPr anchor="ctr" anchorCtr="1"/>
          <a:lstStyle/>
          <a:p>
            <a:endParaRPr lang="en-US" dirty="0"/>
          </a:p>
        </p:txBody>
      </p:sp>
      <p:sp>
        <p:nvSpPr>
          <p:cNvPr id="7" name="Title 1">
            <a:extLst>
              <a:ext uri="{FF2B5EF4-FFF2-40B4-BE49-F238E27FC236}">
                <a16:creationId xmlns:a16="http://schemas.microsoft.com/office/drawing/2014/main" id="{E6EA11B5-4164-3D91-0F39-C7D3166C7D9A}"/>
              </a:ext>
            </a:extLst>
          </p:cNvPr>
          <p:cNvSpPr>
            <a:spLocks noGrp="1"/>
          </p:cNvSpPr>
          <p:nvPr>
            <p:ph type="ctrTitle"/>
          </p:nvPr>
        </p:nvSpPr>
        <p:spPr>
          <a:xfrm>
            <a:off x="606868" y="2893217"/>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8" name="Subtitle 2">
            <a:extLst>
              <a:ext uri="{FF2B5EF4-FFF2-40B4-BE49-F238E27FC236}">
                <a16:creationId xmlns:a16="http://schemas.microsoft.com/office/drawing/2014/main" id="{7014400A-63E0-DEF7-99B3-5640CF3E0F09}"/>
              </a:ext>
            </a:extLst>
          </p:cNvPr>
          <p:cNvSpPr>
            <a:spLocks noGrp="1"/>
          </p:cNvSpPr>
          <p:nvPr>
            <p:ph type="subTitle" idx="1"/>
          </p:nvPr>
        </p:nvSpPr>
        <p:spPr>
          <a:xfrm>
            <a:off x="594836" y="3920948"/>
            <a:ext cx="11019187" cy="1459997"/>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9" name="Picture 8" descr="Charting the Cs: Cooperation, Communication and Collaboration.">
            <a:extLst>
              <a:ext uri="{FF2B5EF4-FFF2-40B4-BE49-F238E27FC236}">
                <a16:creationId xmlns:a16="http://schemas.microsoft.com/office/drawing/2014/main" id="{9C69875B-B990-0367-7A65-0CE047DA0AFC}"/>
              </a:ext>
            </a:extLst>
          </p:cNvPr>
          <p:cNvPicPr>
            <a:picLocks noGrp="1" noChangeAspect="1"/>
          </p:cNvPicPr>
          <p:nvPr userDrawn="1"/>
        </p:nvPicPr>
        <p:blipFill>
          <a:blip r:embed="rId2"/>
          <a:stretch>
            <a:fillRect/>
          </a:stretch>
        </p:blipFill>
        <p:spPr>
          <a:xfrm>
            <a:off x="4132407" y="1449622"/>
            <a:ext cx="3950216" cy="877826"/>
          </a:xfrm>
          <a:prstGeom prst="rect">
            <a:avLst/>
          </a:prstGeom>
        </p:spPr>
      </p:pic>
    </p:spTree>
    <p:extLst>
      <p:ext uri="{BB962C8B-B14F-4D97-AF65-F5344CB8AC3E}">
        <p14:creationId xmlns:p14="http://schemas.microsoft.com/office/powerpoint/2010/main" val="257353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3434571" y="1461645"/>
            <a:ext cx="5332792" cy="1185065"/>
          </a:xfrm>
          <a:prstGeom prst="rect">
            <a:avLst/>
          </a:prstGeom>
        </p:spPr>
      </p:pic>
    </p:spTree>
    <p:extLst>
      <p:ext uri="{BB962C8B-B14F-4D97-AF65-F5344CB8AC3E}">
        <p14:creationId xmlns:p14="http://schemas.microsoft.com/office/powerpoint/2010/main" val="561193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4132406" y="1461645"/>
            <a:ext cx="3950216" cy="877826"/>
          </a:xfrm>
          <a:prstGeom prst="rect">
            <a:avLst/>
          </a:prstGeom>
        </p:spPr>
      </p:pic>
    </p:spTree>
    <p:extLst>
      <p:ext uri="{BB962C8B-B14F-4D97-AF65-F5344CB8AC3E}">
        <p14:creationId xmlns:p14="http://schemas.microsoft.com/office/powerpoint/2010/main" val="998065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4120375" y="1461645"/>
            <a:ext cx="3950216" cy="877826"/>
          </a:xfrm>
          <a:prstGeom prst="rect">
            <a:avLst/>
          </a:prstGeom>
        </p:spPr>
      </p:pic>
    </p:spTree>
    <p:extLst>
      <p:ext uri="{BB962C8B-B14F-4D97-AF65-F5344CB8AC3E}">
        <p14:creationId xmlns:p14="http://schemas.microsoft.com/office/powerpoint/2010/main" val="2293950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415600" y="593367"/>
            <a:ext cx="11000232" cy="1133856"/>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4"/>
          <p:cNvSpPr txBox="1">
            <a:spLocks noGrp="1"/>
          </p:cNvSpPr>
          <p:nvPr>
            <p:ph type="body" idx="1"/>
          </p:nvPr>
        </p:nvSpPr>
        <p:spPr>
          <a:xfrm>
            <a:off x="415600" y="1536633"/>
            <a:ext cx="11360800" cy="4555200"/>
          </a:xfrm>
          <a:prstGeom prst="rect">
            <a:avLst/>
          </a:prstGeom>
        </p:spPr>
        <p:txBody>
          <a:bodyPr spcFirstLastPara="1" wrap="square" lIns="34275" tIns="34275" rIns="34275" bIns="34275" anchor="t" anchorCtr="0">
            <a:noAutofit/>
          </a:bodyPr>
          <a:lstStyle>
            <a:lvl1pPr marL="609585" lvl="0" indent="-304792" rtl="0">
              <a:spcBef>
                <a:spcPts val="1200"/>
              </a:spcBef>
              <a:spcAft>
                <a:spcPts val="0"/>
              </a:spcAft>
              <a:buSzPts val="1800"/>
              <a:buNone/>
              <a:defRPr/>
            </a:lvl1pPr>
            <a:lvl2pPr marL="1219170" lvl="1" indent="-465655" rtl="0">
              <a:spcBef>
                <a:spcPts val="1200"/>
              </a:spcBef>
              <a:spcAft>
                <a:spcPts val="0"/>
              </a:spcAft>
              <a:buSzPts val="1900"/>
              <a:buChar char="•"/>
              <a:defRPr/>
            </a:lvl2pPr>
            <a:lvl3pPr marL="1828754" lvl="2" indent="-423323" rtl="0">
              <a:spcBef>
                <a:spcPts val="667"/>
              </a:spcBef>
              <a:spcAft>
                <a:spcPts val="0"/>
              </a:spcAft>
              <a:buSzPts val="1400"/>
              <a:buChar char="o"/>
              <a:defRPr/>
            </a:lvl3pPr>
            <a:lvl4pPr marL="2438339" lvl="3" indent="-431789" rtl="0">
              <a:spcBef>
                <a:spcPts val="667"/>
              </a:spcBef>
              <a:spcAft>
                <a:spcPts val="0"/>
              </a:spcAft>
              <a:buSzPts val="1500"/>
              <a:buChar char="▪"/>
              <a:defRPr/>
            </a:lvl4pPr>
            <a:lvl5pPr marL="3047924" lvl="4" indent="-448722" rtl="0">
              <a:spcBef>
                <a:spcPts val="667"/>
              </a:spcBef>
              <a:spcAft>
                <a:spcPts val="0"/>
              </a:spcAft>
              <a:buSzPts val="1700"/>
              <a:buChar char="▪"/>
              <a:defRPr/>
            </a:lvl5pPr>
            <a:lvl6pPr marL="3657509" lvl="5" indent="-423323" rtl="0">
              <a:spcBef>
                <a:spcPts val="667"/>
              </a:spcBef>
              <a:spcAft>
                <a:spcPts val="0"/>
              </a:spcAft>
              <a:buSzPts val="1400"/>
              <a:buChar char="o"/>
              <a:defRPr/>
            </a:lvl6pPr>
            <a:lvl7pPr marL="4267093" lvl="6" indent="-482588" rtl="0">
              <a:spcBef>
                <a:spcPts val="667"/>
              </a:spcBef>
              <a:spcAft>
                <a:spcPts val="0"/>
              </a:spcAft>
              <a:buSzPts val="2100"/>
              <a:buChar char="🢝"/>
              <a:defRPr/>
            </a:lvl7pPr>
            <a:lvl8pPr marL="4876678" lvl="7" indent="-397923" rtl="0">
              <a:spcBef>
                <a:spcPts val="1200"/>
              </a:spcBef>
              <a:spcAft>
                <a:spcPts val="0"/>
              </a:spcAft>
              <a:buSzPts val="1100"/>
              <a:buChar char="🢝"/>
              <a:defRPr/>
            </a:lvl8pPr>
            <a:lvl9pPr marL="5486263" lvl="8" indent="-397923" rtl="0">
              <a:spcBef>
                <a:spcPts val="400"/>
              </a:spcBef>
              <a:spcAft>
                <a:spcPts val="400"/>
              </a:spcAft>
              <a:buSzPts val="1100"/>
              <a:buChar char="🢝"/>
              <a:defRPr/>
            </a:lvl9pPr>
          </a:lstStyle>
          <a:p>
            <a:endParaRPr/>
          </a:p>
        </p:txBody>
      </p:sp>
      <p:sp>
        <p:nvSpPr>
          <p:cNvPr id="117" name="Google Shape;117;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atin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4559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
  <p:cSld name="1_9">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602901" y="1202537"/>
            <a:ext cx="10999200" cy="1508800"/>
          </a:xfrm>
          <a:prstGeom prst="rect">
            <a:avLst/>
          </a:prstGeom>
          <a:noFill/>
          <a:ln>
            <a:noFill/>
          </a:ln>
        </p:spPr>
        <p:txBody>
          <a:bodyPr spcFirstLastPara="1" wrap="square" lIns="68575" tIns="34275" rIns="68575" bIns="34275" anchor="ctr" anchorCtr="0">
            <a:noAutofit/>
          </a:bodyPr>
          <a:lstStyle>
            <a:lvl1pPr lvl="0" algn="l">
              <a:lnSpc>
                <a:spcPct val="80000"/>
              </a:lnSpc>
              <a:spcBef>
                <a:spcPts val="0"/>
              </a:spcBef>
              <a:spcAft>
                <a:spcPts val="0"/>
              </a:spcAft>
              <a:buClr>
                <a:srgbClr val="0C0C0C"/>
              </a:buClr>
              <a:buSzPts val="2700"/>
              <a:buFont typeface="Calibri"/>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4"/>
          <p:cNvSpPr txBox="1">
            <a:spLocks noGrp="1"/>
          </p:cNvSpPr>
          <p:nvPr>
            <p:ph type="body" idx="1"/>
          </p:nvPr>
        </p:nvSpPr>
        <p:spPr>
          <a:xfrm>
            <a:off x="622999" y="2803764"/>
            <a:ext cx="5264000" cy="3787200"/>
          </a:xfrm>
          <a:prstGeom prst="rect">
            <a:avLst/>
          </a:prstGeom>
          <a:noFill/>
          <a:ln>
            <a:noFill/>
          </a:ln>
        </p:spPr>
        <p:txBody>
          <a:bodyPr spcFirstLastPara="1" wrap="square" lIns="34275" tIns="34275" rIns="34275" bIns="34275" anchor="t" anchorCtr="0">
            <a:noAutofit/>
          </a:bodyPr>
          <a:lstStyle>
            <a:lvl1pPr marL="609585" lvl="0" indent="-304792" algn="l">
              <a:lnSpc>
                <a:spcPct val="90000"/>
              </a:lnSpc>
              <a:spcBef>
                <a:spcPts val="1200"/>
              </a:spcBef>
              <a:spcAft>
                <a:spcPts val="0"/>
              </a:spcAft>
              <a:buSzPts val="1800"/>
              <a:buNone/>
              <a:defRPr sz="2400"/>
            </a:lvl1pPr>
            <a:lvl2pPr marL="1219170" lvl="1" indent="-465655" algn="l">
              <a:lnSpc>
                <a:spcPct val="90000"/>
              </a:lnSpc>
              <a:spcBef>
                <a:spcPts val="1200"/>
              </a:spcBef>
              <a:spcAft>
                <a:spcPts val="0"/>
              </a:spcAft>
              <a:buClr>
                <a:srgbClr val="003399"/>
              </a:buClr>
              <a:buSzPts val="1900"/>
              <a:buFont typeface="Calibri"/>
              <a:buChar char="•"/>
              <a:defRPr sz="2400"/>
            </a:lvl2pPr>
            <a:lvl3pPr marL="1828754" lvl="2" indent="-423323" algn="l">
              <a:lnSpc>
                <a:spcPct val="90000"/>
              </a:lnSpc>
              <a:spcBef>
                <a:spcPts val="667"/>
              </a:spcBef>
              <a:spcAft>
                <a:spcPts val="0"/>
              </a:spcAft>
              <a:buClr>
                <a:srgbClr val="001689"/>
              </a:buClr>
              <a:buSzPts val="1400"/>
              <a:buFont typeface="Courier New"/>
              <a:buChar char="o"/>
              <a:defRPr sz="2400"/>
            </a:lvl3pPr>
            <a:lvl4pPr marL="2438339" lvl="3" indent="-414856" algn="l">
              <a:lnSpc>
                <a:spcPct val="90000"/>
              </a:lnSpc>
              <a:spcBef>
                <a:spcPts val="667"/>
              </a:spcBef>
              <a:spcAft>
                <a:spcPts val="0"/>
              </a:spcAft>
              <a:buSzPts val="1300"/>
              <a:buChar char="▪"/>
              <a:defRPr sz="2400"/>
            </a:lvl4pPr>
            <a:lvl5pPr marL="3047924" lvl="4" indent="-448722" algn="l">
              <a:lnSpc>
                <a:spcPct val="90000"/>
              </a:lnSpc>
              <a:spcBef>
                <a:spcPts val="667"/>
              </a:spcBef>
              <a:spcAft>
                <a:spcPts val="0"/>
              </a:spcAft>
              <a:buClr>
                <a:srgbClr val="003399"/>
              </a:buClr>
              <a:buSzPts val="1700"/>
              <a:buFont typeface="Noto Sans Symbols"/>
              <a:buChar char="▪"/>
              <a:defRPr sz="2400"/>
            </a:lvl5pPr>
            <a:lvl6pPr marL="3657509" lvl="5" indent="-423323" algn="l">
              <a:lnSpc>
                <a:spcPct val="90000"/>
              </a:lnSpc>
              <a:spcBef>
                <a:spcPts val="667"/>
              </a:spcBef>
              <a:spcAft>
                <a:spcPts val="0"/>
              </a:spcAft>
              <a:buClr>
                <a:srgbClr val="003399"/>
              </a:buClr>
              <a:buSzPts val="1400"/>
              <a:buFont typeface="Courier New"/>
              <a:buChar char="o"/>
              <a:defRPr sz="2400"/>
            </a:lvl6pPr>
            <a:lvl7pPr marL="4267093" lvl="6" indent="-423323" algn="l">
              <a:lnSpc>
                <a:spcPct val="90000"/>
              </a:lnSpc>
              <a:spcBef>
                <a:spcPts val="667"/>
              </a:spcBef>
              <a:spcAft>
                <a:spcPts val="0"/>
              </a:spcAft>
              <a:buSzPts val="1400"/>
              <a:buChar char="🢝"/>
              <a:defRPr/>
            </a:lvl7pPr>
            <a:lvl8pPr marL="4876678" lvl="7" indent="-423323" algn="l">
              <a:lnSpc>
                <a:spcPct val="90000"/>
              </a:lnSpc>
              <a:spcBef>
                <a:spcPts val="12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23" name="Google Shape;23;p4"/>
          <p:cNvSpPr txBox="1">
            <a:spLocks noGrp="1"/>
          </p:cNvSpPr>
          <p:nvPr>
            <p:ph type="body" idx="2"/>
          </p:nvPr>
        </p:nvSpPr>
        <p:spPr>
          <a:xfrm>
            <a:off x="6304924" y="2834873"/>
            <a:ext cx="5297200" cy="3756000"/>
          </a:xfrm>
          <a:prstGeom prst="rect">
            <a:avLst/>
          </a:prstGeom>
          <a:noFill/>
          <a:ln>
            <a:noFill/>
          </a:ln>
        </p:spPr>
        <p:txBody>
          <a:bodyPr spcFirstLastPara="1" wrap="square" lIns="34275" tIns="34275" rIns="34275" bIns="34275" anchor="t" anchorCtr="0">
            <a:noAutofit/>
          </a:bodyPr>
          <a:lstStyle>
            <a:lvl1pPr marL="609585" lvl="0" indent="-304792" algn="l">
              <a:lnSpc>
                <a:spcPct val="90000"/>
              </a:lnSpc>
              <a:spcBef>
                <a:spcPts val="1200"/>
              </a:spcBef>
              <a:spcAft>
                <a:spcPts val="0"/>
              </a:spcAft>
              <a:buSzPts val="1800"/>
              <a:buNone/>
              <a:defRPr sz="2400"/>
            </a:lvl1pPr>
            <a:lvl2pPr marL="1219170" lvl="1" indent="-465655" algn="l">
              <a:lnSpc>
                <a:spcPct val="90000"/>
              </a:lnSpc>
              <a:spcBef>
                <a:spcPts val="1200"/>
              </a:spcBef>
              <a:spcAft>
                <a:spcPts val="0"/>
              </a:spcAft>
              <a:buClr>
                <a:srgbClr val="003399"/>
              </a:buClr>
              <a:buSzPts val="1900"/>
              <a:buFont typeface="Calibri"/>
              <a:buChar char="•"/>
              <a:defRPr sz="2400"/>
            </a:lvl2pPr>
            <a:lvl3pPr marL="1828754" lvl="2" indent="-423323" algn="l">
              <a:lnSpc>
                <a:spcPct val="90000"/>
              </a:lnSpc>
              <a:spcBef>
                <a:spcPts val="667"/>
              </a:spcBef>
              <a:spcAft>
                <a:spcPts val="0"/>
              </a:spcAft>
              <a:buClr>
                <a:srgbClr val="001689"/>
              </a:buClr>
              <a:buSzPts val="1400"/>
              <a:buFont typeface="Courier New"/>
              <a:buChar char="o"/>
              <a:defRPr sz="2400"/>
            </a:lvl3pPr>
            <a:lvl4pPr marL="2438339" lvl="3" indent="-414856" algn="l">
              <a:lnSpc>
                <a:spcPct val="90000"/>
              </a:lnSpc>
              <a:spcBef>
                <a:spcPts val="667"/>
              </a:spcBef>
              <a:spcAft>
                <a:spcPts val="0"/>
              </a:spcAft>
              <a:buSzPts val="1300"/>
              <a:buChar char="▪"/>
              <a:defRPr sz="2400"/>
            </a:lvl4pPr>
            <a:lvl5pPr marL="3047924" lvl="4" indent="-448722" algn="l">
              <a:lnSpc>
                <a:spcPct val="90000"/>
              </a:lnSpc>
              <a:spcBef>
                <a:spcPts val="667"/>
              </a:spcBef>
              <a:spcAft>
                <a:spcPts val="0"/>
              </a:spcAft>
              <a:buClr>
                <a:srgbClr val="003399"/>
              </a:buClr>
              <a:buSzPts val="1700"/>
              <a:buFont typeface="Noto Sans Symbols"/>
              <a:buChar char="▪"/>
              <a:defRPr sz="2400"/>
            </a:lvl5pPr>
            <a:lvl6pPr marL="3657509" lvl="5" indent="-423323" algn="l">
              <a:lnSpc>
                <a:spcPct val="90000"/>
              </a:lnSpc>
              <a:spcBef>
                <a:spcPts val="667"/>
              </a:spcBef>
              <a:spcAft>
                <a:spcPts val="0"/>
              </a:spcAft>
              <a:buClr>
                <a:srgbClr val="003399"/>
              </a:buClr>
              <a:buSzPts val="1400"/>
              <a:buFont typeface="Courier New"/>
              <a:buChar char="o"/>
              <a:defRPr sz="2400"/>
            </a:lvl6pPr>
            <a:lvl7pPr marL="4267093" lvl="6" indent="-423323" algn="l">
              <a:lnSpc>
                <a:spcPct val="90000"/>
              </a:lnSpc>
              <a:spcBef>
                <a:spcPts val="667"/>
              </a:spcBef>
              <a:spcAft>
                <a:spcPts val="0"/>
              </a:spcAft>
              <a:buSzPts val="1400"/>
              <a:buChar char="🢝"/>
              <a:defRPr/>
            </a:lvl7pPr>
            <a:lvl8pPr marL="4876678" lvl="7" indent="-423323" algn="l">
              <a:lnSpc>
                <a:spcPct val="90000"/>
              </a:lnSpc>
              <a:spcBef>
                <a:spcPts val="12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697980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415600" y="2867800"/>
            <a:ext cx="11360800" cy="11224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0" name="Google Shape;12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atin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50194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609600" y="155448"/>
            <a:ext cx="10972800" cy="1252800"/>
          </a:xfrm>
          <a:prstGeom prst="rect">
            <a:avLst/>
          </a:prstGeom>
          <a:noFill/>
          <a:ln>
            <a:noFill/>
          </a:ln>
        </p:spPr>
        <p:txBody>
          <a:bodyPr spcFirstLastPara="1" wrap="square" lIns="91425" tIns="45700" rIns="45700" bIns="45700" anchor="ctr" anchorCtr="0">
            <a:noAutofit/>
          </a:bodyPr>
          <a:lstStyle>
            <a:lvl1pPr lvl="0" algn="l" rtl="0">
              <a:spcBef>
                <a:spcPts val="0"/>
              </a:spcBef>
              <a:spcAft>
                <a:spcPts val="0"/>
              </a:spcAft>
              <a:buClr>
                <a:srgbClr val="FFC700"/>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6"/>
          <p:cNvSpPr txBox="1">
            <a:spLocks noGrp="1"/>
          </p:cNvSpPr>
          <p:nvPr>
            <p:ph type="body" idx="1"/>
          </p:nvPr>
        </p:nvSpPr>
        <p:spPr>
          <a:xfrm>
            <a:off x="609600" y="1775191"/>
            <a:ext cx="10972800" cy="4625600"/>
          </a:xfrm>
          <a:prstGeom prst="rect">
            <a:avLst/>
          </a:prstGeom>
          <a:noFill/>
          <a:ln>
            <a:noFill/>
          </a:ln>
        </p:spPr>
        <p:txBody>
          <a:bodyPr spcFirstLastPara="1" wrap="square" lIns="54850" tIns="91425" rIns="91425" bIns="45700" anchor="t" anchorCtr="0">
            <a:noAutofit/>
          </a:bodyPr>
          <a:lstStyle>
            <a:lvl1pPr marL="609585" lvl="0" indent="-304792" algn="l" rtl="0">
              <a:spcBef>
                <a:spcPts val="0"/>
              </a:spcBef>
              <a:spcAft>
                <a:spcPts val="0"/>
              </a:spcAft>
              <a:buSzPts val="1440"/>
              <a:buNone/>
              <a:defRPr/>
            </a:lvl1pPr>
            <a:lvl2pPr marL="1219170" lvl="1" indent="-441948" algn="l" rtl="0">
              <a:spcBef>
                <a:spcPts val="1200"/>
              </a:spcBef>
              <a:spcAft>
                <a:spcPts val="0"/>
              </a:spcAft>
              <a:buSzPts val="1620"/>
              <a:buChar char="•"/>
              <a:defRPr/>
            </a:lvl2pPr>
            <a:lvl3pPr marL="1828754" lvl="2" indent="-457189" algn="l" rtl="0">
              <a:spcBef>
                <a:spcPts val="667"/>
              </a:spcBef>
              <a:spcAft>
                <a:spcPts val="0"/>
              </a:spcAft>
              <a:buSzPts val="1800"/>
              <a:buChar char="o"/>
              <a:defRPr/>
            </a:lvl3pPr>
            <a:lvl4pPr marL="2438339" lvl="3" indent="-457189" algn="l" rtl="0">
              <a:spcBef>
                <a:spcPts val="667"/>
              </a:spcBef>
              <a:spcAft>
                <a:spcPts val="0"/>
              </a:spcAft>
              <a:buSzPts val="1800"/>
              <a:buChar char="▪"/>
              <a:defRPr/>
            </a:lvl4pPr>
            <a:lvl5pPr marL="3047924" lvl="4" indent="-457189" algn="l" rtl="0">
              <a:spcBef>
                <a:spcPts val="480"/>
              </a:spcBef>
              <a:spcAft>
                <a:spcPts val="0"/>
              </a:spcAft>
              <a:buSzPts val="1800"/>
              <a:buChar char="▪"/>
              <a:defRPr/>
            </a:lvl5pPr>
            <a:lvl6pPr marL="3657509" lvl="5" indent="-457189" algn="l" rtl="0">
              <a:spcBef>
                <a:spcPts val="667"/>
              </a:spcBef>
              <a:spcAft>
                <a:spcPts val="0"/>
              </a:spcAft>
              <a:buSzPts val="1800"/>
              <a:buChar char="o"/>
              <a:defRPr/>
            </a:lvl6pPr>
            <a:lvl7pPr marL="4267093" lvl="6" indent="-457189" algn="l" rtl="0">
              <a:spcBef>
                <a:spcPts val="667"/>
              </a:spcBef>
              <a:spcAft>
                <a:spcPts val="0"/>
              </a:spcAft>
              <a:buSzPts val="1800"/>
              <a:buChar char="🢝"/>
              <a:defRPr/>
            </a:lvl7pPr>
            <a:lvl8pPr marL="4876678" lvl="7" indent="-457189" algn="l" rtl="0">
              <a:spcBef>
                <a:spcPts val="1200"/>
              </a:spcBef>
              <a:spcAft>
                <a:spcPts val="0"/>
              </a:spcAft>
              <a:buSzPts val="1800"/>
              <a:buChar char="🢝"/>
              <a:defRPr/>
            </a:lvl8pPr>
            <a:lvl9pPr marL="5486263" lvl="8" indent="-457189" algn="l" rtl="0">
              <a:spcBef>
                <a:spcPts val="480"/>
              </a:spcBef>
              <a:spcAft>
                <a:spcPts val="400"/>
              </a:spcAft>
              <a:buSzPts val="1800"/>
              <a:buChar char="🢝"/>
              <a:defRPr/>
            </a:lvl9pPr>
          </a:lstStyle>
          <a:p>
            <a:endParaRPr/>
          </a:p>
        </p:txBody>
      </p:sp>
      <p:sp>
        <p:nvSpPr>
          <p:cNvPr id="124" name="Google Shape;124;p26"/>
          <p:cNvSpPr txBox="1">
            <a:spLocks noGrp="1"/>
          </p:cNvSpPr>
          <p:nvPr>
            <p:ph type="dt" idx="10"/>
          </p:nvPr>
        </p:nvSpPr>
        <p:spPr>
          <a:xfrm>
            <a:off x="609600" y="6476999"/>
            <a:ext cx="2844800" cy="274000"/>
          </a:xfrm>
          <a:prstGeom prst="rect">
            <a:avLst/>
          </a:prstGeom>
          <a:noFill/>
          <a:ln>
            <a:noFill/>
          </a:ln>
        </p:spPr>
        <p:txBody>
          <a:bodyPr spcFirstLastPara="1" wrap="square" lIns="109725" tIns="45700" rIns="45700" bIns="0" anchor="b"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125" name="Google Shape;125;p26"/>
          <p:cNvSpPr txBox="1">
            <a:spLocks noGrp="1"/>
          </p:cNvSpPr>
          <p:nvPr>
            <p:ph type="ftr" idx="11"/>
          </p:nvPr>
        </p:nvSpPr>
        <p:spPr>
          <a:xfrm>
            <a:off x="3520795" y="6476999"/>
            <a:ext cx="7343600" cy="274000"/>
          </a:xfrm>
          <a:prstGeom prst="rect">
            <a:avLst/>
          </a:prstGeom>
          <a:noFill/>
          <a:ln>
            <a:noFill/>
          </a:ln>
        </p:spPr>
        <p:txBody>
          <a:bodyPr spcFirstLastPara="1" wrap="square" lIns="45700" tIns="45700" rIns="45700" bIns="0" anchor="b"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126" name="Google Shape;126;p26"/>
          <p:cNvSpPr txBox="1">
            <a:spLocks noGrp="1"/>
          </p:cNvSpPr>
          <p:nvPr>
            <p:ph type="sldNum" idx="12"/>
          </p:nvPr>
        </p:nvSpPr>
        <p:spPr>
          <a:xfrm>
            <a:off x="10939195" y="6476999"/>
            <a:ext cx="978400" cy="274000"/>
          </a:xfrm>
          <a:prstGeom prst="rect">
            <a:avLst/>
          </a:prstGeom>
          <a:noFill/>
          <a:ln>
            <a:noFill/>
          </a:ln>
        </p:spPr>
        <p:txBody>
          <a:bodyPr spcFirstLastPara="1" wrap="square" lIns="91425" tIns="45700" rIns="91425" bIns="0" anchor="b" anchorCtr="0">
            <a:noAutofit/>
          </a:bodyPr>
          <a:lstStyle>
            <a:lvl1pPr marL="0" lvl="0" indent="0" algn="r" rtl="0">
              <a:spcBef>
                <a:spcPts val="0"/>
              </a:spcBef>
              <a:buNone/>
              <a:defRPr>
                <a:latin typeface="Calibri" panose="020F0502020204030204" pitchFamily="34" charset="0"/>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86919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atin typeface="Calibri" panose="020F0502020204030204" pitchFamily="34"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41146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atin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325490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1154955" y="973668"/>
            <a:ext cx="8761600" cy="7072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Clr>
                <a:schemeClr val="lt2"/>
              </a:buClr>
              <a:buSzPts val="1100"/>
              <a:buFont typeface="Century Gothic"/>
              <a:buNone/>
              <a:defRPr sz="3600" b="0" i="0" u="none" strike="noStrike" cap="none">
                <a:solidFill>
                  <a:schemeClr val="lt2"/>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0" marR="0" lvl="1" indent="0" algn="l" rtl="0">
              <a:spcBef>
                <a:spcPts val="0"/>
              </a:spcBef>
              <a:spcAft>
                <a:spcPts val="0"/>
              </a:spcAft>
              <a:buSzPts val="1100"/>
              <a:buNone/>
              <a:defRPr sz="1867" b="0" i="0" u="none" strike="noStrike" cap="none">
                <a:solidFill>
                  <a:schemeClr val="dk2"/>
                </a:solidFill>
              </a:defRPr>
            </a:lvl2pPr>
            <a:lvl3pPr marL="0" marR="0" lvl="2" indent="0" algn="l" rtl="0">
              <a:spcBef>
                <a:spcPts val="0"/>
              </a:spcBef>
              <a:spcAft>
                <a:spcPts val="0"/>
              </a:spcAft>
              <a:buSzPts val="1100"/>
              <a:buNone/>
              <a:defRPr sz="1867" b="0" i="0" u="none" strike="noStrike" cap="none">
                <a:solidFill>
                  <a:schemeClr val="dk2"/>
                </a:solidFill>
              </a:defRPr>
            </a:lvl3pPr>
            <a:lvl4pPr marL="0" marR="0" lvl="3" indent="0" algn="l" rtl="0">
              <a:spcBef>
                <a:spcPts val="0"/>
              </a:spcBef>
              <a:spcAft>
                <a:spcPts val="0"/>
              </a:spcAft>
              <a:buSzPts val="1100"/>
              <a:buNone/>
              <a:defRPr sz="1867" b="0" i="0" u="none" strike="noStrike" cap="none">
                <a:solidFill>
                  <a:schemeClr val="dk2"/>
                </a:solidFill>
              </a:defRPr>
            </a:lvl4pPr>
            <a:lvl5pPr marL="0" marR="0" lvl="4" indent="0" algn="l" rtl="0">
              <a:spcBef>
                <a:spcPts val="0"/>
              </a:spcBef>
              <a:spcAft>
                <a:spcPts val="0"/>
              </a:spcAft>
              <a:buSzPts val="1100"/>
              <a:buNone/>
              <a:defRPr sz="1867" b="0" i="0" u="none" strike="noStrike" cap="none">
                <a:solidFill>
                  <a:schemeClr val="dk2"/>
                </a:solidFill>
              </a:defRPr>
            </a:lvl5pPr>
            <a:lvl6pPr marL="0" marR="0" lvl="5" indent="0" algn="l" rtl="0">
              <a:spcBef>
                <a:spcPts val="0"/>
              </a:spcBef>
              <a:spcAft>
                <a:spcPts val="0"/>
              </a:spcAft>
              <a:buSzPts val="1100"/>
              <a:buNone/>
              <a:defRPr sz="1867" b="0" i="0" u="none" strike="noStrike" cap="none">
                <a:solidFill>
                  <a:schemeClr val="dk2"/>
                </a:solidFill>
              </a:defRPr>
            </a:lvl6pPr>
            <a:lvl7pPr marL="0" marR="0" lvl="6" indent="0" algn="l" rtl="0">
              <a:spcBef>
                <a:spcPts val="0"/>
              </a:spcBef>
              <a:spcAft>
                <a:spcPts val="0"/>
              </a:spcAft>
              <a:buSzPts val="1100"/>
              <a:buNone/>
              <a:defRPr sz="1867" b="0" i="0" u="none" strike="noStrike" cap="none">
                <a:solidFill>
                  <a:schemeClr val="dk2"/>
                </a:solidFill>
              </a:defRPr>
            </a:lvl7pPr>
            <a:lvl8pPr marL="0" marR="0" lvl="7" indent="0" algn="l" rtl="0">
              <a:spcBef>
                <a:spcPts val="0"/>
              </a:spcBef>
              <a:spcAft>
                <a:spcPts val="0"/>
              </a:spcAft>
              <a:buSzPts val="1100"/>
              <a:buNone/>
              <a:defRPr sz="1867" b="0" i="0" u="none" strike="noStrike" cap="none">
                <a:solidFill>
                  <a:schemeClr val="dk2"/>
                </a:solidFill>
              </a:defRPr>
            </a:lvl8pPr>
            <a:lvl9pPr marL="0" marR="0" lvl="8" indent="0" algn="l" rtl="0">
              <a:spcBef>
                <a:spcPts val="0"/>
              </a:spcBef>
              <a:spcAft>
                <a:spcPts val="0"/>
              </a:spcAft>
              <a:buSzPts val="1100"/>
              <a:buNone/>
              <a:defRPr sz="1867" b="0" i="0" u="none" strike="noStrike" cap="none">
                <a:solidFill>
                  <a:schemeClr val="dk2"/>
                </a:solidFill>
              </a:defRPr>
            </a:lvl9pPr>
          </a:lstStyle>
          <a:p>
            <a:endParaRPr dirty="0"/>
          </a:p>
        </p:txBody>
      </p:sp>
      <p:sp>
        <p:nvSpPr>
          <p:cNvPr id="108" name="Google Shape;108;p18"/>
          <p:cNvSpPr txBox="1">
            <a:spLocks noGrp="1"/>
          </p:cNvSpPr>
          <p:nvPr>
            <p:ph type="body" idx="1"/>
          </p:nvPr>
        </p:nvSpPr>
        <p:spPr>
          <a:xfrm>
            <a:off x="1154955" y="2603500"/>
            <a:ext cx="4825200" cy="3416400"/>
          </a:xfrm>
          <a:prstGeom prst="rect">
            <a:avLst/>
          </a:prstGeom>
          <a:noFill/>
          <a:ln>
            <a:noFill/>
          </a:ln>
        </p:spPr>
        <p:txBody>
          <a:bodyPr spcFirstLastPara="1" wrap="square" lIns="68575" tIns="68575" rIns="68575" bIns="68575" anchor="t" anchorCtr="0">
            <a:noAutofit/>
          </a:bodyPr>
          <a:lstStyle>
            <a:lvl1pPr marL="609585" marR="0" lvl="0" indent="-397923" algn="l" rtl="0">
              <a:spcBef>
                <a:spcPts val="1067"/>
              </a:spcBef>
              <a:spcAft>
                <a:spcPts val="0"/>
              </a:spcAft>
              <a:buClr>
                <a:schemeClr val="accent1"/>
              </a:buClr>
              <a:buSzPts val="1100"/>
              <a:buFont typeface="Noto Sans Symbols"/>
              <a:buChar char="▶"/>
              <a:defRPr sz="1867" b="0" i="0" u="none" strike="noStrike" cap="none">
                <a:solidFill>
                  <a:srgbClr val="3F3F3F"/>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1219170" marR="0" lvl="1" indent="-389457" algn="l" rtl="0">
              <a:spcBef>
                <a:spcPts val="1067"/>
              </a:spcBef>
              <a:spcAft>
                <a:spcPts val="0"/>
              </a:spcAft>
              <a:buClr>
                <a:schemeClr val="accent1"/>
              </a:buClr>
              <a:buSzPts val="1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828754" marR="0" lvl="2" indent="-372524" algn="l" rtl="0">
              <a:spcBef>
                <a:spcPts val="1067"/>
              </a:spcBef>
              <a:spcAft>
                <a:spcPts val="0"/>
              </a:spcAft>
              <a:buClr>
                <a:schemeClr val="accent1"/>
              </a:buClr>
              <a:buSzPts val="800"/>
              <a:buFont typeface="Noto Sans Symbols"/>
              <a:buChar char="▶"/>
              <a:defRPr sz="1467" b="0" i="0" u="none" strike="noStrike" cap="none">
                <a:solidFill>
                  <a:srgbClr val="3F3F3F"/>
                </a:solidFill>
                <a:latin typeface="Century Gothic"/>
                <a:ea typeface="Century Gothic"/>
                <a:cs typeface="Century Gothic"/>
                <a:sym typeface="Century Gothic"/>
              </a:defRPr>
            </a:lvl3pPr>
            <a:lvl4pPr marL="2438339" marR="0" lvl="3"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3047924" marR="0" lvl="4"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3657509" marR="0" lvl="5"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4267093" marR="0" lvl="6"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4876678" marR="0" lvl="7"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5486263" marR="0" lvl="8"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dirty="0"/>
          </a:p>
        </p:txBody>
      </p:sp>
      <p:sp>
        <p:nvSpPr>
          <p:cNvPr id="109" name="Google Shape;109;p18"/>
          <p:cNvSpPr txBox="1">
            <a:spLocks noGrp="1"/>
          </p:cNvSpPr>
          <p:nvPr>
            <p:ph type="body" idx="2"/>
          </p:nvPr>
        </p:nvSpPr>
        <p:spPr>
          <a:xfrm>
            <a:off x="6208712" y="2603500"/>
            <a:ext cx="4825200" cy="3416400"/>
          </a:xfrm>
          <a:prstGeom prst="rect">
            <a:avLst/>
          </a:prstGeom>
          <a:noFill/>
          <a:ln>
            <a:noFill/>
          </a:ln>
        </p:spPr>
        <p:txBody>
          <a:bodyPr spcFirstLastPara="1" wrap="square" lIns="68575" tIns="68575" rIns="68575" bIns="68575" anchor="t" anchorCtr="0">
            <a:noAutofit/>
          </a:bodyPr>
          <a:lstStyle>
            <a:lvl1pPr marL="609585" marR="0" lvl="0" indent="-397923" algn="l" rtl="0">
              <a:spcBef>
                <a:spcPts val="1067"/>
              </a:spcBef>
              <a:spcAft>
                <a:spcPts val="0"/>
              </a:spcAft>
              <a:buClr>
                <a:schemeClr val="accent1"/>
              </a:buClr>
              <a:buSzPts val="1100"/>
              <a:buFont typeface="Noto Sans Symbols"/>
              <a:buChar char="▶"/>
              <a:defRPr sz="1867" b="0" i="0" u="none" strike="noStrike" cap="none">
                <a:solidFill>
                  <a:srgbClr val="3F3F3F"/>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1219170" marR="0" lvl="1" indent="-389457" algn="l" rtl="0">
              <a:spcBef>
                <a:spcPts val="1067"/>
              </a:spcBef>
              <a:spcAft>
                <a:spcPts val="0"/>
              </a:spcAft>
              <a:buClr>
                <a:schemeClr val="accent1"/>
              </a:buClr>
              <a:buSzPts val="1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828754" marR="0" lvl="2" indent="-372524" algn="l" rtl="0">
              <a:spcBef>
                <a:spcPts val="1067"/>
              </a:spcBef>
              <a:spcAft>
                <a:spcPts val="0"/>
              </a:spcAft>
              <a:buClr>
                <a:schemeClr val="accent1"/>
              </a:buClr>
              <a:buSzPts val="800"/>
              <a:buFont typeface="Noto Sans Symbols"/>
              <a:buChar char="▶"/>
              <a:defRPr sz="1467" b="0" i="0" u="none" strike="noStrike" cap="none">
                <a:solidFill>
                  <a:srgbClr val="3F3F3F"/>
                </a:solidFill>
                <a:latin typeface="Century Gothic"/>
                <a:ea typeface="Century Gothic"/>
                <a:cs typeface="Century Gothic"/>
                <a:sym typeface="Century Gothic"/>
              </a:defRPr>
            </a:lvl3pPr>
            <a:lvl4pPr marL="2438339" marR="0" lvl="3"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3047924" marR="0" lvl="4"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3657509" marR="0" lvl="5"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4267093" marR="0" lvl="6"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4876678" marR="0" lvl="7"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5486263" marR="0" lvl="8" indent="-364058" algn="l" rtl="0">
              <a:spcBef>
                <a:spcPts val="1067"/>
              </a:spcBef>
              <a:spcAft>
                <a:spcPts val="0"/>
              </a:spcAft>
              <a:buClr>
                <a:schemeClr val="accent1"/>
              </a:buClr>
              <a:buSzPts val="7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dirty="0"/>
          </a:p>
        </p:txBody>
      </p:sp>
      <p:sp>
        <p:nvSpPr>
          <p:cNvPr id="110" name="Google Shape;110;p18"/>
          <p:cNvSpPr txBox="1">
            <a:spLocks noGrp="1"/>
          </p:cNvSpPr>
          <p:nvPr>
            <p:ph type="dt" idx="10"/>
          </p:nvPr>
        </p:nvSpPr>
        <p:spPr>
          <a:xfrm>
            <a:off x="10653104" y="6391837"/>
            <a:ext cx="990400" cy="3048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1067" b="1" i="0">
                <a:solidFill>
                  <a:schemeClr val="accent1"/>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457189" marR="0" lvl="1"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2pPr>
            <a:lvl3pPr marL="914377" marR="0" lvl="2"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3pPr>
            <a:lvl4pPr marL="1371566" marR="0" lvl="3"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4pPr>
            <a:lvl5pPr marL="1828754" marR="0" lvl="4"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5pPr>
            <a:lvl6pPr marL="2285943" marR="0" lvl="5"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6pPr>
            <a:lvl7pPr marL="2743131" marR="0" lvl="6"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7pPr>
            <a:lvl8pPr marL="3200320" marR="0" lvl="7"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8pPr>
            <a:lvl9pPr marL="3657509" marR="0" lvl="8"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9pPr>
          </a:lstStyle>
          <a:p>
            <a:endParaRPr lang="en-US" dirty="0"/>
          </a:p>
        </p:txBody>
      </p:sp>
      <p:sp>
        <p:nvSpPr>
          <p:cNvPr id="111" name="Google Shape;111;p18"/>
          <p:cNvSpPr txBox="1">
            <a:spLocks noGrp="1"/>
          </p:cNvSpPr>
          <p:nvPr>
            <p:ph type="ftr" idx="11"/>
          </p:nvPr>
        </p:nvSpPr>
        <p:spPr>
          <a:xfrm>
            <a:off x="561111" y="6391837"/>
            <a:ext cx="3859600" cy="3048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067" b="1" i="0">
                <a:solidFill>
                  <a:schemeClr val="accent1"/>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457189" marR="0" lvl="1"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2pPr>
            <a:lvl3pPr marL="914377" marR="0" lvl="2"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3pPr>
            <a:lvl4pPr marL="1371566" marR="0" lvl="3"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4pPr>
            <a:lvl5pPr marL="1828754" marR="0" lvl="4"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5pPr>
            <a:lvl6pPr marL="2285943" marR="0" lvl="5"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6pPr>
            <a:lvl7pPr marL="2743131" marR="0" lvl="6"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7pPr>
            <a:lvl8pPr marL="3200320" marR="0" lvl="7"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8pPr>
            <a:lvl9pPr marL="3657509" marR="0" lvl="8" indent="0" algn="l" rtl="0">
              <a:spcBef>
                <a:spcPts val="0"/>
              </a:spcBef>
              <a:spcAft>
                <a:spcPts val="0"/>
              </a:spcAft>
              <a:buSzPts val="1100"/>
              <a:buNone/>
              <a:defRPr sz="1867" b="0" i="0" u="none" strike="noStrike" cap="none">
                <a:solidFill>
                  <a:schemeClr val="dk1"/>
                </a:solidFill>
                <a:latin typeface="Century Gothic"/>
                <a:ea typeface="Century Gothic"/>
                <a:cs typeface="Century Gothic"/>
                <a:sym typeface="Century Gothic"/>
              </a:defRPr>
            </a:lvl9pPr>
          </a:lstStyle>
          <a:p>
            <a:endParaRPr lang="en-US" dirty="0"/>
          </a:p>
        </p:txBody>
      </p:sp>
      <p:sp>
        <p:nvSpPr>
          <p:cNvPr id="112" name="Google Shape;112;p18"/>
          <p:cNvSpPr txBox="1">
            <a:spLocks noGrp="1"/>
          </p:cNvSpPr>
          <p:nvPr>
            <p:ph type="sldNum" idx="12"/>
          </p:nvPr>
        </p:nvSpPr>
        <p:spPr>
          <a:xfrm>
            <a:off x="10352540" y="295729"/>
            <a:ext cx="838000" cy="767600"/>
          </a:xfrm>
          <a:prstGeom prst="rect">
            <a:avLst/>
          </a:prstGeom>
          <a:noFill/>
          <a:ln>
            <a:noFill/>
          </a:ln>
        </p:spPr>
        <p:txBody>
          <a:bodyPr spcFirstLastPara="1" wrap="square" lIns="68575" tIns="34275" rIns="68575" bIns="34275" anchor="b" anchorCtr="0">
            <a:noAutofit/>
          </a:bodyPr>
          <a:lstStyle>
            <a:lvl1pPr marL="0" marR="0" lvl="0" indent="0" algn="ctr" rtl="0">
              <a:spcBef>
                <a:spcPts val="0"/>
              </a:spcBef>
              <a:buNone/>
              <a:defRPr sz="2800" b="0" i="0">
                <a:solidFill>
                  <a:schemeClr val="lt1"/>
                </a:solidFill>
                <a:latin typeface="Calibri" panose="020F0502020204030204" pitchFamily="34" charset="0"/>
                <a:ea typeface="Calibri" panose="020F0502020204030204" pitchFamily="34" charset="0"/>
                <a:cs typeface="Calibri" panose="020F0502020204030204" pitchFamily="34" charset="0"/>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5771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51763CC-479B-32EB-429A-86E9F20884A1}"/>
              </a:ext>
            </a:extLst>
          </p:cNvPr>
          <p:cNvSpPr>
            <a:spLocks noGrp="1"/>
          </p:cNvSpPr>
          <p:nvPr>
            <p:ph type="pic" sz="quarter" idx="11"/>
          </p:nvPr>
        </p:nvSpPr>
        <p:spPr>
          <a:xfrm>
            <a:off x="5453535" y="5475072"/>
            <a:ext cx="1274233" cy="1054797"/>
          </a:xfrm>
          <a:solidFill>
            <a:schemeClr val="accent5">
              <a:lumMod val="20000"/>
              <a:lumOff val="80000"/>
            </a:schemeClr>
          </a:solidFill>
        </p:spPr>
        <p:txBody>
          <a:bodyPr anchor="ctr" anchorCtr="1"/>
          <a:lstStyle/>
          <a:p>
            <a:endParaRPr lang="en-US" dirty="0"/>
          </a:p>
        </p:txBody>
      </p:sp>
      <p:sp>
        <p:nvSpPr>
          <p:cNvPr id="7" name="Title 1">
            <a:extLst>
              <a:ext uri="{FF2B5EF4-FFF2-40B4-BE49-F238E27FC236}">
                <a16:creationId xmlns:a16="http://schemas.microsoft.com/office/drawing/2014/main" id="{E6EA11B5-4164-3D91-0F39-C7D3166C7D9A}"/>
              </a:ext>
            </a:extLst>
          </p:cNvPr>
          <p:cNvSpPr>
            <a:spLocks noGrp="1"/>
          </p:cNvSpPr>
          <p:nvPr>
            <p:ph type="ctrTitle"/>
          </p:nvPr>
        </p:nvSpPr>
        <p:spPr>
          <a:xfrm>
            <a:off x="606868" y="2893217"/>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8" name="Subtitle 2">
            <a:extLst>
              <a:ext uri="{FF2B5EF4-FFF2-40B4-BE49-F238E27FC236}">
                <a16:creationId xmlns:a16="http://schemas.microsoft.com/office/drawing/2014/main" id="{7014400A-63E0-DEF7-99B3-5640CF3E0F09}"/>
              </a:ext>
            </a:extLst>
          </p:cNvPr>
          <p:cNvSpPr>
            <a:spLocks noGrp="1"/>
          </p:cNvSpPr>
          <p:nvPr>
            <p:ph type="subTitle" idx="1"/>
          </p:nvPr>
        </p:nvSpPr>
        <p:spPr>
          <a:xfrm>
            <a:off x="594836" y="3920948"/>
            <a:ext cx="11019187" cy="1459997"/>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9" name="Picture 8" descr="Charting the Cs: Cooperation, Communication and Collaboration.">
            <a:extLst>
              <a:ext uri="{FF2B5EF4-FFF2-40B4-BE49-F238E27FC236}">
                <a16:creationId xmlns:a16="http://schemas.microsoft.com/office/drawing/2014/main" id="{9C69875B-B990-0367-7A65-0CE047DA0AFC}"/>
              </a:ext>
            </a:extLst>
          </p:cNvPr>
          <p:cNvPicPr>
            <a:picLocks noGrp="1" noChangeAspect="1"/>
          </p:cNvPicPr>
          <p:nvPr userDrawn="1"/>
        </p:nvPicPr>
        <p:blipFill>
          <a:blip r:embed="rId2"/>
          <a:stretch>
            <a:fillRect/>
          </a:stretch>
        </p:blipFill>
        <p:spPr>
          <a:xfrm>
            <a:off x="3434572" y="1449622"/>
            <a:ext cx="5332792" cy="1185065"/>
          </a:xfrm>
          <a:prstGeom prst="rect">
            <a:avLst/>
          </a:prstGeom>
        </p:spPr>
      </p:pic>
    </p:spTree>
    <p:extLst>
      <p:ext uri="{BB962C8B-B14F-4D97-AF65-F5344CB8AC3E}">
        <p14:creationId xmlns:p14="http://schemas.microsoft.com/office/powerpoint/2010/main" val="297248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3434571" y="1461645"/>
            <a:ext cx="5332792" cy="1185065"/>
          </a:xfrm>
          <a:prstGeom prst="rect">
            <a:avLst/>
          </a:prstGeom>
        </p:spPr>
      </p:pic>
    </p:spTree>
    <p:extLst>
      <p:ext uri="{BB962C8B-B14F-4D97-AF65-F5344CB8AC3E}">
        <p14:creationId xmlns:p14="http://schemas.microsoft.com/office/powerpoint/2010/main" val="294514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3434579" y="1461645"/>
            <a:ext cx="5332792" cy="1185065"/>
          </a:xfrm>
          <a:prstGeom prst="rect">
            <a:avLst/>
          </a:prstGeom>
        </p:spPr>
      </p:pic>
    </p:spTree>
    <p:extLst>
      <p:ext uri="{BB962C8B-B14F-4D97-AF65-F5344CB8AC3E}">
        <p14:creationId xmlns:p14="http://schemas.microsoft.com/office/powerpoint/2010/main" val="21488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3434579" y="1461645"/>
            <a:ext cx="5332792" cy="1185065"/>
          </a:xfrm>
          <a:prstGeom prst="rect">
            <a:avLst/>
          </a:prstGeom>
        </p:spPr>
      </p:pic>
    </p:spTree>
    <p:extLst>
      <p:ext uri="{BB962C8B-B14F-4D97-AF65-F5344CB8AC3E}">
        <p14:creationId xmlns:p14="http://schemas.microsoft.com/office/powerpoint/2010/main" val="221029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803766"/>
            <a:ext cx="10978994" cy="3727144"/>
          </a:xfrm>
        </p:spPr>
        <p:txBody>
          <a:bodyPr/>
          <a:lstStyle>
            <a:lvl1pPr marL="0" indent="0">
              <a:buNone/>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2" name="Title 1"/>
          <p:cNvSpPr>
            <a:spLocks noGrp="1"/>
          </p:cNvSpPr>
          <p:nvPr>
            <p:ph type="title"/>
          </p:nvPr>
        </p:nvSpPr>
        <p:spPr>
          <a:xfrm>
            <a:off x="602901" y="1572768"/>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2803764"/>
            <a:ext cx="5264079" cy="378730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304924" y="2834873"/>
            <a:ext cx="5297067" cy="3756196"/>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9">
    <p:spTree>
      <p:nvGrpSpPr>
        <p:cNvPr id="1" name=""/>
        <p:cNvGrpSpPr/>
        <p:nvPr/>
      </p:nvGrpSpPr>
      <p:grpSpPr>
        <a:xfrm>
          <a:off x="0" y="0"/>
          <a:ext cx="0" cy="0"/>
          <a:chOff x="0" y="0"/>
          <a:chExt cx="0" cy="0"/>
        </a:xfrm>
      </p:grpSpPr>
      <p:sp>
        <p:nvSpPr>
          <p:cNvPr id="2" name="Title 1"/>
          <p:cNvSpPr>
            <a:spLocks noGrp="1"/>
          </p:cNvSpPr>
          <p:nvPr>
            <p:ph type="title"/>
          </p:nvPr>
        </p:nvSpPr>
        <p:spPr>
          <a:xfrm>
            <a:off x="602901" y="1572768"/>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2803765"/>
            <a:ext cx="5264079" cy="625236"/>
          </a:xfrm>
        </p:spPr>
        <p:txBody>
          <a:bodyPr/>
          <a:lstStyle>
            <a:lvl1pPr>
              <a:defRPr sz="2400" b="1"/>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02901" y="3463808"/>
            <a:ext cx="5297067" cy="2885477"/>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4" name="Text Placeholder 3">
            <a:extLst>
              <a:ext uri="{FF2B5EF4-FFF2-40B4-BE49-F238E27FC236}">
                <a16:creationId xmlns:a16="http://schemas.microsoft.com/office/drawing/2014/main" id="{9B52D578-BB85-47BE-83C8-999EEA1F6C2C}"/>
              </a:ext>
            </a:extLst>
          </p:cNvPr>
          <p:cNvSpPr>
            <a:spLocks noGrp="1"/>
          </p:cNvSpPr>
          <p:nvPr>
            <p:ph type="body" sz="quarter" idx="12"/>
          </p:nvPr>
        </p:nvSpPr>
        <p:spPr>
          <a:xfrm>
            <a:off x="6096000" y="2803525"/>
            <a:ext cx="5473700" cy="660400"/>
          </a:xfrm>
        </p:spPr>
        <p:txBody>
          <a:bodyPr/>
          <a:lstStyle>
            <a:lvl1pPr>
              <a:defRPr b="1"/>
            </a:lvl1pPr>
          </a:lstStyle>
          <a:p>
            <a:pPr lvl="0"/>
            <a:r>
              <a:rPr lang="en-US" dirty="0"/>
              <a:t>Click to edit Master text styles</a:t>
            </a:r>
          </a:p>
        </p:txBody>
      </p:sp>
      <p:sp>
        <p:nvSpPr>
          <p:cNvPr id="8" name="Text Placeholder 7">
            <a:extLst>
              <a:ext uri="{FF2B5EF4-FFF2-40B4-BE49-F238E27FC236}">
                <a16:creationId xmlns:a16="http://schemas.microsoft.com/office/drawing/2014/main" id="{C8B9F38B-AAF8-6DAB-4D32-A8B6603013C1}"/>
              </a:ext>
            </a:extLst>
          </p:cNvPr>
          <p:cNvSpPr>
            <a:spLocks noGrp="1"/>
          </p:cNvSpPr>
          <p:nvPr>
            <p:ph type="body" sz="quarter" idx="13"/>
          </p:nvPr>
        </p:nvSpPr>
        <p:spPr>
          <a:xfrm>
            <a:off x="6096000" y="3463925"/>
            <a:ext cx="5492750" cy="28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85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04" y="1572768"/>
            <a:ext cx="11000232" cy="113385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829711"/>
            <a:ext cx="10972799" cy="3737294"/>
          </a:xfrm>
          <a:prstGeom prst="rect">
            <a:avLst/>
          </a:prstGeom>
        </p:spPr>
        <p:txBody>
          <a:bodyPr vert="horz" lIns="45720" tIns="45720" rIns="45720" bIns="45720" rtlCol="0">
            <a:noAutofit/>
          </a:body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5" name="shape 1">
            <a:extLst>
              <a:ext uri="{FF2B5EF4-FFF2-40B4-BE49-F238E27FC236}">
                <a16:creationId xmlns:a16="http://schemas.microsoft.com/office/drawing/2014/main" id="{E48A509B-6BB4-4E92-A021-9A8C35CD7AA6}"/>
              </a:ext>
              <a:ext uri="{C183D7F6-B498-43B3-948B-1728B52AA6E4}">
                <adec:decorative xmlns:adec="http://schemas.microsoft.com/office/drawing/2017/decorative" val="1"/>
              </a:ext>
            </a:extLst>
          </p:cNvPr>
          <p:cNvSpPr/>
          <p:nvPr userDrawn="1"/>
        </p:nvSpPr>
        <p:spPr>
          <a:xfrm>
            <a:off x="946" y="1143001"/>
            <a:ext cx="227654" cy="1686710"/>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2" y="0"/>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2" y="-4657"/>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hape 1">
            <a:extLst>
              <a:ext uri="{FF2B5EF4-FFF2-40B4-BE49-F238E27FC236}">
                <a16:creationId xmlns:a16="http://schemas.microsoft.com/office/drawing/2014/main" id="{506A197E-CF6F-014B-73BD-EC4CD1BDC4FF}"/>
              </a:ext>
              <a:ext uri="{C183D7F6-B498-43B3-948B-1728B52AA6E4}">
                <adec:decorative xmlns:adec="http://schemas.microsoft.com/office/drawing/2017/decorative" val="1"/>
              </a:ext>
            </a:extLst>
          </p:cNvPr>
          <p:cNvSpPr/>
          <p:nvPr userDrawn="1"/>
        </p:nvSpPr>
        <p:spPr>
          <a:xfrm>
            <a:off x="0" y="2829711"/>
            <a:ext cx="227654" cy="4026744"/>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450472" y="6505476"/>
            <a:ext cx="741528" cy="369332"/>
          </a:xfrm>
          <a:prstGeom prst="rect">
            <a:avLst/>
          </a:prstGeom>
          <a:solidFill>
            <a:srgbClr val="79D6FF"/>
          </a:solidFill>
        </p:spPr>
        <p:txBody>
          <a:bodyPr wrap="square" rtlCol="0">
            <a:spAutoFit/>
          </a:bodyPr>
          <a:lstStyle/>
          <a:p>
            <a:pPr algn="ctr"/>
            <a:fld id="{E87E798C-1626-44D4-9BFF-3156840017C8}" type="slidenum">
              <a:rPr lang="en-US" b="1" smtClean="0">
                <a:latin typeface="Calibri" panose="020F0502020204030204" pitchFamily="34" charset="0"/>
              </a:rPr>
              <a:pPr algn="ctr"/>
              <a:t>‹#›</a:t>
            </a:fld>
            <a:endParaRPr lang="en-US" b="1"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80" r:id="rId1"/>
    <p:sldLayoutId id="2147483695" r:id="rId2"/>
    <p:sldLayoutId id="2147483681" r:id="rId3"/>
    <p:sldLayoutId id="2147483682" r:id="rId4"/>
    <p:sldLayoutId id="2147483683" r:id="rId5"/>
    <p:sldLayoutId id="2147483684" r:id="rId6"/>
    <p:sldLayoutId id="2147483650" r:id="rId7"/>
    <p:sldLayoutId id="2147483652" r:id="rId8"/>
    <p:sldLayoutId id="2147483709" r:id="rId9"/>
    <p:sldLayoutId id="2147483708" r:id="rId10"/>
    <p:sldLayoutId id="2147483678" r:id="rId11"/>
    <p:sldLayoutId id="2147483686" r:id="rId12"/>
    <p:sldLayoutId id="2147483687" r:id="rId13"/>
    <p:sldLayoutId id="2147483688" r:id="rId14"/>
    <p:sldLayoutId id="2147483689" r:id="rId15"/>
    <p:sldLayoutId id="2147483691" r:id="rId16"/>
    <p:sldLayoutId id="2147483692"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200"/>
        </a:spcBef>
        <a:spcAft>
          <a:spcPts val="1200"/>
        </a:spcAft>
        <a:buClr>
          <a:schemeClr val="accent1"/>
        </a:buClr>
        <a:buSzPct val="100000"/>
        <a:buFont typeface="Tw Cen MT" panose="020B0602020104020603"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90000"/>
        </a:lnSpc>
        <a:spcBef>
          <a:spcPts val="600"/>
        </a:spcBef>
        <a:spcAft>
          <a:spcPts val="600"/>
        </a:spcAft>
        <a:buClr>
          <a:srgbClr val="003399"/>
        </a:buClr>
        <a:buSzPct val="105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90000"/>
        </a:lnSpc>
        <a:spcBef>
          <a:spcPts val="600"/>
        </a:spcBef>
        <a:spcAft>
          <a:spcPts val="600"/>
        </a:spcAft>
        <a:buClr>
          <a:srgbClr val="003399"/>
        </a:buClr>
        <a:buSzPct val="94000"/>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1257300" indent="-4572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orient="horz"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mailto:Kfoehrkolb@northfieldschools.org" TargetMode="External"/><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690-0D7C-264E-8102-7D8DC99BB8BE}"/>
              </a:ext>
            </a:extLst>
          </p:cNvPr>
          <p:cNvSpPr>
            <a:spLocks noGrp="1"/>
          </p:cNvSpPr>
          <p:nvPr>
            <p:ph type="ctrTitle"/>
          </p:nvPr>
        </p:nvSpPr>
        <p:spPr/>
        <p:txBody>
          <a:bodyPr>
            <a:normAutofit fontScale="90000"/>
          </a:bodyPr>
          <a:lstStyle/>
          <a:p>
            <a:r>
              <a:rPr lang="en-US" dirty="0"/>
              <a:t>Practical Interventions and </a:t>
            </a:r>
            <a:br>
              <a:rPr lang="en-US" dirty="0"/>
            </a:br>
            <a:r>
              <a:rPr lang="en-US" dirty="0"/>
              <a:t>Data-Driven Decision Making</a:t>
            </a:r>
          </a:p>
        </p:txBody>
      </p:sp>
      <p:sp>
        <p:nvSpPr>
          <p:cNvPr id="5" name="Subtitle 4">
            <a:extLst>
              <a:ext uri="{FF2B5EF4-FFF2-40B4-BE49-F238E27FC236}">
                <a16:creationId xmlns:a16="http://schemas.microsoft.com/office/drawing/2014/main" id="{7B21E05C-DEC3-4736-9603-381CABD2E715}"/>
              </a:ext>
            </a:extLst>
          </p:cNvPr>
          <p:cNvSpPr>
            <a:spLocks noGrp="1"/>
          </p:cNvSpPr>
          <p:nvPr>
            <p:ph type="subTitle" idx="1"/>
          </p:nvPr>
        </p:nvSpPr>
        <p:spPr/>
        <p:txBody>
          <a:bodyPr>
            <a:normAutofit/>
          </a:bodyPr>
          <a:lstStyle/>
          <a:p>
            <a:r>
              <a:rPr lang="en-US" dirty="0"/>
              <a:t>Kelley Foehrkolb, BCBA</a:t>
            </a:r>
          </a:p>
          <a:p>
            <a:r>
              <a:rPr lang="en-US" dirty="0"/>
              <a:t>Behavior Specialist, Northfield Schools</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603504" y="1572768"/>
            <a:ext cx="8459814" cy="1133856"/>
          </a:xfrm>
          <a:prstGeom prst="rect">
            <a:avLst/>
          </a:prstGeom>
        </p:spPr>
        <p:txBody>
          <a:bodyPr spcFirstLastPara="1" vert="horz" wrap="square" lIns="91433" tIns="45700" rIns="91433" bIns="45700" rtlCol="0" anchor="ctr" anchorCtr="0">
            <a:noAutofit/>
          </a:bodyPr>
          <a:lstStyle/>
          <a:p>
            <a:r>
              <a:rPr lang="en-US" sz="4800" dirty="0"/>
              <a:t>The A-B-Cs of Behavior</a:t>
            </a:r>
            <a:endParaRPr sz="4800" dirty="0"/>
          </a:p>
        </p:txBody>
      </p:sp>
      <p:sp>
        <p:nvSpPr>
          <p:cNvPr id="3" name="Text Placeholder 2">
            <a:extLst>
              <a:ext uri="{FF2B5EF4-FFF2-40B4-BE49-F238E27FC236}">
                <a16:creationId xmlns:a16="http://schemas.microsoft.com/office/drawing/2014/main" id="{1795C41F-56A5-931E-DEE8-1E8A7D3277F2}"/>
              </a:ext>
            </a:extLst>
          </p:cNvPr>
          <p:cNvSpPr>
            <a:spLocks noGrp="1"/>
          </p:cNvSpPr>
          <p:nvPr>
            <p:ph type="body" sz="quarter" idx="10"/>
          </p:nvPr>
        </p:nvSpPr>
        <p:spPr>
          <a:xfrm>
            <a:off x="612487" y="2803766"/>
            <a:ext cx="8098375" cy="3727144"/>
          </a:xfrm>
        </p:spPr>
        <p:txBody>
          <a:bodyPr/>
          <a:lstStyle/>
          <a:p>
            <a:r>
              <a:rPr lang="pt-BR" sz="3200" b="1" dirty="0"/>
              <a:t>A = Antecedent</a:t>
            </a:r>
          </a:p>
          <a:p>
            <a:r>
              <a:rPr lang="pt-BR" sz="3200" b="1" dirty="0"/>
              <a:t>B = Behavior</a:t>
            </a:r>
          </a:p>
          <a:p>
            <a:r>
              <a:rPr lang="pt-BR" sz="3200" b="1" dirty="0"/>
              <a:t>C = Consequence</a:t>
            </a:r>
          </a:p>
          <a:p>
            <a:pPr>
              <a:spcBef>
                <a:spcPts val="2400"/>
              </a:spcBef>
            </a:pPr>
            <a:r>
              <a:rPr lang="pt-BR" sz="3600" dirty="0"/>
              <a:t>Antecedent </a:t>
            </a:r>
            <a:r>
              <a:rPr lang="en-US" sz="3600" dirty="0">
                <a:ea typeface="Roboto"/>
                <a:sym typeface="Roboto"/>
              </a:rPr>
              <a:t> </a:t>
            </a:r>
            <a:r>
              <a:rPr lang="en-US" sz="3600" dirty="0">
                <a:ea typeface="Roboto"/>
                <a:sym typeface="Wingdings" pitchFamily="2" charset="2"/>
              </a:rPr>
              <a:t> </a:t>
            </a:r>
            <a:r>
              <a:rPr lang="pt-BR" sz="3600" dirty="0"/>
              <a:t>Behavior</a:t>
            </a:r>
            <a:r>
              <a:rPr lang="en-US" sz="3600" dirty="0">
                <a:ea typeface="Roboto"/>
                <a:sym typeface="Roboto"/>
              </a:rPr>
              <a:t> </a:t>
            </a:r>
            <a:r>
              <a:rPr lang="en-US" sz="3600" dirty="0">
                <a:ea typeface="Roboto"/>
                <a:sym typeface="Wingdings" pitchFamily="2" charset="2"/>
              </a:rPr>
              <a:t> </a:t>
            </a:r>
            <a:r>
              <a:rPr lang="pt-BR" sz="3600" dirty="0"/>
              <a:t>Consequence</a:t>
            </a:r>
          </a:p>
        </p:txBody>
      </p:sp>
      <p:pic>
        <p:nvPicPr>
          <p:cNvPr id="6" name="Google Shape;229;p43">
            <a:extLst>
              <a:ext uri="{FF2B5EF4-FFF2-40B4-BE49-F238E27FC236}">
                <a16:creationId xmlns:a16="http://schemas.microsoft.com/office/drawing/2014/main" id="{D06C9CF7-891A-4EFE-FAEA-C931FA971B74}"/>
              </a:ext>
              <a:ext uri="{C183D7F6-B498-43B3-948B-1728B52AA6E4}">
                <adec:decorative xmlns:adec="http://schemas.microsoft.com/office/drawing/2017/decorative" val="1"/>
              </a:ext>
            </a:extLst>
          </p:cNvPr>
          <p:cNvPicPr preferRelativeResize="0"/>
          <p:nvPr/>
        </p:nvPicPr>
        <p:blipFill rotWithShape="1">
          <a:blip r:embed="rId3">
            <a:alphaModFix/>
          </a:blip>
          <a:srcRect b="28407"/>
          <a:stretch/>
        </p:blipFill>
        <p:spPr>
          <a:xfrm>
            <a:off x="9528857" y="2617587"/>
            <a:ext cx="2185196" cy="266764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D0E2-3F1F-A9B5-70E4-8B7F2FBF828D}"/>
              </a:ext>
            </a:extLst>
          </p:cNvPr>
          <p:cNvSpPr>
            <a:spLocks noGrp="1"/>
          </p:cNvSpPr>
          <p:nvPr>
            <p:ph type="title"/>
          </p:nvPr>
        </p:nvSpPr>
        <p:spPr>
          <a:xfrm>
            <a:off x="603504" y="1572767"/>
            <a:ext cx="11000232" cy="1661751"/>
          </a:xfrm>
        </p:spPr>
        <p:txBody>
          <a:bodyPr/>
          <a:lstStyle/>
          <a:p>
            <a:pPr algn="ctr"/>
            <a:r>
              <a:rPr lang="en-US" dirty="0"/>
              <a:t>Planned Ignoring and Extinction Burst</a:t>
            </a:r>
          </a:p>
        </p:txBody>
      </p:sp>
    </p:spTree>
    <p:extLst>
      <p:ext uri="{BB962C8B-B14F-4D97-AF65-F5344CB8AC3E}">
        <p14:creationId xmlns:p14="http://schemas.microsoft.com/office/powerpoint/2010/main" val="3037845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2" name="Title 1">
            <a:extLst>
              <a:ext uri="{FF2B5EF4-FFF2-40B4-BE49-F238E27FC236}">
                <a16:creationId xmlns:a16="http://schemas.microsoft.com/office/drawing/2014/main" id="{C5CAB355-A6D0-6620-D33C-EB33AE5E1830}"/>
              </a:ext>
            </a:extLst>
          </p:cNvPr>
          <p:cNvSpPr>
            <a:spLocks noGrp="1"/>
          </p:cNvSpPr>
          <p:nvPr>
            <p:ph type="title"/>
          </p:nvPr>
        </p:nvSpPr>
        <p:spPr>
          <a:xfrm>
            <a:off x="603504" y="1572768"/>
            <a:ext cx="11000232" cy="1634456"/>
          </a:xfrm>
        </p:spPr>
        <p:txBody>
          <a:bodyPr/>
          <a:lstStyle/>
          <a:p>
            <a:pPr algn="ctr"/>
            <a:r>
              <a:rPr lang="en-US" dirty="0"/>
              <a:t>Planned Ignoring</a:t>
            </a:r>
          </a:p>
        </p:txBody>
      </p:sp>
    </p:spTree>
    <p:extLst>
      <p:ext uri="{BB962C8B-B14F-4D97-AF65-F5344CB8AC3E}">
        <p14:creationId xmlns:p14="http://schemas.microsoft.com/office/powerpoint/2010/main" val="36487582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a:extLst>
              <a:ext uri="{FF2B5EF4-FFF2-40B4-BE49-F238E27FC236}">
                <a16:creationId xmlns:a16="http://schemas.microsoft.com/office/drawing/2014/main" id="{5B588CDC-A19D-00E2-DA21-8AB140233012}"/>
              </a:ext>
            </a:extLst>
          </p:cNvPr>
          <p:cNvSpPr>
            <a:spLocks noGrp="1"/>
          </p:cNvSpPr>
          <p:nvPr>
            <p:ph type="title"/>
          </p:nvPr>
        </p:nvSpPr>
        <p:spPr>
          <a:xfrm>
            <a:off x="603504" y="1572767"/>
            <a:ext cx="2539746" cy="1347853"/>
          </a:xfrm>
        </p:spPr>
        <p:txBody>
          <a:bodyPr/>
          <a:lstStyle/>
          <a:p>
            <a:r>
              <a:rPr lang="en-US" dirty="0"/>
              <a:t>Planned Ignoring,  continued</a:t>
            </a:r>
          </a:p>
        </p:txBody>
      </p:sp>
      <p:pic>
        <p:nvPicPr>
          <p:cNvPr id="452" name="Google Shape;452;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952648" y="1695601"/>
            <a:ext cx="3353868" cy="4209900"/>
          </a:xfrm>
          <a:prstGeom prst="rect">
            <a:avLst/>
          </a:prstGeom>
          <a:noFill/>
          <a:ln>
            <a:noFill/>
          </a:ln>
        </p:spPr>
      </p:pic>
      <p:pic>
        <p:nvPicPr>
          <p:cNvPr id="4" name="Google Shape;554;p78">
            <a:extLst>
              <a:ext uri="{FF2B5EF4-FFF2-40B4-BE49-F238E27FC236}">
                <a16:creationId xmlns:a16="http://schemas.microsoft.com/office/drawing/2014/main" id="{FE8686C9-414A-6B5E-2DBF-8044D3F733C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532172" y="1664843"/>
            <a:ext cx="4331556" cy="397395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7" name="Google Shape;467;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69242" y="2794786"/>
            <a:ext cx="3411940" cy="3457827"/>
          </a:xfrm>
          <a:prstGeom prst="rect">
            <a:avLst/>
          </a:prstGeom>
          <a:noFill/>
          <a:ln>
            <a:noFill/>
          </a:ln>
        </p:spPr>
      </p:pic>
      <p:pic>
        <p:nvPicPr>
          <p:cNvPr id="468" name="Google Shape;468;p6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868537" y="2788512"/>
            <a:ext cx="5999276" cy="3374593"/>
          </a:xfrm>
          <a:prstGeom prst="rect">
            <a:avLst/>
          </a:prstGeom>
          <a:noFill/>
          <a:ln>
            <a:noFill/>
          </a:ln>
        </p:spPr>
      </p:pic>
      <p:sp>
        <p:nvSpPr>
          <p:cNvPr id="2" name="Title 1">
            <a:extLst>
              <a:ext uri="{FF2B5EF4-FFF2-40B4-BE49-F238E27FC236}">
                <a16:creationId xmlns:a16="http://schemas.microsoft.com/office/drawing/2014/main" id="{92289D06-B868-24C6-A9D4-CBBF0F6EAD81}"/>
              </a:ext>
            </a:extLst>
          </p:cNvPr>
          <p:cNvSpPr>
            <a:spLocks noGrp="1"/>
          </p:cNvSpPr>
          <p:nvPr>
            <p:ph type="title"/>
          </p:nvPr>
        </p:nvSpPr>
        <p:spPr>
          <a:xfrm>
            <a:off x="603504" y="1572768"/>
            <a:ext cx="9782442" cy="1133856"/>
          </a:xfrm>
        </p:spPr>
        <p:txBody>
          <a:bodyPr/>
          <a:lstStyle/>
          <a:p>
            <a:r>
              <a:rPr lang="en-US" dirty="0"/>
              <a:t>Why behavior function is important with planned ignoring...</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68990" y="1629514"/>
            <a:ext cx="6854019" cy="4547165"/>
          </a:xfrm>
          <a:prstGeom prst="rect">
            <a:avLst/>
          </a:prstGeom>
          <a:noFill/>
          <a:ln>
            <a:noFill/>
          </a:ln>
        </p:spPr>
      </p:pic>
      <p:sp>
        <p:nvSpPr>
          <p:cNvPr id="2" name="Title 1">
            <a:extLst>
              <a:ext uri="{FF2B5EF4-FFF2-40B4-BE49-F238E27FC236}">
                <a16:creationId xmlns:a16="http://schemas.microsoft.com/office/drawing/2014/main" id="{DE2B1ED9-811F-A13E-B90A-017F5B164D77}"/>
              </a:ext>
            </a:extLst>
          </p:cNvPr>
          <p:cNvSpPr>
            <a:spLocks noGrp="1"/>
          </p:cNvSpPr>
          <p:nvPr>
            <p:ph type="title"/>
          </p:nvPr>
        </p:nvSpPr>
        <p:spPr>
          <a:xfrm>
            <a:off x="415600" y="-1133856"/>
            <a:ext cx="11000232" cy="764888"/>
          </a:xfrm>
        </p:spPr>
        <p:txBody>
          <a:bodyPr spcFirstLastPara="1" vert="horz" wrap="square" lIns="68575" tIns="34275" rIns="68575" bIns="34275" rtlCol="0" anchor="b" anchorCtr="0">
            <a:noAutofit/>
          </a:bodyPr>
          <a:lstStyle/>
          <a:p>
            <a:r>
              <a:rPr lang="en-US" dirty="0">
                <a:solidFill>
                  <a:schemeClr val="bg1">
                    <a:lumMod val="50000"/>
                  </a:schemeClr>
                </a:solidFill>
              </a:rPr>
              <a:t>Sample 13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 name="Title 1">
            <a:extLst>
              <a:ext uri="{FF2B5EF4-FFF2-40B4-BE49-F238E27FC236}">
                <a16:creationId xmlns:a16="http://schemas.microsoft.com/office/drawing/2014/main" id="{0FF9E976-DD15-5C94-2614-0BEE1A204F28}"/>
              </a:ext>
            </a:extLst>
          </p:cNvPr>
          <p:cNvSpPr>
            <a:spLocks noGrp="1"/>
          </p:cNvSpPr>
          <p:nvPr>
            <p:ph type="title"/>
          </p:nvPr>
        </p:nvSpPr>
        <p:spPr>
          <a:xfrm>
            <a:off x="603504" y="1763837"/>
            <a:ext cx="11000232" cy="706408"/>
          </a:xfrm>
        </p:spPr>
        <p:txBody>
          <a:bodyPr/>
          <a:lstStyle/>
          <a:p>
            <a:r>
              <a:rPr lang="en-US" dirty="0"/>
              <a:t>Things to Consider with Planned Ignoring</a:t>
            </a:r>
          </a:p>
        </p:txBody>
      </p:sp>
      <p:sp>
        <p:nvSpPr>
          <p:cNvPr id="3" name="Text Placeholder 2">
            <a:extLst>
              <a:ext uri="{FF2B5EF4-FFF2-40B4-BE49-F238E27FC236}">
                <a16:creationId xmlns:a16="http://schemas.microsoft.com/office/drawing/2014/main" id="{44EA4778-46F7-AF58-529A-357AC4AE9126}"/>
              </a:ext>
            </a:extLst>
          </p:cNvPr>
          <p:cNvSpPr>
            <a:spLocks noGrp="1"/>
          </p:cNvSpPr>
          <p:nvPr>
            <p:ph type="body" sz="quarter" idx="10"/>
          </p:nvPr>
        </p:nvSpPr>
        <p:spPr>
          <a:xfrm>
            <a:off x="612488" y="2579427"/>
            <a:ext cx="11383894" cy="3951483"/>
          </a:xfrm>
        </p:spPr>
        <p:txBody>
          <a:bodyPr/>
          <a:lstStyle/>
          <a:p>
            <a:pPr marL="457200" indent="-457200">
              <a:spcBef>
                <a:spcPts val="0"/>
              </a:spcBef>
              <a:buClr>
                <a:srgbClr val="003399"/>
              </a:buClr>
              <a:buFont typeface="+mj-lt"/>
              <a:buAutoNum type="arabicPeriod"/>
            </a:pPr>
            <a:r>
              <a:rPr lang="en-US" dirty="0"/>
              <a:t>Do you have control over the reinforcer maintaining the behavior?</a:t>
            </a:r>
          </a:p>
          <a:p>
            <a:pPr marL="1028700" lvl="1" indent="-457200">
              <a:spcBef>
                <a:spcPts val="0"/>
              </a:spcBef>
              <a:spcAft>
                <a:spcPts val="300"/>
              </a:spcAft>
              <a:buFont typeface="+mj-lt"/>
              <a:buAutoNum type="alphaLcPeriod"/>
            </a:pPr>
            <a:r>
              <a:rPr lang="en-US" dirty="0"/>
              <a:t>This can be hard to do in a school setting and needs to be discussed with the team</a:t>
            </a:r>
          </a:p>
          <a:p>
            <a:pPr marL="1028700" lvl="1" indent="-457200">
              <a:spcBef>
                <a:spcPts val="0"/>
              </a:spcBef>
              <a:spcAft>
                <a:spcPts val="300"/>
              </a:spcAft>
              <a:buFont typeface="+mj-lt"/>
              <a:buAutoNum type="alphaLcPeriod"/>
            </a:pPr>
            <a:r>
              <a:rPr lang="en-US" dirty="0"/>
              <a:t>Are their ways to control the environment to make control of the reinforcer possible? </a:t>
            </a:r>
          </a:p>
          <a:p>
            <a:pPr marL="1314450" lvl="2" indent="-514350">
              <a:spcBef>
                <a:spcPts val="0"/>
              </a:spcBef>
              <a:spcAft>
                <a:spcPts val="300"/>
              </a:spcAft>
              <a:buFont typeface="+mj-lt"/>
              <a:buAutoNum type="romanLcPeriod"/>
            </a:pPr>
            <a:r>
              <a:rPr lang="en-US" dirty="0"/>
              <a:t>Example: smaller, controlled, one-on-one setting for brief time through beginning of extinction procedure</a:t>
            </a:r>
          </a:p>
          <a:p>
            <a:pPr marL="457200" indent="-457200">
              <a:spcBef>
                <a:spcPts val="0"/>
              </a:spcBef>
              <a:buClr>
                <a:srgbClr val="003399"/>
              </a:buClr>
              <a:buFont typeface="+mj-lt"/>
              <a:buAutoNum type="arabicPeriod"/>
            </a:pPr>
            <a:r>
              <a:rPr lang="en-US" b="1" dirty="0"/>
              <a:t>ALWAYS t</a:t>
            </a:r>
            <a:r>
              <a:rPr lang="en-US" dirty="0"/>
              <a:t>each </a:t>
            </a:r>
            <a:r>
              <a:rPr lang="en-US" b="1" dirty="0"/>
              <a:t>a replacement behavior</a:t>
            </a:r>
          </a:p>
          <a:p>
            <a:pPr marL="1028700" lvl="1" indent="-457200">
              <a:spcBef>
                <a:spcPts val="0"/>
              </a:spcBef>
              <a:buFont typeface="+mj-lt"/>
              <a:buAutoNum type="alphaLcPeriod"/>
            </a:pPr>
            <a:r>
              <a:rPr lang="en-US" dirty="0"/>
              <a:t>Function-based replacement behavior</a:t>
            </a:r>
          </a:p>
          <a:p>
            <a:pPr marL="457200" indent="-457200">
              <a:spcBef>
                <a:spcPts val="0"/>
              </a:spcBef>
              <a:buClr>
                <a:srgbClr val="003399"/>
              </a:buClr>
              <a:buFont typeface="+mj-lt"/>
              <a:buAutoNum type="arabicPeriod"/>
            </a:pPr>
            <a:r>
              <a:rPr lang="en-US" dirty="0"/>
              <a:t>Prepare for the Extinction Burst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3" name="Title 2">
            <a:extLst>
              <a:ext uri="{FF2B5EF4-FFF2-40B4-BE49-F238E27FC236}">
                <a16:creationId xmlns:a16="http://schemas.microsoft.com/office/drawing/2014/main" id="{6A21DF47-FB3B-4EA9-B723-4A7A5E613A5E}"/>
              </a:ext>
            </a:extLst>
          </p:cNvPr>
          <p:cNvSpPr>
            <a:spLocks noGrp="1"/>
          </p:cNvSpPr>
          <p:nvPr>
            <p:ph type="title"/>
          </p:nvPr>
        </p:nvSpPr>
        <p:spPr/>
        <p:txBody>
          <a:bodyPr/>
          <a:lstStyle/>
          <a:p>
            <a:r>
              <a:rPr lang="en-US" dirty="0"/>
              <a:t>Extinction Burst</a:t>
            </a:r>
          </a:p>
        </p:txBody>
      </p:sp>
      <p:sp>
        <p:nvSpPr>
          <p:cNvPr id="4" name="Text Placeholder 3">
            <a:extLst>
              <a:ext uri="{FF2B5EF4-FFF2-40B4-BE49-F238E27FC236}">
                <a16:creationId xmlns:a16="http://schemas.microsoft.com/office/drawing/2014/main" id="{DDDECE42-EFBC-0396-5DE5-C5B71E9B7925}"/>
              </a:ext>
            </a:extLst>
          </p:cNvPr>
          <p:cNvSpPr>
            <a:spLocks noGrp="1"/>
          </p:cNvSpPr>
          <p:nvPr>
            <p:ph type="body" sz="quarter" idx="11"/>
          </p:nvPr>
        </p:nvSpPr>
        <p:spPr>
          <a:xfrm>
            <a:off x="597946" y="2791730"/>
            <a:ext cx="6389708" cy="3775275"/>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800" dirty="0"/>
              <a:t>An </a:t>
            </a:r>
            <a:r>
              <a:rPr lang="en-US" sz="2800" b="1" dirty="0"/>
              <a:t>extinction burst </a:t>
            </a:r>
            <a:r>
              <a:rPr lang="en-US" sz="2800" dirty="0"/>
              <a:t>is an initial increase in frequency and/or intensity of the behavior when the reinforcement of that behavior is removed.</a:t>
            </a:r>
          </a:p>
          <a:p>
            <a:pPr marL="342900" indent="-342900">
              <a:spcBef>
                <a:spcPts val="0"/>
              </a:spcBef>
              <a:spcAft>
                <a:spcPts val="600"/>
              </a:spcAft>
              <a:buClr>
                <a:srgbClr val="003399"/>
              </a:buClr>
              <a:buSzPct val="108000"/>
              <a:buFont typeface="Arial" panose="020B0604020202020204" pitchFamily="34" charset="0"/>
              <a:buChar char="•"/>
            </a:pPr>
            <a:r>
              <a:rPr lang="en-US" sz="2800" dirty="0"/>
              <a:t>This is common</a:t>
            </a:r>
          </a:p>
          <a:p>
            <a:pPr marL="1028700" lvl="1" indent="-457200">
              <a:spcBef>
                <a:spcPts val="0"/>
              </a:spcBef>
              <a:buSzPct val="80000"/>
              <a:buFont typeface="Courier New" panose="02070309020205020404" pitchFamily="49" charset="0"/>
              <a:buChar char="o"/>
            </a:pPr>
            <a:r>
              <a:rPr lang="en-US" sz="2800" dirty="0"/>
              <a:t>Expect it</a:t>
            </a:r>
          </a:p>
          <a:p>
            <a:pPr marL="1028700" lvl="1" indent="-457200">
              <a:spcBef>
                <a:spcPts val="0"/>
              </a:spcBef>
              <a:buSzPct val="80000"/>
              <a:buFont typeface="Courier New" panose="02070309020205020404" pitchFamily="49" charset="0"/>
              <a:buChar char="o"/>
            </a:pPr>
            <a:r>
              <a:rPr lang="en-US" sz="2800" dirty="0"/>
              <a:t>Plan for it</a:t>
            </a:r>
          </a:p>
          <a:p>
            <a:pPr marL="1028700" lvl="1" indent="-457200">
              <a:spcBef>
                <a:spcPts val="0"/>
              </a:spcBef>
              <a:buSzPct val="80000"/>
              <a:buFont typeface="Courier New" panose="02070309020205020404" pitchFamily="49" charset="0"/>
              <a:buChar char="o"/>
            </a:pPr>
            <a:r>
              <a:rPr lang="en-US" sz="2800" dirty="0"/>
              <a:t>You can get through it!</a:t>
            </a:r>
          </a:p>
        </p:txBody>
      </p:sp>
      <p:pic>
        <p:nvPicPr>
          <p:cNvPr id="532" name="Google Shape;532;p7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356143" y="3002054"/>
            <a:ext cx="4344189" cy="289087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3" name="Title 2">
            <a:extLst>
              <a:ext uri="{FF2B5EF4-FFF2-40B4-BE49-F238E27FC236}">
                <a16:creationId xmlns:a16="http://schemas.microsoft.com/office/drawing/2014/main" id="{3DE70B73-2AA5-1FBC-0A63-FAE30B6AA1EA}"/>
              </a:ext>
            </a:extLst>
          </p:cNvPr>
          <p:cNvSpPr>
            <a:spLocks noGrp="1"/>
          </p:cNvSpPr>
          <p:nvPr>
            <p:ph type="title"/>
          </p:nvPr>
        </p:nvSpPr>
        <p:spPr>
          <a:xfrm>
            <a:off x="603504" y="1572768"/>
            <a:ext cx="4216146" cy="1133856"/>
          </a:xfrm>
        </p:spPr>
        <p:txBody>
          <a:bodyPr/>
          <a:lstStyle/>
          <a:p>
            <a:r>
              <a:rPr lang="en-US" dirty="0"/>
              <a:t>Extinction Burst, continued</a:t>
            </a:r>
          </a:p>
        </p:txBody>
      </p:sp>
      <p:sp>
        <p:nvSpPr>
          <p:cNvPr id="6" name="Text Placeholder 5">
            <a:extLst>
              <a:ext uri="{FF2B5EF4-FFF2-40B4-BE49-F238E27FC236}">
                <a16:creationId xmlns:a16="http://schemas.microsoft.com/office/drawing/2014/main" id="{CDCCE7C5-4940-C32C-9F46-EEEA43D68404}"/>
              </a:ext>
            </a:extLst>
          </p:cNvPr>
          <p:cNvSpPr>
            <a:spLocks noGrp="1"/>
          </p:cNvSpPr>
          <p:nvPr>
            <p:ph type="body" sz="quarter" idx="11"/>
          </p:nvPr>
        </p:nvSpPr>
        <p:spPr>
          <a:xfrm>
            <a:off x="597946" y="2791730"/>
            <a:ext cx="2639294" cy="3775275"/>
          </a:xfrm>
        </p:spPr>
        <p:txBody>
          <a:bodyPr/>
          <a:lstStyle/>
          <a:p>
            <a:r>
              <a:rPr lang="en-US" dirty="0"/>
              <a:t>Example of data of a behavior that was put on extinction</a:t>
            </a:r>
          </a:p>
        </p:txBody>
      </p:sp>
      <p:pic>
        <p:nvPicPr>
          <p:cNvPr id="538" name="Google Shape;538;p7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967785" y="1681952"/>
            <a:ext cx="6933458" cy="443984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239B2C-35DA-7CC6-B8AD-5F98FFF00EF1}"/>
              </a:ext>
            </a:extLst>
          </p:cNvPr>
          <p:cNvSpPr>
            <a:spLocks noGrp="1"/>
          </p:cNvSpPr>
          <p:nvPr>
            <p:ph type="title"/>
          </p:nvPr>
        </p:nvSpPr>
        <p:spPr>
          <a:xfrm>
            <a:off x="603504" y="1572768"/>
            <a:ext cx="11000232" cy="2112128"/>
          </a:xfrm>
        </p:spPr>
        <p:txBody>
          <a:bodyPr/>
          <a:lstStyle/>
          <a:p>
            <a:pPr algn="ctr"/>
            <a:r>
              <a:rPr lang="en-US" dirty="0"/>
              <a:t>Behavior Momentum and </a:t>
            </a:r>
            <a:br>
              <a:rPr lang="en-US" dirty="0"/>
            </a:br>
            <a:r>
              <a:rPr lang="en-US" dirty="0"/>
              <a:t>Premack Principles</a:t>
            </a:r>
          </a:p>
        </p:txBody>
      </p:sp>
    </p:spTree>
    <p:extLst>
      <p:ext uri="{BB962C8B-B14F-4D97-AF65-F5344CB8AC3E}">
        <p14:creationId xmlns:p14="http://schemas.microsoft.com/office/powerpoint/2010/main" val="2007797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Title 1">
            <a:extLst>
              <a:ext uri="{FF2B5EF4-FFF2-40B4-BE49-F238E27FC236}">
                <a16:creationId xmlns:a16="http://schemas.microsoft.com/office/drawing/2014/main" id="{9105CBD4-9589-C356-8EAB-3D6DCEFB640F}"/>
              </a:ext>
            </a:extLst>
          </p:cNvPr>
          <p:cNvSpPr>
            <a:spLocks noGrp="1"/>
          </p:cNvSpPr>
          <p:nvPr>
            <p:ph type="title"/>
          </p:nvPr>
        </p:nvSpPr>
        <p:spPr/>
        <p:txBody>
          <a:bodyPr/>
          <a:lstStyle/>
          <a:p>
            <a:r>
              <a:rPr lang="en-US" dirty="0"/>
              <a:t>Premack Principle</a:t>
            </a:r>
          </a:p>
        </p:txBody>
      </p:sp>
      <p:sp>
        <p:nvSpPr>
          <p:cNvPr id="3" name="Text Placeholder 2">
            <a:extLst>
              <a:ext uri="{FF2B5EF4-FFF2-40B4-BE49-F238E27FC236}">
                <a16:creationId xmlns:a16="http://schemas.microsoft.com/office/drawing/2014/main" id="{8232AD71-FEF7-99FE-4FD2-F6CD144F42F4}"/>
              </a:ext>
            </a:extLst>
          </p:cNvPr>
          <p:cNvSpPr>
            <a:spLocks noGrp="1"/>
          </p:cNvSpPr>
          <p:nvPr>
            <p:ph type="body" sz="quarter" idx="10"/>
          </p:nvPr>
        </p:nvSpPr>
        <p:spPr>
          <a:xfrm>
            <a:off x="612488" y="2803766"/>
            <a:ext cx="7743907" cy="3727144"/>
          </a:xfrm>
        </p:spPr>
        <p:txBody>
          <a:bodyPr/>
          <a:lstStyle/>
          <a:p>
            <a:r>
              <a:rPr lang="en-US" sz="2800" dirty="0"/>
              <a:t>Person will perform the less desirable activity to get access to the more desirable activity</a:t>
            </a:r>
          </a:p>
          <a:p>
            <a:pPr marL="914400"/>
            <a:r>
              <a:rPr lang="en-US" sz="2800" dirty="0"/>
              <a:t>FIRST / THEN!</a:t>
            </a:r>
          </a:p>
          <a:p>
            <a:r>
              <a:rPr lang="en-US" sz="2800" dirty="0"/>
              <a:t>“Grandma’s Rule”</a:t>
            </a:r>
          </a:p>
          <a:p>
            <a:pPr marL="914400"/>
            <a:r>
              <a:rPr lang="en-US" sz="2800" dirty="0"/>
              <a:t>“You have to eat all your vegetables to have some chocolate cake!”</a:t>
            </a:r>
          </a:p>
        </p:txBody>
      </p:sp>
      <p:pic>
        <p:nvPicPr>
          <p:cNvPr id="526" name="Google Shape;526;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464866" y="3268407"/>
            <a:ext cx="3577006" cy="17659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a:t>
            </a:r>
            <a:r>
              <a:rPr lang="en" sz="4000" i="1" dirty="0"/>
              <a:t> </a:t>
            </a:r>
            <a:r>
              <a:rPr lang="en" dirty="0"/>
              <a:t>continued</a:t>
            </a:r>
            <a:endParaRPr dirty="0"/>
          </a:p>
        </p:txBody>
      </p:sp>
      <p:sp>
        <p:nvSpPr>
          <p:cNvPr id="2" name="Text Placeholder 1">
            <a:extLst>
              <a:ext uri="{FF2B5EF4-FFF2-40B4-BE49-F238E27FC236}">
                <a16:creationId xmlns:a16="http://schemas.microsoft.com/office/drawing/2014/main" id="{186DDD25-80CE-B6ED-CB0F-26CB858D17B4}"/>
              </a:ext>
            </a:extLst>
          </p:cNvPr>
          <p:cNvSpPr>
            <a:spLocks noGrp="1"/>
          </p:cNvSpPr>
          <p:nvPr>
            <p:ph type="body" sz="quarter" idx="10"/>
          </p:nvPr>
        </p:nvSpPr>
        <p:spPr/>
        <p:txBody>
          <a:bodyPr/>
          <a:lstStyle/>
          <a:p>
            <a:pPr>
              <a:spcBef>
                <a:spcPts val="600"/>
              </a:spcBef>
            </a:pPr>
            <a:r>
              <a:rPr lang="en-US" sz="3200" b="1" dirty="0"/>
              <a:t>A = Antecedent </a:t>
            </a:r>
            <a:r>
              <a:rPr lang="en-US" sz="3200" dirty="0"/>
              <a:t>– What happens just BEFORE the behavior we are focused on</a:t>
            </a:r>
          </a:p>
          <a:p>
            <a:pPr marL="457200" indent="-457200">
              <a:spcBef>
                <a:spcPts val="600"/>
              </a:spcBef>
              <a:buClr>
                <a:srgbClr val="003399"/>
              </a:buClr>
              <a:buSzPct val="108000"/>
              <a:buFont typeface="Arial" panose="020B0604020202020204" pitchFamily="34" charset="0"/>
              <a:buChar char="•"/>
            </a:pPr>
            <a:r>
              <a:rPr lang="en-US" sz="3200" dirty="0"/>
              <a:t>Focusing on the ANTECEDENT helps prevent the behavior from NEEDING to occur</a:t>
            </a:r>
          </a:p>
          <a:p>
            <a:pPr marL="457200" indent="-457200">
              <a:spcBef>
                <a:spcPts val="600"/>
              </a:spcBef>
              <a:buClr>
                <a:srgbClr val="003399"/>
              </a:buClr>
              <a:buSzPct val="108000"/>
              <a:buFont typeface="Arial" panose="020B0604020202020204" pitchFamily="34" charset="0"/>
              <a:buChar char="•"/>
            </a:pPr>
            <a:r>
              <a:rPr lang="en-US" sz="3200" dirty="0"/>
              <a:t>Focus on triggers in the environment</a:t>
            </a:r>
          </a:p>
          <a:p>
            <a:pPr>
              <a:spcBef>
                <a:spcPts val="600"/>
              </a:spcBef>
            </a:pPr>
            <a:r>
              <a:rPr lang="en-US" sz="3600" dirty="0"/>
              <a:t>Antecedent </a:t>
            </a:r>
            <a:r>
              <a:rPr lang="en-US" sz="3600" dirty="0">
                <a:ea typeface="Roboto"/>
                <a:sym typeface="Wingdings" pitchFamily="2" charset="2"/>
              </a:rPr>
              <a:t></a:t>
            </a:r>
            <a:r>
              <a:rPr lang="en-US" sz="3600" dirty="0"/>
              <a:t> Behavior </a:t>
            </a:r>
            <a:r>
              <a:rPr lang="en-US" sz="3600" dirty="0">
                <a:ea typeface="Roboto"/>
                <a:sym typeface="Wingdings" pitchFamily="2" charset="2"/>
              </a:rPr>
              <a:t> </a:t>
            </a:r>
            <a:r>
              <a:rPr lang="en-US" sz="3600" dirty="0"/>
              <a:t>Consequence</a:t>
            </a:r>
          </a:p>
        </p:txBody>
      </p:sp>
    </p:spTree>
    <p:extLst>
      <p:ext uri="{BB962C8B-B14F-4D97-AF65-F5344CB8AC3E}">
        <p14:creationId xmlns:p14="http://schemas.microsoft.com/office/powerpoint/2010/main" val="30181164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7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56093" y="2334136"/>
            <a:ext cx="9573596" cy="3998641"/>
          </a:xfrm>
          <a:prstGeom prst="rect">
            <a:avLst/>
          </a:prstGeom>
          <a:noFill/>
          <a:ln>
            <a:noFill/>
          </a:ln>
        </p:spPr>
      </p:pic>
      <p:sp>
        <p:nvSpPr>
          <p:cNvPr id="2" name="Title 1">
            <a:extLst>
              <a:ext uri="{FF2B5EF4-FFF2-40B4-BE49-F238E27FC236}">
                <a16:creationId xmlns:a16="http://schemas.microsoft.com/office/drawing/2014/main" id="{878CDC9C-CFE3-7178-1D72-CF60D71DE7DA}"/>
              </a:ext>
            </a:extLst>
          </p:cNvPr>
          <p:cNvSpPr>
            <a:spLocks noGrp="1"/>
          </p:cNvSpPr>
          <p:nvPr>
            <p:ph type="title"/>
          </p:nvPr>
        </p:nvSpPr>
        <p:spPr>
          <a:xfrm>
            <a:off x="603504" y="1859374"/>
            <a:ext cx="11000232" cy="351566"/>
          </a:xfrm>
        </p:spPr>
        <p:txBody>
          <a:bodyPr/>
          <a:lstStyle/>
          <a:p>
            <a:r>
              <a:rPr lang="en-US" dirty="0"/>
              <a:t>Premack Principle, continued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 name="Title 1">
            <a:extLst>
              <a:ext uri="{FF2B5EF4-FFF2-40B4-BE49-F238E27FC236}">
                <a16:creationId xmlns:a16="http://schemas.microsoft.com/office/drawing/2014/main" id="{E89ACE26-D553-7FCC-7B17-32840DA72A82}"/>
              </a:ext>
            </a:extLst>
          </p:cNvPr>
          <p:cNvSpPr>
            <a:spLocks noGrp="1"/>
          </p:cNvSpPr>
          <p:nvPr>
            <p:ph type="title"/>
          </p:nvPr>
        </p:nvSpPr>
        <p:spPr/>
        <p:txBody>
          <a:bodyPr/>
          <a:lstStyle/>
          <a:p>
            <a:r>
              <a:rPr lang="en-US" dirty="0"/>
              <a:t>Premack Principle Examples</a:t>
            </a:r>
          </a:p>
        </p:txBody>
      </p:sp>
      <p:sp>
        <p:nvSpPr>
          <p:cNvPr id="4" name="Text Placeholder 3">
            <a:extLst>
              <a:ext uri="{FF2B5EF4-FFF2-40B4-BE49-F238E27FC236}">
                <a16:creationId xmlns:a16="http://schemas.microsoft.com/office/drawing/2014/main" id="{CB9F284F-831A-2CF8-0246-C1615EB270CA}"/>
              </a:ext>
            </a:extLst>
          </p:cNvPr>
          <p:cNvSpPr>
            <a:spLocks noGrp="1"/>
          </p:cNvSpPr>
          <p:nvPr>
            <p:ph type="body" sz="quarter" idx="10"/>
          </p:nvPr>
        </p:nvSpPr>
        <p:spPr>
          <a:xfrm>
            <a:off x="612487" y="2803766"/>
            <a:ext cx="11424837" cy="3727144"/>
          </a:xfrm>
        </p:spPr>
        <p:txBody>
          <a:bodyPr/>
          <a:lstStyle/>
          <a:p>
            <a:pPr marL="457200" indent="-457200">
              <a:spcBef>
                <a:spcPts val="600"/>
              </a:spcBef>
              <a:buClr>
                <a:srgbClr val="003399"/>
              </a:buClr>
              <a:buSzPct val="108000"/>
              <a:buFont typeface="Arial" panose="020B0604020202020204" pitchFamily="34" charset="0"/>
              <a:buChar char="•"/>
            </a:pPr>
            <a:r>
              <a:rPr lang="en-US" sz="2800" dirty="0"/>
              <a:t>“We can read a story together if you read two pages first.”</a:t>
            </a:r>
          </a:p>
          <a:p>
            <a:pPr marL="457200" indent="-457200">
              <a:spcBef>
                <a:spcPts val="600"/>
              </a:spcBef>
              <a:buClr>
                <a:srgbClr val="003399"/>
              </a:buClr>
              <a:buSzPct val="108000"/>
              <a:buFont typeface="Arial" panose="020B0604020202020204" pitchFamily="34" charset="0"/>
              <a:buChar char="•"/>
            </a:pPr>
            <a:r>
              <a:rPr lang="en-US" sz="2800" dirty="0"/>
              <a:t>“You can take a 10 minute break if you finish 5 math problems by yourself".</a:t>
            </a:r>
          </a:p>
          <a:p>
            <a:pPr marL="457200" indent="-457200">
              <a:spcBef>
                <a:spcPts val="600"/>
              </a:spcBef>
              <a:buClr>
                <a:srgbClr val="003399"/>
              </a:buClr>
              <a:buSzPct val="108000"/>
              <a:buFont typeface="Arial" panose="020B0604020202020204" pitchFamily="34" charset="0"/>
              <a:buChar char="•"/>
            </a:pPr>
            <a:r>
              <a:rPr lang="en-US" sz="2800" dirty="0"/>
              <a:t>“First you clean up, then we’re going to the park!”</a:t>
            </a:r>
          </a:p>
          <a:p>
            <a:pPr marL="457200" indent="-457200">
              <a:spcBef>
                <a:spcPts val="600"/>
              </a:spcBef>
              <a:buClr>
                <a:srgbClr val="003399"/>
              </a:buClr>
              <a:buSzPct val="108000"/>
              <a:buFont typeface="Arial" panose="020B0604020202020204" pitchFamily="34" charset="0"/>
              <a:buChar char="•"/>
            </a:pPr>
            <a:r>
              <a:rPr lang="en-US" sz="2800" dirty="0"/>
              <a:t>“You can watch a </a:t>
            </a:r>
            <a:r>
              <a:rPr lang="en-US" sz="2800" dirty="0" err="1"/>
              <a:t>youtube</a:t>
            </a:r>
            <a:r>
              <a:rPr lang="en-US" sz="2800" dirty="0"/>
              <a:t> video if you eat all your lunch today.”</a:t>
            </a:r>
          </a:p>
          <a:p>
            <a:pPr marL="457200" indent="-457200">
              <a:spcBef>
                <a:spcPts val="600"/>
              </a:spcBef>
              <a:buClr>
                <a:srgbClr val="003399"/>
              </a:buClr>
              <a:buSzPct val="108000"/>
              <a:buFont typeface="Arial" panose="020B0604020202020204" pitchFamily="34" charset="0"/>
              <a:buChar char="•"/>
            </a:pPr>
            <a:r>
              <a:rPr lang="en-US" sz="2800" dirty="0"/>
              <a:t>“Who wants free time? (child raises hand) Okay, hurry and put your supplies away so we can have free time!”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2" name="Title 1">
            <a:extLst>
              <a:ext uri="{FF2B5EF4-FFF2-40B4-BE49-F238E27FC236}">
                <a16:creationId xmlns:a16="http://schemas.microsoft.com/office/drawing/2014/main" id="{705B1C2A-312F-A680-6AF4-E728821F6B27}"/>
              </a:ext>
            </a:extLst>
          </p:cNvPr>
          <p:cNvSpPr>
            <a:spLocks noGrp="1"/>
          </p:cNvSpPr>
          <p:nvPr>
            <p:ph type="title"/>
          </p:nvPr>
        </p:nvSpPr>
        <p:spPr>
          <a:xfrm>
            <a:off x="603504" y="1859375"/>
            <a:ext cx="11000232" cy="528986"/>
          </a:xfrm>
        </p:spPr>
        <p:txBody>
          <a:bodyPr/>
          <a:lstStyle/>
          <a:p>
            <a:r>
              <a:rPr lang="en-US" dirty="0"/>
              <a:t>Premack Principle, continued 2</a:t>
            </a:r>
          </a:p>
        </p:txBody>
      </p:sp>
      <p:sp>
        <p:nvSpPr>
          <p:cNvPr id="3" name="Text Placeholder 2">
            <a:extLst>
              <a:ext uri="{FF2B5EF4-FFF2-40B4-BE49-F238E27FC236}">
                <a16:creationId xmlns:a16="http://schemas.microsoft.com/office/drawing/2014/main" id="{0AC17E38-FEA1-D076-8998-F89F078CA3ED}"/>
              </a:ext>
            </a:extLst>
          </p:cNvPr>
          <p:cNvSpPr>
            <a:spLocks noGrp="1"/>
          </p:cNvSpPr>
          <p:nvPr>
            <p:ph type="body" sz="quarter" idx="10"/>
          </p:nvPr>
        </p:nvSpPr>
        <p:spPr>
          <a:xfrm>
            <a:off x="612488" y="2524836"/>
            <a:ext cx="10978994" cy="4006074"/>
          </a:xfrm>
        </p:spPr>
        <p:txBody>
          <a:bodyPr/>
          <a:lstStyle/>
          <a:p>
            <a:pPr>
              <a:spcBef>
                <a:spcPts val="600"/>
              </a:spcBef>
              <a:spcAft>
                <a:spcPts val="600"/>
              </a:spcAft>
            </a:pPr>
            <a:r>
              <a:rPr lang="en-US" b="1" dirty="0"/>
              <a:t>Things to remember:</a:t>
            </a:r>
          </a:p>
          <a:p>
            <a:pPr marL="342900" indent="-342900">
              <a:spcBef>
                <a:spcPts val="600"/>
              </a:spcBef>
              <a:spcAft>
                <a:spcPts val="600"/>
              </a:spcAft>
              <a:buClr>
                <a:srgbClr val="003399"/>
              </a:buClr>
              <a:buSzPct val="108000"/>
              <a:buFont typeface="Arial" panose="020B0604020202020204" pitchFamily="34" charset="0"/>
              <a:buChar char="•"/>
            </a:pPr>
            <a:r>
              <a:rPr lang="en-US" dirty="0"/>
              <a:t>Explain what the reinforcer is first</a:t>
            </a:r>
          </a:p>
          <a:p>
            <a:pPr marL="342900" indent="-342900">
              <a:spcBef>
                <a:spcPts val="600"/>
              </a:spcBef>
              <a:spcAft>
                <a:spcPts val="600"/>
              </a:spcAft>
              <a:buClr>
                <a:srgbClr val="003399"/>
              </a:buClr>
              <a:buSzPct val="108000"/>
              <a:buFont typeface="Arial" panose="020B0604020202020204" pitchFamily="34" charset="0"/>
              <a:buChar char="•"/>
            </a:pPr>
            <a:r>
              <a:rPr lang="en-US" dirty="0"/>
              <a:t>Be consistent on delivery of reinforcement AFTER completion of task</a:t>
            </a:r>
          </a:p>
          <a:p>
            <a:pPr marL="342900" indent="-342900">
              <a:spcBef>
                <a:spcPts val="600"/>
              </a:spcBef>
              <a:spcAft>
                <a:spcPts val="600"/>
              </a:spcAft>
              <a:buClr>
                <a:srgbClr val="003399"/>
              </a:buClr>
              <a:buSzPct val="108000"/>
              <a:buFont typeface="Arial" panose="020B0604020202020204" pitchFamily="34" charset="0"/>
              <a:buChar char="•"/>
            </a:pPr>
            <a:r>
              <a:rPr lang="en-US" dirty="0"/>
              <a:t>Make sure the task is reasonable and reachable</a:t>
            </a:r>
          </a:p>
          <a:p>
            <a:pPr marL="342900" indent="-342900">
              <a:spcBef>
                <a:spcPts val="600"/>
              </a:spcBef>
              <a:spcAft>
                <a:spcPts val="600"/>
              </a:spcAft>
              <a:buClr>
                <a:srgbClr val="003399"/>
              </a:buClr>
              <a:buSzPct val="108000"/>
              <a:buFont typeface="Arial" panose="020B0604020202020204" pitchFamily="34" charset="0"/>
              <a:buChar char="•"/>
            </a:pPr>
            <a:r>
              <a:rPr lang="en-US" dirty="0"/>
              <a:t>State the demand THEN the reinforcement</a:t>
            </a:r>
          </a:p>
          <a:p>
            <a:pPr marL="342900" indent="-342900">
              <a:spcBef>
                <a:spcPts val="600"/>
              </a:spcBef>
              <a:spcAft>
                <a:spcPts val="600"/>
              </a:spcAft>
              <a:buClr>
                <a:srgbClr val="003399"/>
              </a:buClr>
              <a:buSzPct val="108000"/>
              <a:buFont typeface="Arial" panose="020B0604020202020204" pitchFamily="34" charset="0"/>
              <a:buChar char="•"/>
            </a:pPr>
            <a:r>
              <a:rPr lang="en-US" dirty="0"/>
              <a:t>Focus on the positive of getting desired item instead of the threat of losing it</a:t>
            </a:r>
          </a:p>
          <a:p>
            <a:pPr marL="342900" indent="-342900">
              <a:spcBef>
                <a:spcPts val="600"/>
              </a:spcBef>
              <a:spcAft>
                <a:spcPts val="600"/>
              </a:spcAft>
              <a:buClr>
                <a:srgbClr val="003399"/>
              </a:buClr>
              <a:buSzPct val="108000"/>
              <a:buFont typeface="Arial" panose="020B0604020202020204" pitchFamily="34" charset="0"/>
              <a:buChar char="•"/>
            </a:pPr>
            <a:r>
              <a:rPr lang="en-US" dirty="0"/>
              <a:t>Rx has to actually be reinforcing</a:t>
            </a:r>
          </a:p>
          <a:p>
            <a:pPr marL="342900" indent="-342900">
              <a:spcBef>
                <a:spcPts val="600"/>
              </a:spcBef>
              <a:spcAft>
                <a:spcPts val="600"/>
              </a:spcAft>
              <a:buClr>
                <a:srgbClr val="003399"/>
              </a:buClr>
              <a:buSzPct val="108000"/>
              <a:buFont typeface="Arial" panose="020B0604020202020204" pitchFamily="34" charset="0"/>
              <a:buChar char="•"/>
            </a:pPr>
            <a:r>
              <a:rPr lang="en-US" dirty="0"/>
              <a:t>Best practice is the </a:t>
            </a:r>
            <a:r>
              <a:rPr lang="en-US" dirty="0" err="1"/>
              <a:t>rx</a:t>
            </a:r>
            <a:r>
              <a:rPr lang="en-US" dirty="0"/>
              <a:t> matches the demand or skill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2" name="Title 1">
            <a:extLst>
              <a:ext uri="{FF2B5EF4-FFF2-40B4-BE49-F238E27FC236}">
                <a16:creationId xmlns:a16="http://schemas.microsoft.com/office/drawing/2014/main" id="{AD07F96C-9DE5-7B9D-371D-18C9E23D66A8}"/>
              </a:ext>
            </a:extLst>
          </p:cNvPr>
          <p:cNvSpPr>
            <a:spLocks noGrp="1"/>
          </p:cNvSpPr>
          <p:nvPr>
            <p:ph type="title"/>
          </p:nvPr>
        </p:nvSpPr>
        <p:spPr/>
        <p:txBody>
          <a:bodyPr/>
          <a:lstStyle/>
          <a:p>
            <a:r>
              <a:rPr lang="en-US" dirty="0"/>
              <a:t>High Probability Requests</a:t>
            </a:r>
          </a:p>
        </p:txBody>
      </p:sp>
      <p:sp>
        <p:nvSpPr>
          <p:cNvPr id="4" name="Text Placeholder 3">
            <a:extLst>
              <a:ext uri="{FF2B5EF4-FFF2-40B4-BE49-F238E27FC236}">
                <a16:creationId xmlns:a16="http://schemas.microsoft.com/office/drawing/2014/main" id="{0654A8F2-5E26-B8CA-46A6-BCC5760F0861}"/>
              </a:ext>
            </a:extLst>
          </p:cNvPr>
          <p:cNvSpPr>
            <a:spLocks noGrp="1"/>
          </p:cNvSpPr>
          <p:nvPr>
            <p:ph type="body" sz="quarter" idx="10"/>
          </p:nvPr>
        </p:nvSpPr>
        <p:spPr/>
        <p:txBody>
          <a:bodyPr/>
          <a:lstStyle/>
          <a:p>
            <a:r>
              <a:rPr lang="en-US" sz="2800" dirty="0"/>
              <a:t>High Probability Requests or Behavior Momentum</a:t>
            </a:r>
          </a:p>
          <a:p>
            <a:r>
              <a:rPr lang="en-US" sz="2800" dirty="0"/>
              <a:t>Behavioral momentum interventions are designed to build a student’s “momentum” for following directions.</a:t>
            </a:r>
          </a:p>
          <a:p>
            <a:r>
              <a:rPr lang="en-US" sz="2800" dirty="0"/>
              <a:t>You start with demands that you know they CAN and WILL follow.</a:t>
            </a:r>
          </a:p>
          <a:p>
            <a:r>
              <a:rPr lang="en-US" sz="2800" dirty="0"/>
              <a:t>The goal of behavioral momentum is to create a “momentum of success”.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2" name="Title 1">
            <a:extLst>
              <a:ext uri="{FF2B5EF4-FFF2-40B4-BE49-F238E27FC236}">
                <a16:creationId xmlns:a16="http://schemas.microsoft.com/office/drawing/2014/main" id="{77AD566A-BEFF-66A3-27C1-99E44BC06B5A}"/>
              </a:ext>
            </a:extLst>
          </p:cNvPr>
          <p:cNvSpPr>
            <a:spLocks noGrp="1"/>
          </p:cNvSpPr>
          <p:nvPr>
            <p:ph type="title"/>
          </p:nvPr>
        </p:nvSpPr>
        <p:spPr>
          <a:xfrm>
            <a:off x="603504" y="1572768"/>
            <a:ext cx="5492496" cy="1133856"/>
          </a:xfrm>
        </p:spPr>
        <p:txBody>
          <a:bodyPr/>
          <a:lstStyle/>
          <a:p>
            <a:r>
              <a:rPr lang="en-US" dirty="0"/>
              <a:t>Behavioral Momentum</a:t>
            </a:r>
          </a:p>
        </p:txBody>
      </p:sp>
      <p:sp>
        <p:nvSpPr>
          <p:cNvPr id="561" name="Google Shape;561;p78"/>
          <p:cNvSpPr txBox="1">
            <a:spLocks noGrp="1"/>
          </p:cNvSpPr>
          <p:nvPr>
            <p:ph type="body" sz="quarter" idx="11"/>
          </p:nvPr>
        </p:nvSpPr>
        <p:spPr>
          <a:xfrm>
            <a:off x="597945" y="2706624"/>
            <a:ext cx="7754485" cy="3860381"/>
          </a:xfrm>
          <a:prstGeom prst="rect">
            <a:avLst/>
          </a:prstGeom>
        </p:spPr>
        <p:txBody>
          <a:bodyPr spcFirstLastPara="1" vert="horz" wrap="square" lIns="121900" tIns="121900" rIns="121900" bIns="121900" rtlCol="0" anchor="t" anchorCtr="0">
            <a:noAutofit/>
          </a:bodyPr>
          <a:lstStyle/>
          <a:p>
            <a:pPr marL="0" indent="0">
              <a:spcBef>
                <a:spcPts val="0"/>
              </a:spcBef>
            </a:pPr>
            <a:r>
              <a:rPr lang="en" sz="2800" dirty="0">
                <a:ea typeface="Open Sans"/>
                <a:sym typeface="Open Sans"/>
              </a:rPr>
              <a:t>Just like a boulder rolling down a steep hill will gain speed and momentum, so does a behavior the more we engage it (appropriate or inappropriate).  </a:t>
            </a:r>
            <a:endParaRPr sz="2800" dirty="0">
              <a:ea typeface="Open Sans"/>
              <a:sym typeface="Open Sans"/>
            </a:endParaRPr>
          </a:p>
          <a:p>
            <a:pPr marL="0" indent="0">
              <a:spcBef>
                <a:spcPts val="0"/>
              </a:spcBef>
            </a:pPr>
            <a:r>
              <a:rPr lang="en" sz="2800" dirty="0">
                <a:ea typeface="Open Sans"/>
                <a:sym typeface="Open Sans"/>
              </a:rPr>
              <a:t>This momentum will keep the student “rolling down the hill” in the direction we want, so that he or she is more likely to continue following subsequent instructions, even ones that are difficult or disliked.</a:t>
            </a:r>
            <a:endParaRPr sz="2800" dirty="0">
              <a:ea typeface="Open Sans"/>
              <a:sym typeface="Open Sans"/>
            </a:endParaRPr>
          </a:p>
        </p:txBody>
      </p:sp>
      <p:pic>
        <p:nvPicPr>
          <p:cNvPr id="562" name="Google Shape;562;p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502558" y="2226671"/>
            <a:ext cx="3398692" cy="339869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2" name="Title 1">
            <a:extLst>
              <a:ext uri="{FF2B5EF4-FFF2-40B4-BE49-F238E27FC236}">
                <a16:creationId xmlns:a16="http://schemas.microsoft.com/office/drawing/2014/main" id="{B11FAA95-5C9E-FF3A-E819-AF80877FA313}"/>
              </a:ext>
            </a:extLst>
          </p:cNvPr>
          <p:cNvSpPr>
            <a:spLocks noGrp="1"/>
          </p:cNvSpPr>
          <p:nvPr>
            <p:ph type="title"/>
          </p:nvPr>
        </p:nvSpPr>
        <p:spPr>
          <a:xfrm>
            <a:off x="603504" y="1736544"/>
            <a:ext cx="11000232" cy="733704"/>
          </a:xfrm>
        </p:spPr>
        <p:txBody>
          <a:bodyPr/>
          <a:lstStyle/>
          <a:p>
            <a:r>
              <a:rPr lang="en-US" dirty="0"/>
              <a:t>Key things to remember...</a:t>
            </a:r>
          </a:p>
        </p:txBody>
      </p:sp>
      <p:sp>
        <p:nvSpPr>
          <p:cNvPr id="3" name="Text Placeholder 2">
            <a:extLst>
              <a:ext uri="{FF2B5EF4-FFF2-40B4-BE49-F238E27FC236}">
                <a16:creationId xmlns:a16="http://schemas.microsoft.com/office/drawing/2014/main" id="{2168FD21-0902-E1E0-2FA1-91D7DB889714}"/>
              </a:ext>
            </a:extLst>
          </p:cNvPr>
          <p:cNvSpPr>
            <a:spLocks noGrp="1"/>
          </p:cNvSpPr>
          <p:nvPr>
            <p:ph type="body" sz="quarter" idx="10"/>
          </p:nvPr>
        </p:nvSpPr>
        <p:spPr>
          <a:xfrm>
            <a:off x="612488" y="2497544"/>
            <a:ext cx="11261064" cy="4060662"/>
          </a:xfrm>
        </p:spPr>
        <p:txBody>
          <a:bodyPr/>
          <a:lstStyle/>
          <a:p>
            <a:pPr>
              <a:spcBef>
                <a:spcPts val="0"/>
              </a:spcBef>
              <a:spcAft>
                <a:spcPts val="600"/>
              </a:spcAft>
            </a:pPr>
            <a:r>
              <a:rPr lang="en-US" b="1" dirty="0"/>
              <a:t>Reinforce!</a:t>
            </a:r>
          </a:p>
          <a:p>
            <a:pPr>
              <a:spcBef>
                <a:spcPts val="0"/>
              </a:spcBef>
              <a:spcAft>
                <a:spcPts val="600"/>
              </a:spcAft>
            </a:pPr>
            <a:r>
              <a:rPr lang="en-US" dirty="0"/>
              <a:t>As the student completes each easy request, be sure to deliver praise or other types of reinforcement to the student. This is the key! The student should enjoy what happens after he or she correctly follows your instruction. This will build “momentum” for the student in doing what you ask him or her to do. Then, deliver the difficult request. Again, be sure to provide reinforcement to the student if she or he completes the instruction appropriately.</a:t>
            </a:r>
          </a:p>
          <a:p>
            <a:pPr>
              <a:spcBef>
                <a:spcPts val="600"/>
              </a:spcBef>
              <a:spcAft>
                <a:spcPts val="0"/>
              </a:spcAft>
            </a:pPr>
            <a:r>
              <a:rPr lang="en-US" b="1" dirty="0"/>
              <a:t>Vary the requests!</a:t>
            </a:r>
          </a:p>
          <a:p>
            <a:pPr>
              <a:spcBef>
                <a:spcPts val="0"/>
              </a:spcBef>
              <a:spcAft>
                <a:spcPts val="600"/>
              </a:spcAft>
            </a:pPr>
            <a:r>
              <a:rPr lang="en-US" dirty="0"/>
              <a:t>It is important to vary the presentation of the high-p requests. Do not deliver the exact same sequence of high-p requests each time. If the high-p request sequence is the same each time, the sequence becomes a cue for the student that a low-p request is imminent.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 name="Title 1">
            <a:extLst>
              <a:ext uri="{FF2B5EF4-FFF2-40B4-BE49-F238E27FC236}">
                <a16:creationId xmlns:a16="http://schemas.microsoft.com/office/drawing/2014/main" id="{F438DF14-B4EA-08FE-041D-FC2035FE9266}"/>
              </a:ext>
            </a:extLst>
          </p:cNvPr>
          <p:cNvSpPr>
            <a:spLocks noGrp="1"/>
          </p:cNvSpPr>
          <p:nvPr>
            <p:ph type="title"/>
          </p:nvPr>
        </p:nvSpPr>
        <p:spPr>
          <a:xfrm>
            <a:off x="603504" y="1927612"/>
            <a:ext cx="11000232" cy="392510"/>
          </a:xfrm>
        </p:spPr>
        <p:txBody>
          <a:bodyPr/>
          <a:lstStyle/>
          <a:p>
            <a:r>
              <a:rPr lang="en-US" dirty="0"/>
              <a:t>Considerations...</a:t>
            </a:r>
          </a:p>
        </p:txBody>
      </p:sp>
      <p:sp>
        <p:nvSpPr>
          <p:cNvPr id="3" name="Text Placeholder 2">
            <a:extLst>
              <a:ext uri="{FF2B5EF4-FFF2-40B4-BE49-F238E27FC236}">
                <a16:creationId xmlns:a16="http://schemas.microsoft.com/office/drawing/2014/main" id="{B3924EBF-AC49-8D3E-C5D3-037CA3FBF38D}"/>
              </a:ext>
            </a:extLst>
          </p:cNvPr>
          <p:cNvSpPr>
            <a:spLocks noGrp="1"/>
          </p:cNvSpPr>
          <p:nvPr>
            <p:ph type="body" sz="quarter" idx="10"/>
          </p:nvPr>
        </p:nvSpPr>
        <p:spPr>
          <a:xfrm>
            <a:off x="612488" y="2538484"/>
            <a:ext cx="10978994" cy="3992426"/>
          </a:xfrm>
        </p:spPr>
        <p:txBody>
          <a:bodyPr/>
          <a:lstStyle/>
          <a:p>
            <a:pPr marL="342900" indent="-342900">
              <a:spcBef>
                <a:spcPts val="600"/>
              </a:spcBef>
              <a:buClr>
                <a:srgbClr val="003399"/>
              </a:buClr>
              <a:buSzPct val="108000"/>
              <a:buFont typeface="Arial" panose="020B0604020202020204" pitchFamily="34" charset="0"/>
              <a:buChar char="•"/>
            </a:pPr>
            <a:r>
              <a:rPr lang="en-US" sz="2600" dirty="0"/>
              <a:t>They should be brief &amp; simple to complete</a:t>
            </a:r>
          </a:p>
          <a:p>
            <a:pPr marL="342900" indent="-342900">
              <a:spcBef>
                <a:spcPts val="600"/>
              </a:spcBef>
              <a:buClr>
                <a:srgbClr val="003399"/>
              </a:buClr>
              <a:buSzPct val="108000"/>
              <a:buFont typeface="Arial" panose="020B0604020202020204" pitchFamily="34" charset="0"/>
              <a:buChar char="•"/>
            </a:pPr>
            <a:r>
              <a:rPr lang="en-US" sz="2600" dirty="0"/>
              <a:t>They should be able to be delivered in the context or setting in which the difficult request is typically presented</a:t>
            </a:r>
          </a:p>
          <a:p>
            <a:pPr marL="342900" indent="-342900">
              <a:spcBef>
                <a:spcPts val="600"/>
              </a:spcBef>
              <a:buClr>
                <a:srgbClr val="003399"/>
              </a:buClr>
              <a:buSzPct val="108000"/>
              <a:buFont typeface="Arial" panose="020B0604020202020204" pitchFamily="34" charset="0"/>
              <a:buChar char="•"/>
            </a:pPr>
            <a:r>
              <a:rPr lang="en-US" sz="2600" dirty="0"/>
              <a:t>The easy requests need to be things that are in the students repertoire </a:t>
            </a:r>
          </a:p>
          <a:p>
            <a:pPr marL="914400" lvl="1">
              <a:buSzPct val="80000"/>
              <a:buFont typeface="Courier New" panose="02070309020205020404" pitchFamily="49" charset="0"/>
              <a:buChar char="o"/>
            </a:pPr>
            <a:r>
              <a:rPr lang="en-US" sz="2600" dirty="0"/>
              <a:t>If the student is not capable of completing the difficult task, this intervention will </a:t>
            </a:r>
            <a:r>
              <a:rPr lang="en-US" sz="2600" b="1" dirty="0"/>
              <a:t>not</a:t>
            </a:r>
            <a:r>
              <a:rPr lang="en-US" sz="2600" dirty="0"/>
              <a:t> work</a:t>
            </a:r>
          </a:p>
          <a:p>
            <a:pPr marL="342900" indent="-342900">
              <a:spcBef>
                <a:spcPts val="600"/>
              </a:spcBef>
              <a:buClr>
                <a:srgbClr val="003399"/>
              </a:buClr>
              <a:buSzPct val="108000"/>
              <a:buFont typeface="Arial" panose="020B0604020202020204" pitchFamily="34" charset="0"/>
              <a:buChar char="•"/>
            </a:pPr>
            <a:r>
              <a:rPr lang="en-US" sz="2600" dirty="0"/>
              <a:t>A crucial component is that the student receives reinforcement after they successfully complete each easy request prior to receiving the next request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 name="Title 1">
            <a:extLst>
              <a:ext uri="{FF2B5EF4-FFF2-40B4-BE49-F238E27FC236}">
                <a16:creationId xmlns:a16="http://schemas.microsoft.com/office/drawing/2014/main" id="{B2F0AE49-4A99-FE94-F995-DD8A8618201A}"/>
              </a:ext>
            </a:extLst>
          </p:cNvPr>
          <p:cNvSpPr>
            <a:spLocks noGrp="1"/>
          </p:cNvSpPr>
          <p:nvPr>
            <p:ph type="title"/>
          </p:nvPr>
        </p:nvSpPr>
        <p:spPr/>
        <p:txBody>
          <a:bodyPr/>
          <a:lstStyle/>
          <a:p>
            <a:r>
              <a:rPr lang="en-US" dirty="0"/>
              <a:t>Considerations... continued</a:t>
            </a:r>
          </a:p>
        </p:txBody>
      </p:sp>
      <p:sp>
        <p:nvSpPr>
          <p:cNvPr id="3" name="Text Placeholder 2">
            <a:extLst>
              <a:ext uri="{FF2B5EF4-FFF2-40B4-BE49-F238E27FC236}">
                <a16:creationId xmlns:a16="http://schemas.microsoft.com/office/drawing/2014/main" id="{9A4FE5DB-19C1-82A1-DCB3-E2D50D853F02}"/>
              </a:ext>
            </a:extLst>
          </p:cNvPr>
          <p:cNvSpPr>
            <a:spLocks noGrp="1"/>
          </p:cNvSpPr>
          <p:nvPr>
            <p:ph type="body" sz="quarter" idx="10"/>
          </p:nvPr>
        </p:nvSpPr>
        <p:spPr/>
        <p:txBody>
          <a:bodyPr/>
          <a:lstStyle/>
          <a:p>
            <a:pPr marL="457200" indent="-457200">
              <a:spcBef>
                <a:spcPts val="600"/>
              </a:spcBef>
              <a:spcAft>
                <a:spcPts val="600"/>
              </a:spcAft>
              <a:buClr>
                <a:srgbClr val="003399"/>
              </a:buClr>
              <a:buSzPct val="108000"/>
              <a:buFont typeface="Arial" panose="020B0604020202020204" pitchFamily="34" charset="0"/>
              <a:buChar char="•"/>
            </a:pPr>
            <a:r>
              <a:rPr lang="en-US" sz="2600" dirty="0"/>
              <a:t>They are not meant to be “fired” at the student in rapid succession. </a:t>
            </a:r>
          </a:p>
          <a:p>
            <a:pPr marL="1028700" lvl="1" indent="-457200">
              <a:buSzPct val="80000"/>
              <a:buFont typeface="Courier New" panose="02070309020205020404" pitchFamily="49" charset="0"/>
              <a:buChar char="o"/>
            </a:pPr>
            <a:r>
              <a:rPr lang="en-US" sz="2600" dirty="0"/>
              <a:t>The student may find this even more aversive than the difficult instruction itself. </a:t>
            </a:r>
          </a:p>
          <a:p>
            <a:pPr marL="1028700" lvl="1" indent="-457200">
              <a:buSzPct val="80000"/>
              <a:buFont typeface="Courier New" panose="02070309020205020404" pitchFamily="49" charset="0"/>
              <a:buChar char="o"/>
            </a:pPr>
            <a:r>
              <a:rPr lang="en-US" sz="2600" dirty="0"/>
              <a:t>But, too much of delay between the easy requests loses the momentum.</a:t>
            </a:r>
          </a:p>
          <a:p>
            <a:pPr marL="457200" indent="-457200">
              <a:spcBef>
                <a:spcPts val="600"/>
              </a:spcBef>
              <a:spcAft>
                <a:spcPts val="600"/>
              </a:spcAft>
              <a:buClr>
                <a:srgbClr val="003399"/>
              </a:buClr>
              <a:buSzPct val="108000"/>
              <a:buFont typeface="Arial" panose="020B0604020202020204" pitchFamily="34" charset="0"/>
              <a:buChar char="•"/>
            </a:pPr>
            <a:r>
              <a:rPr lang="en-US" sz="2600" dirty="0"/>
              <a:t>You may want to deliver the instructions quietly or discreetly so that it does attract embarrassing attention</a:t>
            </a:r>
          </a:p>
          <a:p>
            <a:pPr marL="457200" indent="-457200">
              <a:spcBef>
                <a:spcPts val="600"/>
              </a:spcBef>
              <a:spcAft>
                <a:spcPts val="600"/>
              </a:spcAft>
              <a:buClr>
                <a:srgbClr val="003399"/>
              </a:buClr>
              <a:buSzPct val="108000"/>
              <a:buFont typeface="Arial" panose="020B0604020202020204" pitchFamily="34" charset="0"/>
              <a:buChar char="•"/>
            </a:pPr>
            <a:r>
              <a:rPr lang="en-US" sz="2600" dirty="0"/>
              <a:t>If the student is not capable of completing the difficult task, this intervention will </a:t>
            </a:r>
            <a:r>
              <a:rPr lang="en-US" sz="2600" b="1" dirty="0"/>
              <a:t>not</a:t>
            </a:r>
            <a:r>
              <a:rPr lang="en-US" sz="2600" dirty="0"/>
              <a:t> work</a:t>
            </a:r>
          </a:p>
        </p:txBody>
      </p:sp>
    </p:spTree>
    <p:extLst>
      <p:ext uri="{BB962C8B-B14F-4D97-AF65-F5344CB8AC3E}">
        <p14:creationId xmlns:p14="http://schemas.microsoft.com/office/powerpoint/2010/main" val="3397268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2" name="Title 1">
            <a:extLst>
              <a:ext uri="{FF2B5EF4-FFF2-40B4-BE49-F238E27FC236}">
                <a16:creationId xmlns:a16="http://schemas.microsoft.com/office/drawing/2014/main" id="{1DFCBCFA-248E-07D3-2C88-AC1D2285C996}"/>
              </a:ext>
            </a:extLst>
          </p:cNvPr>
          <p:cNvSpPr>
            <a:spLocks noGrp="1"/>
          </p:cNvSpPr>
          <p:nvPr>
            <p:ph type="title"/>
          </p:nvPr>
        </p:nvSpPr>
        <p:spPr>
          <a:xfrm>
            <a:off x="603504" y="1804785"/>
            <a:ext cx="11000232" cy="583578"/>
          </a:xfrm>
        </p:spPr>
        <p:txBody>
          <a:bodyPr/>
          <a:lstStyle/>
          <a:p>
            <a:r>
              <a:rPr lang="en-US" dirty="0"/>
              <a:t>Fading Procedure	</a:t>
            </a:r>
          </a:p>
        </p:txBody>
      </p:sp>
      <p:sp>
        <p:nvSpPr>
          <p:cNvPr id="3" name="Text Placeholder 2">
            <a:extLst>
              <a:ext uri="{FF2B5EF4-FFF2-40B4-BE49-F238E27FC236}">
                <a16:creationId xmlns:a16="http://schemas.microsoft.com/office/drawing/2014/main" id="{CA96A81B-4519-61E0-52BD-2F4A2AFA230A}"/>
              </a:ext>
            </a:extLst>
          </p:cNvPr>
          <p:cNvSpPr>
            <a:spLocks noGrp="1"/>
          </p:cNvSpPr>
          <p:nvPr>
            <p:ph type="body" sz="quarter" idx="10"/>
          </p:nvPr>
        </p:nvSpPr>
        <p:spPr>
          <a:xfrm>
            <a:off x="612487" y="2333767"/>
            <a:ext cx="11124587" cy="4169847"/>
          </a:xfrm>
        </p:spPr>
        <p:txBody>
          <a:bodyPr/>
          <a:lstStyle/>
          <a:p>
            <a:pPr>
              <a:spcBef>
                <a:spcPts val="300"/>
              </a:spcBef>
              <a:spcAft>
                <a:spcPts val="600"/>
              </a:spcAft>
            </a:pPr>
            <a:r>
              <a:rPr lang="en-US" dirty="0"/>
              <a:t>This intervention is not intended to be a permanent method of increasing compliance. As the student experiences success with this intervention, it is important to take steps to “fade”, or decrease, its use. When fading the intervention:</a:t>
            </a:r>
          </a:p>
          <a:p>
            <a:pPr>
              <a:spcBef>
                <a:spcPts val="300"/>
              </a:spcBef>
              <a:spcAft>
                <a:spcPts val="600"/>
              </a:spcAft>
            </a:pPr>
            <a:r>
              <a:rPr lang="en-US" b="1" dirty="0"/>
              <a:t>Try not to fade out this intervention too quickly. </a:t>
            </a:r>
            <a:r>
              <a:rPr lang="en-US" dirty="0"/>
              <a:t>Once the student is experiencing success, try subtracting one of the easy instructions for the next several times. Assuming the student is still experiencing success responding to the difficult instruction, continue to subtract easy requests until you are able to give the problem instruction without incidence.</a:t>
            </a:r>
          </a:p>
          <a:p>
            <a:pPr>
              <a:spcBef>
                <a:spcPts val="300"/>
              </a:spcBef>
              <a:spcAft>
                <a:spcPts val="600"/>
              </a:spcAft>
            </a:pPr>
            <a:r>
              <a:rPr lang="en-US" b="1" dirty="0"/>
              <a:t>Continue to provide reinforcement to the student for following the difficult instruction</a:t>
            </a:r>
            <a:r>
              <a:rPr lang="en-US" dirty="0"/>
              <a:t>. You might also slightly decrease (but not eliminate) the reinforcement you provide for following the easy instructions, and focus your reinforcement on student compliance for the difficult instructions.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27C3EC-473E-4124-0E01-71D8E7C49BDA}"/>
              </a:ext>
            </a:extLst>
          </p:cNvPr>
          <p:cNvSpPr>
            <a:spLocks noGrp="1"/>
          </p:cNvSpPr>
          <p:nvPr>
            <p:ph type="title"/>
          </p:nvPr>
        </p:nvSpPr>
        <p:spPr>
          <a:xfrm>
            <a:off x="603505" y="1763268"/>
            <a:ext cx="3949445" cy="1133856"/>
          </a:xfrm>
        </p:spPr>
        <p:txBody>
          <a:bodyPr/>
          <a:lstStyle/>
          <a:p>
            <a:r>
              <a:rPr lang="en-US" dirty="0"/>
              <a:t>Distract and reset, continued 3</a:t>
            </a:r>
          </a:p>
        </p:txBody>
      </p:sp>
      <p:sp>
        <p:nvSpPr>
          <p:cNvPr id="5" name="Rounded Rectangle 4">
            <a:extLst>
              <a:ext uri="{FF2B5EF4-FFF2-40B4-BE49-F238E27FC236}">
                <a16:creationId xmlns:a16="http://schemas.microsoft.com/office/drawing/2014/main" id="{BAF95799-2ACC-51BB-E8DD-FCB56E859CB3}"/>
              </a:ext>
              <a:ext uri="{C183D7F6-B498-43B3-948B-1728B52AA6E4}">
                <adec:decorative xmlns:adec="http://schemas.microsoft.com/office/drawing/2017/decorative" val="1"/>
              </a:ext>
            </a:extLst>
          </p:cNvPr>
          <p:cNvSpPr/>
          <p:nvPr/>
        </p:nvSpPr>
        <p:spPr>
          <a:xfrm>
            <a:off x="4922443" y="1999439"/>
            <a:ext cx="6537720" cy="394584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295307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 </a:t>
            </a:r>
            <a:r>
              <a:rPr lang="en" dirty="0"/>
              <a:t>continued 2</a:t>
            </a:r>
            <a:endParaRPr dirty="0"/>
          </a:p>
        </p:txBody>
      </p:sp>
      <p:sp>
        <p:nvSpPr>
          <p:cNvPr id="2" name="Text Placeholder 1">
            <a:extLst>
              <a:ext uri="{FF2B5EF4-FFF2-40B4-BE49-F238E27FC236}">
                <a16:creationId xmlns:a16="http://schemas.microsoft.com/office/drawing/2014/main" id="{6D1BE305-8DDE-E1B8-5BFF-5941DAB798AA}"/>
              </a:ext>
            </a:extLst>
          </p:cNvPr>
          <p:cNvSpPr>
            <a:spLocks noGrp="1"/>
          </p:cNvSpPr>
          <p:nvPr>
            <p:ph type="body" sz="quarter" idx="10"/>
          </p:nvPr>
        </p:nvSpPr>
        <p:spPr/>
        <p:txBody>
          <a:bodyPr/>
          <a:lstStyle/>
          <a:p>
            <a:r>
              <a:rPr lang="en-US" sz="3200" b="1" dirty="0"/>
              <a:t>B = Behavior </a:t>
            </a:r>
            <a:r>
              <a:rPr lang="en-US" sz="3200" dirty="0"/>
              <a:t>– What the person DOES.</a:t>
            </a:r>
          </a:p>
          <a:p>
            <a:pPr marL="457200" indent="-457200">
              <a:buClr>
                <a:srgbClr val="003399"/>
              </a:buClr>
              <a:buSzPct val="108000"/>
              <a:buFont typeface="Arial" panose="020B0604020202020204" pitchFamily="34" charset="0"/>
              <a:buChar char="•"/>
            </a:pPr>
            <a:r>
              <a:rPr lang="en-US" sz="3200" dirty="0"/>
              <a:t>Important to know and understand</a:t>
            </a:r>
          </a:p>
          <a:p>
            <a:pPr marL="457200" indent="-457200">
              <a:buClr>
                <a:srgbClr val="003399"/>
              </a:buClr>
              <a:buSzPct val="108000"/>
              <a:buFont typeface="Arial" panose="020B0604020202020204" pitchFamily="34" charset="0"/>
              <a:buChar char="•"/>
            </a:pPr>
            <a:r>
              <a:rPr lang="en-US" sz="3200" dirty="0"/>
              <a:t>Only the person can change their behavior</a:t>
            </a:r>
          </a:p>
          <a:p>
            <a:pPr>
              <a:spcBef>
                <a:spcPts val="2400"/>
              </a:spcBef>
            </a:pPr>
            <a:r>
              <a:rPr lang="en-US" sz="3600" dirty="0"/>
              <a:t>Antecedent</a:t>
            </a:r>
            <a:r>
              <a:rPr lang="en-US" sz="3600" dirty="0">
                <a:ea typeface="Roboto"/>
                <a:sym typeface="Wingdings" pitchFamily="2" charset="2"/>
              </a:rPr>
              <a:t>  </a:t>
            </a:r>
            <a:r>
              <a:rPr lang="en-US" sz="3600" dirty="0"/>
              <a:t>Behavior </a:t>
            </a:r>
            <a:r>
              <a:rPr lang="en-US" sz="3600" dirty="0">
                <a:ea typeface="Roboto"/>
                <a:sym typeface="Wingdings" pitchFamily="2" charset="2"/>
              </a:rPr>
              <a:t></a:t>
            </a:r>
            <a:r>
              <a:rPr lang="en-US" sz="3600" dirty="0"/>
              <a:t> Consequence</a:t>
            </a:r>
          </a:p>
        </p:txBody>
      </p:sp>
    </p:spTree>
    <p:extLst>
      <p:ext uri="{BB962C8B-B14F-4D97-AF65-F5344CB8AC3E}">
        <p14:creationId xmlns:p14="http://schemas.microsoft.com/office/powerpoint/2010/main" val="28439211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43FEFBA5-43C3-A5B2-75FB-6892E8BA13EC}"/>
              </a:ext>
            </a:extLst>
          </p:cNvPr>
          <p:cNvSpPr>
            <a:spLocks noGrp="1"/>
          </p:cNvSpPr>
          <p:nvPr>
            <p:ph type="title"/>
          </p:nvPr>
        </p:nvSpPr>
        <p:spPr>
          <a:xfrm>
            <a:off x="603504" y="1627359"/>
            <a:ext cx="11000232" cy="1552569"/>
          </a:xfrm>
        </p:spPr>
        <p:txBody>
          <a:bodyPr/>
          <a:lstStyle/>
          <a:p>
            <a:pPr algn="ctr"/>
            <a:r>
              <a:rPr lang="en-US" dirty="0"/>
              <a:t>Individualized Behavior Support Plans</a:t>
            </a:r>
          </a:p>
        </p:txBody>
      </p:sp>
      <p:sp>
        <p:nvSpPr>
          <p:cNvPr id="5" name="Text Placeholder 4">
            <a:extLst>
              <a:ext uri="{FF2B5EF4-FFF2-40B4-BE49-F238E27FC236}">
                <a16:creationId xmlns:a16="http://schemas.microsoft.com/office/drawing/2014/main" id="{CF20C94D-1BAC-8693-9FD6-5AAE80C09123}"/>
              </a:ext>
            </a:extLst>
          </p:cNvPr>
          <p:cNvSpPr>
            <a:spLocks noGrp="1"/>
          </p:cNvSpPr>
          <p:nvPr>
            <p:ph type="body" sz="quarter" idx="10"/>
          </p:nvPr>
        </p:nvSpPr>
        <p:spPr>
          <a:xfrm>
            <a:off x="612488" y="3429000"/>
            <a:ext cx="10978994" cy="1688910"/>
          </a:xfrm>
        </p:spPr>
        <p:txBody>
          <a:bodyPr/>
          <a:lstStyle/>
          <a:p>
            <a:pPr algn="ctr"/>
            <a:r>
              <a:rPr lang="en-US" dirty="0"/>
              <a:t>Sped Forms BSP</a:t>
            </a:r>
          </a:p>
        </p:txBody>
      </p:sp>
    </p:spTree>
    <p:extLst>
      <p:ext uri="{BB962C8B-B14F-4D97-AF65-F5344CB8AC3E}">
        <p14:creationId xmlns:p14="http://schemas.microsoft.com/office/powerpoint/2010/main" val="3799386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Title 1">
            <a:extLst>
              <a:ext uri="{FF2B5EF4-FFF2-40B4-BE49-F238E27FC236}">
                <a16:creationId xmlns:a16="http://schemas.microsoft.com/office/drawing/2014/main" id="{581ECEA4-5F71-EF4A-8EB8-2EFD03EB5B6D}"/>
              </a:ext>
            </a:extLst>
          </p:cNvPr>
          <p:cNvSpPr>
            <a:spLocks noGrp="1"/>
          </p:cNvSpPr>
          <p:nvPr>
            <p:ph type="title"/>
          </p:nvPr>
        </p:nvSpPr>
        <p:spPr/>
        <p:txBody>
          <a:bodyPr/>
          <a:lstStyle/>
          <a:p>
            <a:r>
              <a:rPr lang="en-US" dirty="0"/>
              <a:t>How does the student compare to our expectation?</a:t>
            </a:r>
          </a:p>
        </p:txBody>
      </p:sp>
      <p:sp>
        <p:nvSpPr>
          <p:cNvPr id="3" name="Text Placeholder 2">
            <a:extLst>
              <a:ext uri="{FF2B5EF4-FFF2-40B4-BE49-F238E27FC236}">
                <a16:creationId xmlns:a16="http://schemas.microsoft.com/office/drawing/2014/main" id="{67024BD9-A72E-DF2A-C8C4-F9D2109C8743}"/>
              </a:ext>
            </a:extLst>
          </p:cNvPr>
          <p:cNvSpPr>
            <a:spLocks noGrp="1"/>
          </p:cNvSpPr>
          <p:nvPr>
            <p:ph type="body" sz="quarter" idx="11"/>
          </p:nvPr>
        </p:nvSpPr>
        <p:spPr>
          <a:xfrm>
            <a:off x="597945" y="2791730"/>
            <a:ext cx="7153983" cy="3775275"/>
          </a:xfrm>
        </p:spPr>
        <p:txBody>
          <a:bodyPr/>
          <a:lstStyle/>
          <a:p>
            <a:pPr>
              <a:spcBef>
                <a:spcPts val="0"/>
              </a:spcBef>
            </a:pPr>
            <a:r>
              <a:rPr lang="en-US" b="1" dirty="0"/>
              <a:t>The top of the ladder is the our ultimate expectation for the student.</a:t>
            </a:r>
          </a:p>
          <a:p>
            <a:pPr marL="342900" indent="-342900">
              <a:spcBef>
                <a:spcPts val="0"/>
              </a:spcBef>
              <a:spcAft>
                <a:spcPts val="600"/>
              </a:spcAft>
              <a:buClr>
                <a:srgbClr val="003399"/>
              </a:buClr>
              <a:buSzPct val="108000"/>
              <a:buFont typeface="Arial" panose="020B0604020202020204" pitchFamily="34" charset="0"/>
              <a:buChar char="•"/>
            </a:pPr>
            <a:r>
              <a:rPr lang="en-US" dirty="0"/>
              <a:t>Behavior</a:t>
            </a:r>
          </a:p>
          <a:p>
            <a:pPr marL="342900" indent="-342900">
              <a:spcBef>
                <a:spcPts val="0"/>
              </a:spcBef>
              <a:spcAft>
                <a:spcPts val="600"/>
              </a:spcAft>
              <a:buClr>
                <a:srgbClr val="003399"/>
              </a:buClr>
              <a:buSzPct val="108000"/>
              <a:buFont typeface="Arial" panose="020B0604020202020204" pitchFamily="34" charset="0"/>
              <a:buChar char="•"/>
            </a:pPr>
            <a:r>
              <a:rPr lang="en-US" dirty="0"/>
              <a:t>Academics</a:t>
            </a:r>
          </a:p>
          <a:p>
            <a:pPr marL="342900" indent="-342900">
              <a:spcBef>
                <a:spcPts val="0"/>
              </a:spcBef>
              <a:spcAft>
                <a:spcPts val="600"/>
              </a:spcAft>
              <a:buClr>
                <a:srgbClr val="003399"/>
              </a:buClr>
              <a:buSzPct val="108000"/>
              <a:buFont typeface="Arial" panose="020B0604020202020204" pitchFamily="34" charset="0"/>
              <a:buChar char="•"/>
            </a:pPr>
            <a:r>
              <a:rPr lang="en-US" dirty="0"/>
              <a:t>Social</a:t>
            </a:r>
          </a:p>
          <a:p>
            <a:pPr>
              <a:spcAft>
                <a:spcPts val="600"/>
              </a:spcAft>
            </a:pPr>
            <a:r>
              <a:rPr lang="en-US" b="1" dirty="0"/>
              <a:t>What step of the ladder is the student on?</a:t>
            </a:r>
          </a:p>
          <a:p>
            <a:pPr marL="342900" indent="-342900">
              <a:spcBef>
                <a:spcPts val="0"/>
              </a:spcBef>
              <a:spcAft>
                <a:spcPts val="600"/>
              </a:spcAft>
              <a:buClr>
                <a:srgbClr val="003399"/>
              </a:buClr>
              <a:buSzPct val="108000"/>
              <a:buFont typeface="Arial" panose="020B0604020202020204" pitchFamily="34" charset="0"/>
              <a:buChar char="•"/>
            </a:pPr>
            <a:r>
              <a:rPr lang="en-US" dirty="0"/>
              <a:t>Where are they for each of these areas?</a:t>
            </a:r>
          </a:p>
          <a:p>
            <a:pPr marL="342900" indent="-342900">
              <a:spcBef>
                <a:spcPts val="0"/>
              </a:spcBef>
              <a:spcAft>
                <a:spcPts val="600"/>
              </a:spcAft>
              <a:buClr>
                <a:srgbClr val="003399"/>
              </a:buClr>
              <a:buSzPct val="108000"/>
              <a:buFont typeface="Arial" panose="020B0604020202020204" pitchFamily="34" charset="0"/>
              <a:buChar char="•"/>
            </a:pPr>
            <a:r>
              <a:rPr lang="en-US" dirty="0"/>
              <a:t>Different skills in each area could be at different steps </a:t>
            </a:r>
          </a:p>
        </p:txBody>
      </p:sp>
      <p:grpSp>
        <p:nvGrpSpPr>
          <p:cNvPr id="66" name="Google Shape;66;p14">
            <a:extLst>
              <a:ext uri="{C183D7F6-B498-43B3-948B-1728B52AA6E4}">
                <adec:decorative xmlns:adec="http://schemas.microsoft.com/office/drawing/2017/decorative" val="1"/>
              </a:ext>
            </a:extLst>
          </p:cNvPr>
          <p:cNvGrpSpPr/>
          <p:nvPr/>
        </p:nvGrpSpPr>
        <p:grpSpPr>
          <a:xfrm>
            <a:off x="6683537" y="2573555"/>
            <a:ext cx="4794231" cy="3816029"/>
            <a:chOff x="3098097" y="943275"/>
            <a:chExt cx="5253754" cy="4200225"/>
          </a:xfrm>
        </p:grpSpPr>
        <p:pic>
          <p:nvPicPr>
            <p:cNvPr id="67" name="Google Shape;67;p14"/>
            <p:cNvPicPr preferRelativeResize="0"/>
            <p:nvPr/>
          </p:nvPicPr>
          <p:blipFill rotWithShape="1">
            <a:blip r:embed="rId3">
              <a:alphaModFix/>
            </a:blip>
            <a:srcRect l="-52765"/>
            <a:stretch/>
          </p:blipFill>
          <p:spPr>
            <a:xfrm>
              <a:off x="3520300" y="943275"/>
              <a:ext cx="4831551" cy="4200225"/>
            </a:xfrm>
            <a:prstGeom prst="rect">
              <a:avLst/>
            </a:prstGeom>
            <a:noFill/>
            <a:ln>
              <a:noFill/>
            </a:ln>
          </p:spPr>
        </p:pic>
        <p:sp>
          <p:nvSpPr>
            <p:cNvPr id="68" name="Google Shape;68;p14"/>
            <p:cNvSpPr/>
            <p:nvPr/>
          </p:nvSpPr>
          <p:spPr>
            <a:xfrm rot="10571609" flipH="1">
              <a:off x="4157331" y="1382588"/>
              <a:ext cx="2320157" cy="13045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sp>
          <p:nvSpPr>
            <p:cNvPr id="69" name="Google Shape;69;p14"/>
            <p:cNvSpPr/>
            <p:nvPr/>
          </p:nvSpPr>
          <p:spPr>
            <a:xfrm rot="10978880" flipH="1">
              <a:off x="3098097" y="4297782"/>
              <a:ext cx="2697955" cy="11057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3" name="Title 2">
            <a:extLst>
              <a:ext uri="{FF2B5EF4-FFF2-40B4-BE49-F238E27FC236}">
                <a16:creationId xmlns:a16="http://schemas.microsoft.com/office/drawing/2014/main" id="{9C7ABC85-ADBB-B631-17DB-01B098F7937F}"/>
              </a:ext>
            </a:extLst>
          </p:cNvPr>
          <p:cNvSpPr>
            <a:spLocks noGrp="1"/>
          </p:cNvSpPr>
          <p:nvPr>
            <p:ph type="title"/>
          </p:nvPr>
        </p:nvSpPr>
        <p:spPr/>
        <p:txBody>
          <a:bodyPr/>
          <a:lstStyle/>
          <a:p>
            <a:r>
              <a:rPr lang="en-US" dirty="0"/>
              <a:t>How do we move them up the ladder?</a:t>
            </a:r>
          </a:p>
        </p:txBody>
      </p:sp>
      <p:sp>
        <p:nvSpPr>
          <p:cNvPr id="5" name="Text Placeholder 4">
            <a:extLst>
              <a:ext uri="{FF2B5EF4-FFF2-40B4-BE49-F238E27FC236}">
                <a16:creationId xmlns:a16="http://schemas.microsoft.com/office/drawing/2014/main" id="{D0A67B62-BE22-9AC7-72F2-FBE57FBD8856}"/>
              </a:ext>
            </a:extLst>
          </p:cNvPr>
          <p:cNvSpPr>
            <a:spLocks noGrp="1"/>
          </p:cNvSpPr>
          <p:nvPr>
            <p:ph type="body" sz="quarter" idx="11"/>
          </p:nvPr>
        </p:nvSpPr>
        <p:spPr>
          <a:xfrm>
            <a:off x="597945" y="2791730"/>
            <a:ext cx="7358699" cy="3775275"/>
          </a:xfrm>
        </p:spPr>
        <p:txBody>
          <a:bodyPr/>
          <a:lstStyle/>
          <a:p>
            <a:r>
              <a:rPr lang="en-US" b="1" dirty="0"/>
              <a:t>What is the plan for getting the students from the </a:t>
            </a:r>
            <a:br>
              <a:rPr lang="en-US" b="1" dirty="0"/>
            </a:br>
            <a:r>
              <a:rPr lang="en-US" b="1" dirty="0"/>
              <a:t>bottom of the ladder to the top of the ladder?</a:t>
            </a:r>
          </a:p>
          <a:p>
            <a:pPr marL="342900" indent="-342900">
              <a:spcBef>
                <a:spcPts val="600"/>
              </a:spcBef>
              <a:buClr>
                <a:srgbClr val="003399"/>
              </a:buClr>
              <a:buSzPct val="108000"/>
              <a:buFont typeface="Arial" panose="020B0604020202020204" pitchFamily="34" charset="0"/>
              <a:buChar char="•"/>
            </a:pPr>
            <a:r>
              <a:rPr lang="en-US" dirty="0"/>
              <a:t>Need to know the skills needed</a:t>
            </a:r>
            <a:br>
              <a:rPr lang="en-US" dirty="0"/>
            </a:br>
            <a:r>
              <a:rPr lang="en-US" dirty="0"/>
              <a:t>between the bottom of the ladder</a:t>
            </a:r>
            <a:br>
              <a:rPr lang="en-US" dirty="0"/>
            </a:br>
            <a:r>
              <a:rPr lang="en-US" dirty="0"/>
              <a:t>and the top.</a:t>
            </a:r>
          </a:p>
          <a:p>
            <a:pPr marL="342900" indent="-342900">
              <a:spcBef>
                <a:spcPts val="600"/>
              </a:spcBef>
              <a:buClr>
                <a:srgbClr val="003399"/>
              </a:buClr>
              <a:buSzPct val="108000"/>
              <a:buFont typeface="Arial" panose="020B0604020202020204" pitchFamily="34" charset="0"/>
              <a:buChar char="•"/>
            </a:pPr>
            <a:r>
              <a:rPr lang="en-US" dirty="0"/>
              <a:t>How big of steps can the student take?</a:t>
            </a:r>
          </a:p>
          <a:p>
            <a:pPr marL="342900" indent="-342900">
              <a:spcBef>
                <a:spcPts val="600"/>
              </a:spcBef>
              <a:buClr>
                <a:srgbClr val="003399"/>
              </a:buClr>
              <a:buSzPct val="108000"/>
              <a:buFont typeface="Arial" panose="020B0604020202020204" pitchFamily="34" charset="0"/>
              <a:buChar char="•"/>
            </a:pPr>
            <a:r>
              <a:rPr lang="en-US" dirty="0"/>
              <a:t>How fast can the student move up</a:t>
            </a:r>
            <a:br>
              <a:rPr lang="en-US" dirty="0"/>
            </a:br>
            <a:r>
              <a:rPr lang="en-US" dirty="0"/>
              <a:t>the steps?</a:t>
            </a:r>
          </a:p>
        </p:txBody>
      </p:sp>
      <p:grpSp>
        <p:nvGrpSpPr>
          <p:cNvPr id="2" name="Group 1">
            <a:extLst>
              <a:ext uri="{FF2B5EF4-FFF2-40B4-BE49-F238E27FC236}">
                <a16:creationId xmlns:a16="http://schemas.microsoft.com/office/drawing/2014/main" id="{55BAF234-530A-5317-BA69-E808DA15126F}"/>
              </a:ext>
              <a:ext uri="{C183D7F6-B498-43B3-948B-1728B52AA6E4}">
                <adec:decorative xmlns:adec="http://schemas.microsoft.com/office/drawing/2017/decorative" val="1"/>
              </a:ext>
            </a:extLst>
          </p:cNvPr>
          <p:cNvGrpSpPr/>
          <p:nvPr/>
        </p:nvGrpSpPr>
        <p:grpSpPr>
          <a:xfrm>
            <a:off x="7150156" y="2327822"/>
            <a:ext cx="4721778" cy="4032036"/>
            <a:chOff x="5932441" y="1714235"/>
            <a:chExt cx="6442068" cy="5501032"/>
          </a:xfrm>
        </p:grpSpPr>
        <p:pic>
          <p:nvPicPr>
            <p:cNvPr id="77" name="Google Shape;77;p15"/>
            <p:cNvPicPr preferRelativeResize="0"/>
            <p:nvPr/>
          </p:nvPicPr>
          <p:blipFill rotWithShape="1">
            <a:blip r:embed="rId3">
              <a:alphaModFix/>
            </a:blip>
            <a:srcRect l="-52765" t="1419"/>
            <a:stretch/>
          </p:blipFill>
          <p:spPr>
            <a:xfrm>
              <a:off x="5932441" y="1714235"/>
              <a:ext cx="6442068" cy="5501032"/>
            </a:xfrm>
            <a:prstGeom prst="rect">
              <a:avLst/>
            </a:prstGeom>
            <a:noFill/>
            <a:ln>
              <a:noFill/>
            </a:ln>
          </p:spPr>
        </p:pic>
        <p:sp>
          <p:nvSpPr>
            <p:cNvPr id="79" name="Google Shape;79;p15"/>
            <p:cNvSpPr/>
            <p:nvPr/>
          </p:nvSpPr>
          <p:spPr>
            <a:xfrm rot="6136005" flipH="1">
              <a:off x="7063885" y="3713357"/>
              <a:ext cx="3462247" cy="49273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a:extLst>
              <a:ext uri="{C183D7F6-B498-43B3-948B-1728B52AA6E4}">
                <adec:decorative xmlns:adec="http://schemas.microsoft.com/office/drawing/2017/decorative" val="1"/>
              </a:ext>
            </a:extLst>
          </p:cNvPr>
          <p:cNvPicPr preferRelativeResize="0"/>
          <p:nvPr/>
        </p:nvPicPr>
        <p:blipFill rotWithShape="1">
          <a:blip r:embed="rId3">
            <a:alphaModFix amt="49000"/>
          </a:blip>
          <a:srcRect l="-52765" t="1419"/>
          <a:stretch/>
        </p:blipFill>
        <p:spPr>
          <a:xfrm>
            <a:off x="7301551" y="2382613"/>
            <a:ext cx="4524529" cy="3863601"/>
          </a:xfrm>
          <a:prstGeom prst="rect">
            <a:avLst/>
          </a:prstGeom>
          <a:noFill/>
          <a:ln>
            <a:noFill/>
          </a:ln>
        </p:spPr>
      </p:pic>
      <p:sp>
        <p:nvSpPr>
          <p:cNvPr id="2" name="Title 1">
            <a:extLst>
              <a:ext uri="{FF2B5EF4-FFF2-40B4-BE49-F238E27FC236}">
                <a16:creationId xmlns:a16="http://schemas.microsoft.com/office/drawing/2014/main" id="{FBACDB17-6BA9-F90A-EA48-4A7148B5571C}"/>
              </a:ext>
            </a:extLst>
          </p:cNvPr>
          <p:cNvSpPr>
            <a:spLocks noGrp="1"/>
          </p:cNvSpPr>
          <p:nvPr>
            <p:ph type="title"/>
          </p:nvPr>
        </p:nvSpPr>
        <p:spPr>
          <a:xfrm>
            <a:off x="603504" y="1832078"/>
            <a:ext cx="11000232" cy="610874"/>
          </a:xfrm>
        </p:spPr>
        <p:txBody>
          <a:bodyPr/>
          <a:lstStyle/>
          <a:p>
            <a:r>
              <a:rPr lang="en-US" dirty="0"/>
              <a:t>How do we help them move?</a:t>
            </a:r>
          </a:p>
        </p:txBody>
      </p:sp>
      <p:sp>
        <p:nvSpPr>
          <p:cNvPr id="87" name="Google Shape;87;p16"/>
          <p:cNvSpPr txBox="1">
            <a:spLocks noGrp="1"/>
          </p:cNvSpPr>
          <p:nvPr>
            <p:ph type="body" sz="quarter" idx="11"/>
          </p:nvPr>
        </p:nvSpPr>
        <p:spPr>
          <a:xfrm>
            <a:off x="597946" y="2743200"/>
            <a:ext cx="7877314" cy="3823805"/>
          </a:xfrm>
          <a:prstGeom prst="rect">
            <a:avLst/>
          </a:prstGeom>
        </p:spPr>
        <p:txBody>
          <a:bodyPr spcFirstLastPara="1" vert="horz" wrap="square" lIns="121900" tIns="121900" rIns="121900" bIns="121900" rtlCol="0" anchor="t" anchorCtr="0">
            <a:noAutofit/>
          </a:bodyPr>
          <a:lstStyle/>
          <a:p>
            <a:pPr marL="0" indent="0">
              <a:spcBef>
                <a:spcPts val="0"/>
              </a:spcBef>
              <a:spcAft>
                <a:spcPts val="600"/>
              </a:spcAft>
            </a:pPr>
            <a:r>
              <a:rPr lang="en" dirty="0"/>
              <a:t>Having a plan to know what each step is.</a:t>
            </a:r>
            <a:endParaRPr dirty="0"/>
          </a:p>
          <a:p>
            <a:pPr marL="0" indent="0">
              <a:spcBef>
                <a:spcPts val="0"/>
              </a:spcBef>
              <a:spcAft>
                <a:spcPts val="600"/>
              </a:spcAft>
            </a:pPr>
            <a:r>
              <a:rPr lang="en" dirty="0"/>
              <a:t>Recognizing where they are at and accepting that is currently their very best.</a:t>
            </a:r>
            <a:endParaRPr dirty="0"/>
          </a:p>
          <a:p>
            <a:pPr marL="0" indent="0">
              <a:spcBef>
                <a:spcPts val="0"/>
              </a:spcBef>
              <a:spcAft>
                <a:spcPts val="600"/>
              </a:spcAft>
            </a:pPr>
            <a:r>
              <a:rPr lang="en" dirty="0"/>
              <a:t>Setting our expectations one step above where they are currently at.</a:t>
            </a:r>
            <a:endParaRPr dirty="0"/>
          </a:p>
          <a:p>
            <a:pPr marL="0" indent="0">
              <a:spcBef>
                <a:spcPts val="0"/>
              </a:spcBef>
              <a:spcAft>
                <a:spcPts val="600"/>
              </a:spcAft>
            </a:pPr>
            <a:r>
              <a:rPr lang="en" dirty="0"/>
              <a:t>Understanding what the next baby step is.</a:t>
            </a:r>
            <a:endParaRPr dirty="0"/>
          </a:p>
          <a:p>
            <a:pPr marL="0" indent="0">
              <a:spcBef>
                <a:spcPts val="0"/>
              </a:spcBef>
              <a:spcAft>
                <a:spcPts val="600"/>
              </a:spcAft>
            </a:pPr>
            <a:r>
              <a:rPr lang="en" dirty="0"/>
              <a:t>Working with the entire team to make sure everyone is working together.</a:t>
            </a:r>
            <a:endParaRPr dirty="0"/>
          </a:p>
          <a:p>
            <a:pPr marL="0" indent="0">
              <a:spcBef>
                <a:spcPts val="0"/>
              </a:spcBef>
              <a:spcAft>
                <a:spcPts val="600"/>
              </a:spcAft>
            </a:pPr>
            <a:r>
              <a:rPr lang="en" dirty="0"/>
              <a:t>Paying attention to and fulfilling their IEP accommodations</a:t>
            </a: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53ABF156-1CB5-BEA0-539B-3F4CA1D299F8}"/>
              </a:ext>
            </a:extLst>
          </p:cNvPr>
          <p:cNvSpPr>
            <a:spLocks noGrp="1"/>
          </p:cNvSpPr>
          <p:nvPr>
            <p:ph type="title"/>
          </p:nvPr>
        </p:nvSpPr>
        <p:spPr>
          <a:xfrm>
            <a:off x="603504" y="1572767"/>
            <a:ext cx="11000232" cy="1702695"/>
          </a:xfrm>
        </p:spPr>
        <p:txBody>
          <a:bodyPr/>
          <a:lstStyle/>
          <a:p>
            <a:pPr algn="ctr"/>
            <a:r>
              <a:rPr lang="en-US" dirty="0"/>
              <a:t>DATA!</a:t>
            </a:r>
          </a:p>
        </p:txBody>
      </p:sp>
      <p:sp>
        <p:nvSpPr>
          <p:cNvPr id="5" name="Text Placeholder 4">
            <a:extLst>
              <a:ext uri="{FF2B5EF4-FFF2-40B4-BE49-F238E27FC236}">
                <a16:creationId xmlns:a16="http://schemas.microsoft.com/office/drawing/2014/main" id="{5D01969D-0574-B269-245F-1C86DDF4E9E4}"/>
              </a:ext>
            </a:extLst>
          </p:cNvPr>
          <p:cNvSpPr>
            <a:spLocks noGrp="1"/>
          </p:cNvSpPr>
          <p:nvPr>
            <p:ph type="body" sz="quarter" idx="10"/>
          </p:nvPr>
        </p:nvSpPr>
        <p:spPr>
          <a:xfrm>
            <a:off x="612488" y="3429000"/>
            <a:ext cx="10978994" cy="2425891"/>
          </a:xfrm>
        </p:spPr>
        <p:txBody>
          <a:bodyPr/>
          <a:lstStyle/>
          <a:p>
            <a:pPr algn="ctr">
              <a:spcBef>
                <a:spcPts val="600"/>
              </a:spcBef>
              <a:spcAft>
                <a:spcPts val="600"/>
              </a:spcAft>
            </a:pPr>
            <a:r>
              <a:rPr lang="en-US" sz="3200" dirty="0"/>
              <a:t>Data Collection</a:t>
            </a:r>
          </a:p>
          <a:p>
            <a:pPr algn="ctr">
              <a:spcBef>
                <a:spcPts val="600"/>
              </a:spcBef>
              <a:spcAft>
                <a:spcPts val="600"/>
              </a:spcAft>
            </a:pPr>
            <a:r>
              <a:rPr lang="en-US" sz="3200" dirty="0"/>
              <a:t>Graphing</a:t>
            </a:r>
          </a:p>
          <a:p>
            <a:pPr algn="ctr">
              <a:spcBef>
                <a:spcPts val="600"/>
              </a:spcBef>
              <a:spcAft>
                <a:spcPts val="600"/>
              </a:spcAft>
            </a:pPr>
            <a:r>
              <a:rPr lang="en-US" sz="3200" dirty="0"/>
              <a:t>Data Analysis</a:t>
            </a:r>
          </a:p>
        </p:txBody>
      </p:sp>
    </p:spTree>
    <p:extLst>
      <p:ext uri="{BB962C8B-B14F-4D97-AF65-F5344CB8AC3E}">
        <p14:creationId xmlns:p14="http://schemas.microsoft.com/office/powerpoint/2010/main" val="41653133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E9133E-53FF-D36F-B54D-05B691689FDC}"/>
              </a:ext>
            </a:extLst>
          </p:cNvPr>
          <p:cNvSpPr>
            <a:spLocks noGrp="1"/>
          </p:cNvSpPr>
          <p:nvPr>
            <p:ph type="title"/>
          </p:nvPr>
        </p:nvSpPr>
        <p:spPr>
          <a:xfrm>
            <a:off x="603504" y="1572768"/>
            <a:ext cx="11000232" cy="1620808"/>
          </a:xfrm>
        </p:spPr>
        <p:txBody>
          <a:bodyPr/>
          <a:lstStyle/>
          <a:p>
            <a:pPr algn="ctr"/>
            <a:r>
              <a:rPr lang="en-US" dirty="0"/>
              <a:t>Data Collection</a:t>
            </a:r>
          </a:p>
        </p:txBody>
      </p:sp>
    </p:spTree>
    <p:extLst>
      <p:ext uri="{BB962C8B-B14F-4D97-AF65-F5344CB8AC3E}">
        <p14:creationId xmlns:p14="http://schemas.microsoft.com/office/powerpoint/2010/main" val="28803633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F1DB6C-80AB-4E41-A5AE-91CFF09CA65B}"/>
              </a:ext>
            </a:extLst>
          </p:cNvPr>
          <p:cNvSpPr>
            <a:spLocks noGrp="1"/>
          </p:cNvSpPr>
          <p:nvPr>
            <p:ph type="ctrTitle"/>
          </p:nvPr>
        </p:nvSpPr>
        <p:spPr/>
        <p:txBody>
          <a:bodyPr/>
          <a:lstStyle/>
          <a:p>
            <a:r>
              <a:rPr lang="en-US" dirty="0"/>
              <a:t>Please reach out with any questions.</a:t>
            </a:r>
          </a:p>
        </p:txBody>
      </p:sp>
      <p:sp>
        <p:nvSpPr>
          <p:cNvPr id="4" name="Text Placeholder 3">
            <a:extLst>
              <a:ext uri="{FF2B5EF4-FFF2-40B4-BE49-F238E27FC236}">
                <a16:creationId xmlns:a16="http://schemas.microsoft.com/office/drawing/2014/main" id="{5D86727D-FF4D-41F5-80A5-FE24A8249968}"/>
              </a:ext>
            </a:extLst>
          </p:cNvPr>
          <p:cNvSpPr>
            <a:spLocks noGrp="1"/>
          </p:cNvSpPr>
          <p:nvPr>
            <p:ph type="subTitle" idx="1"/>
          </p:nvPr>
        </p:nvSpPr>
        <p:spPr/>
        <p:txBody>
          <a:bodyPr/>
          <a:lstStyle/>
          <a:p>
            <a:pPr algn="ctr"/>
            <a:r>
              <a:rPr lang="en-US" dirty="0"/>
              <a:t>Kelley Foehrkolb</a:t>
            </a:r>
          </a:p>
          <a:p>
            <a:pPr algn="ctr"/>
            <a:r>
              <a:rPr lang="en-US" dirty="0">
                <a:hlinkClick r:id="rId3"/>
              </a:rPr>
              <a:t>Kfoehrkolb@northfieldschools.org</a:t>
            </a:r>
            <a:endParaRPr lang="en-US" dirty="0"/>
          </a:p>
        </p:txBody>
      </p:sp>
    </p:spTree>
    <p:extLst>
      <p:ext uri="{BB962C8B-B14F-4D97-AF65-F5344CB8AC3E}">
        <p14:creationId xmlns:p14="http://schemas.microsoft.com/office/powerpoint/2010/main" val="3316001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US" sz="4800" dirty="0"/>
              <a:t>The A-B-Cs of Behavior</a:t>
            </a:r>
            <a:r>
              <a:rPr lang="en" sz="4800" dirty="0"/>
              <a:t>, </a:t>
            </a:r>
            <a:r>
              <a:rPr lang="en" dirty="0"/>
              <a:t>continued</a:t>
            </a:r>
            <a:r>
              <a:rPr lang="en-US" dirty="0"/>
              <a:t> 3</a:t>
            </a:r>
            <a:endParaRPr dirty="0"/>
          </a:p>
        </p:txBody>
      </p:sp>
      <p:sp>
        <p:nvSpPr>
          <p:cNvPr id="2" name="Text Placeholder 1">
            <a:extLst>
              <a:ext uri="{FF2B5EF4-FFF2-40B4-BE49-F238E27FC236}">
                <a16:creationId xmlns:a16="http://schemas.microsoft.com/office/drawing/2014/main" id="{1015833D-1449-6E23-5F58-E2EFB4D3ABFB}"/>
              </a:ext>
            </a:extLst>
          </p:cNvPr>
          <p:cNvSpPr>
            <a:spLocks noGrp="1"/>
          </p:cNvSpPr>
          <p:nvPr>
            <p:ph type="body" sz="quarter" idx="10"/>
          </p:nvPr>
        </p:nvSpPr>
        <p:spPr/>
        <p:txBody>
          <a:bodyPr/>
          <a:lstStyle/>
          <a:p>
            <a:pPr>
              <a:spcBef>
                <a:spcPts val="0"/>
              </a:spcBef>
              <a:spcAft>
                <a:spcPts val="600"/>
              </a:spcAft>
            </a:pPr>
            <a:r>
              <a:rPr lang="en-US" sz="3200" b="1" dirty="0"/>
              <a:t>C = Consequence </a:t>
            </a:r>
            <a:r>
              <a:rPr lang="en-US" sz="3200" dirty="0"/>
              <a:t>– What happens right AFTER the behavior.</a:t>
            </a:r>
          </a:p>
          <a:p>
            <a:pPr marL="457200" indent="-457200">
              <a:spcBef>
                <a:spcPts val="0"/>
              </a:spcBef>
              <a:spcAft>
                <a:spcPts val="600"/>
              </a:spcAft>
              <a:buClr>
                <a:srgbClr val="003399"/>
              </a:buClr>
              <a:buSzPct val="108000"/>
              <a:buFont typeface="Arial" panose="020B0604020202020204" pitchFamily="34" charset="0"/>
              <a:buChar char="•"/>
            </a:pPr>
            <a:r>
              <a:rPr lang="en-US" sz="3200" dirty="0"/>
              <a:t>We determine the likelihood of what behavior will occur in the future</a:t>
            </a:r>
          </a:p>
          <a:p>
            <a:pPr marL="457200" indent="-457200">
              <a:spcBef>
                <a:spcPts val="0"/>
              </a:spcBef>
              <a:spcAft>
                <a:spcPts val="600"/>
              </a:spcAft>
              <a:buClr>
                <a:srgbClr val="003399"/>
              </a:buClr>
              <a:buSzPct val="108000"/>
              <a:buFont typeface="Arial" panose="020B0604020202020204" pitchFamily="34" charset="0"/>
              <a:buChar char="•"/>
            </a:pPr>
            <a:r>
              <a:rPr lang="en-US" sz="3200" dirty="0"/>
              <a:t>What do you want to see MORE of?</a:t>
            </a:r>
          </a:p>
          <a:p>
            <a:pPr marL="457200" indent="-457200">
              <a:spcBef>
                <a:spcPts val="0"/>
              </a:spcBef>
              <a:spcAft>
                <a:spcPts val="600"/>
              </a:spcAft>
              <a:buClr>
                <a:srgbClr val="003399"/>
              </a:buClr>
              <a:buSzPct val="108000"/>
              <a:buFont typeface="Arial" panose="020B0604020202020204" pitchFamily="34" charset="0"/>
              <a:buChar char="•"/>
            </a:pPr>
            <a:r>
              <a:rPr lang="en-US" sz="3200" dirty="0"/>
              <a:t>Reinforcement!</a:t>
            </a:r>
          </a:p>
          <a:p>
            <a:pPr>
              <a:spcBef>
                <a:spcPts val="2400"/>
              </a:spcBef>
              <a:spcAft>
                <a:spcPts val="600"/>
              </a:spcAft>
            </a:pPr>
            <a:r>
              <a:rPr lang="en-US" sz="3600" dirty="0"/>
              <a:t>Antecedent </a:t>
            </a:r>
            <a:r>
              <a:rPr lang="en-US" sz="3600" dirty="0">
                <a:ea typeface="Roboto"/>
                <a:sym typeface="Wingdings" pitchFamily="2" charset="2"/>
              </a:rPr>
              <a:t> </a:t>
            </a:r>
            <a:r>
              <a:rPr lang="en-US" sz="3600" dirty="0"/>
              <a:t>Behavior</a:t>
            </a:r>
            <a:r>
              <a:rPr lang="en-US" sz="3600" dirty="0">
                <a:ea typeface="Roboto"/>
                <a:sym typeface="Wingdings" pitchFamily="2" charset="2"/>
              </a:rPr>
              <a:t>  </a:t>
            </a:r>
            <a:r>
              <a:rPr lang="en-US" sz="3600" dirty="0"/>
              <a:t>Consequence</a:t>
            </a:r>
          </a:p>
        </p:txBody>
      </p:sp>
    </p:spTree>
    <p:extLst>
      <p:ext uri="{BB962C8B-B14F-4D97-AF65-F5344CB8AC3E}">
        <p14:creationId xmlns:p14="http://schemas.microsoft.com/office/powerpoint/2010/main" val="230135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buSzPts val="990"/>
            </a:pPr>
            <a:r>
              <a:rPr lang="en" sz="4800" dirty="0">
                <a:solidFill>
                  <a:schemeClr val="tx1"/>
                </a:solidFill>
              </a:rPr>
              <a:t>Setting Events</a:t>
            </a:r>
            <a:endParaRPr sz="4800" dirty="0">
              <a:solidFill>
                <a:schemeClr val="tx1"/>
              </a:solidFill>
            </a:endParaRPr>
          </a:p>
        </p:txBody>
      </p:sp>
      <p:sp>
        <p:nvSpPr>
          <p:cNvPr id="3" name="Text Placeholder 2">
            <a:extLst>
              <a:ext uri="{FF2B5EF4-FFF2-40B4-BE49-F238E27FC236}">
                <a16:creationId xmlns:a16="http://schemas.microsoft.com/office/drawing/2014/main" id="{43E443B1-5410-2936-CE3A-44D025606F35}"/>
              </a:ext>
            </a:extLst>
          </p:cNvPr>
          <p:cNvSpPr>
            <a:spLocks noGrp="1"/>
          </p:cNvSpPr>
          <p:nvPr>
            <p:ph type="body" sz="quarter" idx="10"/>
          </p:nvPr>
        </p:nvSpPr>
        <p:spPr/>
        <p:txBody>
          <a:bodyPr/>
          <a:lstStyle/>
          <a:p>
            <a:r>
              <a:rPr lang="en-US" sz="3200" dirty="0"/>
              <a:t>Events that happen before the antecedent or trigger for the challenging behavior.  It effects the likelihood that a challenge behavior </a:t>
            </a:r>
            <a:r>
              <a:rPr lang="en-US" sz="3200" b="1" dirty="0"/>
              <a:t>may or may not occur</a:t>
            </a:r>
          </a:p>
          <a:p>
            <a:pPr marL="457200" indent="-457200">
              <a:spcBef>
                <a:spcPts val="600"/>
              </a:spcBef>
              <a:buFont typeface="Arial" panose="020B0604020202020204" pitchFamily="34" charset="0"/>
              <a:buChar char="•"/>
            </a:pPr>
            <a:r>
              <a:rPr lang="en-US" sz="3200" dirty="0"/>
              <a:t>Influence how we respond to student behavior</a:t>
            </a:r>
          </a:p>
          <a:p>
            <a:pPr marL="457200" indent="-457200">
              <a:spcBef>
                <a:spcPts val="600"/>
              </a:spcBef>
              <a:buFont typeface="Arial" panose="020B0604020202020204" pitchFamily="34" charset="0"/>
              <a:buChar char="•"/>
            </a:pPr>
            <a:r>
              <a:rPr lang="en-US" sz="3200" dirty="0"/>
              <a:t>Helps to understand WHY a behavior might be occurring</a:t>
            </a:r>
          </a:p>
          <a:p>
            <a:pPr marL="457200" indent="-457200">
              <a:spcBef>
                <a:spcPts val="600"/>
              </a:spcBef>
              <a:buFont typeface="Arial" panose="020B0604020202020204" pitchFamily="34" charset="0"/>
              <a:buChar char="•"/>
            </a:pPr>
            <a:r>
              <a:rPr lang="en-US" sz="3200" dirty="0"/>
              <a:t>“Plan A” or “Plan B” response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xfrm>
            <a:off x="607043" y="1761026"/>
            <a:ext cx="7441363" cy="691940"/>
          </a:xfrm>
          <a:prstGeom prst="rect">
            <a:avLst/>
          </a:prstGeom>
        </p:spPr>
        <p:txBody>
          <a:bodyPr spcFirstLastPara="1" vert="horz" wrap="square" lIns="91433" tIns="45700" rIns="91433" bIns="45700" rtlCol="0" anchor="ctr" anchorCtr="0">
            <a:noAutofit/>
          </a:bodyPr>
          <a:lstStyle/>
          <a:p>
            <a:pPr>
              <a:buSzPts val="990"/>
            </a:pPr>
            <a:r>
              <a:rPr lang="en" sz="4800" dirty="0">
                <a:solidFill>
                  <a:schemeClr val="tx1"/>
                </a:solidFill>
              </a:rPr>
              <a:t>Setting Events</a:t>
            </a:r>
            <a:r>
              <a:rPr lang="en" sz="4800" dirty="0"/>
              <a:t>, </a:t>
            </a:r>
            <a:r>
              <a:rPr lang="en" dirty="0"/>
              <a:t>continued</a:t>
            </a:r>
            <a:endParaRPr dirty="0">
              <a:solidFill>
                <a:schemeClr val="tx1"/>
              </a:solidFill>
            </a:endParaRPr>
          </a:p>
        </p:txBody>
      </p:sp>
      <p:sp>
        <p:nvSpPr>
          <p:cNvPr id="2" name="Text Placeholder 1">
            <a:extLst>
              <a:ext uri="{FF2B5EF4-FFF2-40B4-BE49-F238E27FC236}">
                <a16:creationId xmlns:a16="http://schemas.microsoft.com/office/drawing/2014/main" id="{C33FCDED-B139-7280-C2EA-3FDFAD2F82A9}"/>
              </a:ext>
            </a:extLst>
          </p:cNvPr>
          <p:cNvSpPr>
            <a:spLocks noGrp="1"/>
          </p:cNvSpPr>
          <p:nvPr>
            <p:ph type="body" sz="quarter" idx="3"/>
          </p:nvPr>
        </p:nvSpPr>
        <p:spPr>
          <a:xfrm>
            <a:off x="622999" y="2622176"/>
            <a:ext cx="5576096" cy="336178"/>
          </a:xfrm>
        </p:spPr>
        <p:txBody>
          <a:bodyPr/>
          <a:lstStyle/>
          <a:p>
            <a:pPr>
              <a:spcBef>
                <a:spcPts val="600"/>
              </a:spcBef>
              <a:spcAft>
                <a:spcPts val="600"/>
              </a:spcAft>
              <a:buClr>
                <a:srgbClr val="003399"/>
              </a:buClr>
            </a:pPr>
            <a:r>
              <a:rPr lang="en-US" sz="3200" dirty="0"/>
              <a:t>Examples:</a:t>
            </a:r>
          </a:p>
        </p:txBody>
      </p:sp>
      <p:sp>
        <p:nvSpPr>
          <p:cNvPr id="3" name="Text Placeholder 2">
            <a:extLst>
              <a:ext uri="{FF2B5EF4-FFF2-40B4-BE49-F238E27FC236}">
                <a16:creationId xmlns:a16="http://schemas.microsoft.com/office/drawing/2014/main" id="{6697985D-E38F-871A-4A87-34AAAA94D3A4}"/>
              </a:ext>
            </a:extLst>
          </p:cNvPr>
          <p:cNvSpPr>
            <a:spLocks noGrp="1"/>
          </p:cNvSpPr>
          <p:nvPr>
            <p:ph type="body" sz="quarter" idx="10"/>
          </p:nvPr>
        </p:nvSpPr>
        <p:spPr>
          <a:xfrm>
            <a:off x="622998" y="3106272"/>
            <a:ext cx="6221555" cy="3571256"/>
          </a:xfrm>
        </p:spPr>
        <p:txBody>
          <a:bodyPr/>
          <a:lstStyle/>
          <a:p>
            <a:pPr marL="457200" indent="-457200">
              <a:spcBef>
                <a:spcPts val="0"/>
              </a:spcBef>
              <a:spcAft>
                <a:spcPts val="0"/>
              </a:spcAft>
              <a:buClr>
                <a:srgbClr val="003399"/>
              </a:buClr>
              <a:buFont typeface="Arial" panose="020B0604020202020204" pitchFamily="34" charset="0"/>
              <a:buChar char="•"/>
            </a:pPr>
            <a:r>
              <a:rPr lang="en-US" sz="3200" dirty="0"/>
              <a:t>TRAMA</a:t>
            </a:r>
          </a:p>
          <a:p>
            <a:pPr marL="457200" indent="-457200">
              <a:spcBef>
                <a:spcPts val="0"/>
              </a:spcBef>
              <a:spcAft>
                <a:spcPts val="0"/>
              </a:spcAft>
              <a:buClr>
                <a:srgbClr val="003399"/>
              </a:buClr>
              <a:buFont typeface="Arial" panose="020B0604020202020204" pitchFamily="34" charset="0"/>
              <a:buChar char="•"/>
            </a:pPr>
            <a:r>
              <a:rPr lang="en-US" sz="3200" dirty="0"/>
              <a:t>Hungry</a:t>
            </a:r>
          </a:p>
          <a:p>
            <a:pPr marL="457200" indent="-457200">
              <a:spcBef>
                <a:spcPts val="0"/>
              </a:spcBef>
              <a:spcAft>
                <a:spcPts val="0"/>
              </a:spcAft>
              <a:buClr>
                <a:srgbClr val="003399"/>
              </a:buClr>
              <a:buFont typeface="Arial" panose="020B0604020202020204" pitchFamily="34" charset="0"/>
              <a:buChar char="•"/>
            </a:pPr>
            <a:r>
              <a:rPr lang="en-US" sz="3200" dirty="0"/>
              <a:t>Tired</a:t>
            </a:r>
          </a:p>
          <a:p>
            <a:pPr marL="457200" indent="-457200">
              <a:spcBef>
                <a:spcPts val="0"/>
              </a:spcBef>
              <a:spcAft>
                <a:spcPts val="0"/>
              </a:spcAft>
              <a:buClr>
                <a:srgbClr val="003399"/>
              </a:buClr>
              <a:buFont typeface="Arial" panose="020B0604020202020204" pitchFamily="34" charset="0"/>
              <a:buChar char="•"/>
            </a:pPr>
            <a:r>
              <a:rPr lang="en-US" sz="3200" dirty="0"/>
              <a:t>Medication</a:t>
            </a:r>
          </a:p>
          <a:p>
            <a:pPr marL="457200" indent="-457200">
              <a:spcBef>
                <a:spcPts val="0"/>
              </a:spcBef>
              <a:spcAft>
                <a:spcPts val="0"/>
              </a:spcAft>
              <a:buClr>
                <a:srgbClr val="003399"/>
              </a:buClr>
              <a:buFont typeface="Arial" panose="020B0604020202020204" pitchFamily="34" charset="0"/>
              <a:buChar char="•"/>
            </a:pPr>
            <a:r>
              <a:rPr lang="en-US" sz="3200" dirty="0"/>
              <a:t>Coffee…or no coffee</a:t>
            </a:r>
          </a:p>
          <a:p>
            <a:pPr marL="457200" indent="-457200">
              <a:spcBef>
                <a:spcPts val="0"/>
              </a:spcBef>
              <a:spcAft>
                <a:spcPts val="0"/>
              </a:spcAft>
              <a:buClr>
                <a:srgbClr val="003399"/>
              </a:buClr>
              <a:buFont typeface="Arial" panose="020B0604020202020204" pitchFamily="34" charset="0"/>
              <a:buChar char="•"/>
            </a:pPr>
            <a:r>
              <a:rPr lang="en-US" sz="3200" dirty="0"/>
              <a:t>Sick</a:t>
            </a:r>
          </a:p>
          <a:p>
            <a:pPr marL="457200" indent="-457200">
              <a:spcBef>
                <a:spcPts val="0"/>
              </a:spcBef>
              <a:spcAft>
                <a:spcPts val="0"/>
              </a:spcAft>
              <a:buClr>
                <a:srgbClr val="003399"/>
              </a:buClr>
              <a:buFont typeface="Arial" panose="020B0604020202020204" pitchFamily="34" charset="0"/>
              <a:buChar char="•"/>
            </a:pPr>
            <a:r>
              <a:rPr lang="en-US" sz="3200" dirty="0"/>
              <a:t>Argument before school / work </a:t>
            </a:r>
          </a:p>
        </p:txBody>
      </p:sp>
      <p:pic>
        <p:nvPicPr>
          <p:cNvPr id="238" name="Google Shape;238;p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48407" y="2622176"/>
            <a:ext cx="3415525" cy="3334177"/>
          </a:xfrm>
          <a:prstGeom prst="rect">
            <a:avLst/>
          </a:prstGeom>
          <a:noFill/>
          <a:ln>
            <a:noFill/>
          </a:ln>
        </p:spPr>
      </p:pic>
    </p:spTree>
    <p:extLst>
      <p:ext uri="{BB962C8B-B14F-4D97-AF65-F5344CB8AC3E}">
        <p14:creationId xmlns:p14="http://schemas.microsoft.com/office/powerpoint/2010/main" val="126079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a:xfrm>
            <a:off x="603504" y="1572768"/>
            <a:ext cx="11000232" cy="1708314"/>
          </a:xfrm>
        </p:spPr>
        <p:txBody>
          <a:bodyPr/>
          <a:lstStyle/>
          <a:p>
            <a:pPr algn="ctr"/>
            <a:r>
              <a:rPr lang="en-US" dirty="0"/>
              <a:t>FUNCTIONS OF BEHAVIOR</a:t>
            </a:r>
          </a:p>
        </p:txBody>
      </p:sp>
    </p:spTree>
    <p:extLst>
      <p:ext uri="{BB962C8B-B14F-4D97-AF65-F5344CB8AC3E}">
        <p14:creationId xmlns:p14="http://schemas.microsoft.com/office/powerpoint/2010/main" val="263259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Title 2">
            <a:extLst>
              <a:ext uri="{FF2B5EF4-FFF2-40B4-BE49-F238E27FC236}">
                <a16:creationId xmlns:a16="http://schemas.microsoft.com/office/drawing/2014/main" id="{CAA4F283-F07D-F8ED-E8E6-FEBAC28C37FC}"/>
              </a:ext>
            </a:extLst>
          </p:cNvPr>
          <p:cNvSpPr>
            <a:spLocks noGrp="1"/>
          </p:cNvSpPr>
          <p:nvPr>
            <p:ph type="title"/>
          </p:nvPr>
        </p:nvSpPr>
        <p:spPr>
          <a:xfrm>
            <a:off x="602901" y="1774473"/>
            <a:ext cx="5493099" cy="713232"/>
          </a:xfrm>
        </p:spPr>
        <p:txBody>
          <a:bodyPr/>
          <a:lstStyle/>
          <a:p>
            <a:r>
              <a:rPr lang="en-US" dirty="0"/>
              <a:t>What’s the Function???</a:t>
            </a:r>
          </a:p>
        </p:txBody>
      </p:sp>
      <p:sp>
        <p:nvSpPr>
          <p:cNvPr id="2" name="Text Placeholder 1">
            <a:extLst>
              <a:ext uri="{FF2B5EF4-FFF2-40B4-BE49-F238E27FC236}">
                <a16:creationId xmlns:a16="http://schemas.microsoft.com/office/drawing/2014/main" id="{223F06E7-FD4F-ADB0-4DE5-C32D667E0E90}"/>
              </a:ext>
            </a:extLst>
          </p:cNvPr>
          <p:cNvSpPr>
            <a:spLocks noGrp="1"/>
          </p:cNvSpPr>
          <p:nvPr>
            <p:ph type="body" sz="quarter" idx="10"/>
          </p:nvPr>
        </p:nvSpPr>
        <p:spPr>
          <a:xfrm>
            <a:off x="622998" y="2487706"/>
            <a:ext cx="5264079" cy="4103363"/>
          </a:xfrm>
        </p:spPr>
        <p:txBody>
          <a:bodyPr/>
          <a:lstStyle/>
          <a:p>
            <a:pPr marL="342900" indent="-342900">
              <a:spcBef>
                <a:spcPts val="0"/>
              </a:spcBef>
              <a:spcAft>
                <a:spcPts val="600"/>
              </a:spcAft>
              <a:buClr>
                <a:srgbClr val="003399"/>
              </a:buClr>
              <a:buFont typeface="Arial" panose="020B0604020202020204" pitchFamily="34" charset="0"/>
              <a:buChar char="•"/>
            </a:pPr>
            <a:r>
              <a:rPr lang="en-US" sz="2800" dirty="0"/>
              <a:t>WHY is the student engaging in this behavior?</a:t>
            </a:r>
          </a:p>
          <a:p>
            <a:pPr marL="342900" indent="-342900">
              <a:spcBef>
                <a:spcPts val="0"/>
              </a:spcBef>
              <a:spcAft>
                <a:spcPts val="600"/>
              </a:spcAft>
              <a:buClr>
                <a:srgbClr val="003399"/>
              </a:buClr>
              <a:buFont typeface="Arial" panose="020B0604020202020204" pitchFamily="34" charset="0"/>
              <a:buChar char="•"/>
            </a:pPr>
            <a:r>
              <a:rPr lang="en-US" sz="2800" dirty="0"/>
              <a:t>What are they trying to gain </a:t>
            </a:r>
            <a:r>
              <a:rPr lang="en-US" sz="2800" b="1" dirty="0"/>
              <a:t>access</a:t>
            </a:r>
            <a:r>
              <a:rPr lang="en-US" sz="2800" dirty="0"/>
              <a:t> to or </a:t>
            </a:r>
            <a:r>
              <a:rPr lang="en-US" sz="2800" b="1" dirty="0"/>
              <a:t>escape </a:t>
            </a:r>
            <a:r>
              <a:rPr lang="en-US" sz="2800" dirty="0"/>
              <a:t>from?</a:t>
            </a:r>
          </a:p>
          <a:p>
            <a:pPr marL="342900" indent="-342900">
              <a:spcBef>
                <a:spcPts val="0"/>
              </a:spcBef>
              <a:spcAft>
                <a:spcPts val="600"/>
              </a:spcAft>
              <a:buClr>
                <a:srgbClr val="003399"/>
              </a:buClr>
              <a:buFont typeface="Arial" panose="020B0604020202020204" pitchFamily="34" charset="0"/>
              <a:buChar char="•"/>
            </a:pPr>
            <a:r>
              <a:rPr lang="en-US" sz="2800" dirty="0"/>
              <a:t>FOUR Functions of behavior</a:t>
            </a:r>
          </a:p>
          <a:p>
            <a:pPr marL="914400" lvl="1">
              <a:spcBef>
                <a:spcPts val="0"/>
              </a:spcBef>
              <a:buSzPct val="80000"/>
              <a:buFont typeface="Courier New" panose="02070309020205020404" pitchFamily="49" charset="0"/>
              <a:buChar char="o"/>
            </a:pPr>
            <a:r>
              <a:rPr lang="en-US" sz="2800" dirty="0"/>
              <a:t>Sensory (Automatic)</a:t>
            </a:r>
          </a:p>
          <a:p>
            <a:pPr marL="914400" lvl="1">
              <a:spcBef>
                <a:spcPts val="0"/>
              </a:spcBef>
              <a:buSzPct val="80000"/>
              <a:buFont typeface="Courier New" panose="02070309020205020404" pitchFamily="49" charset="0"/>
              <a:buChar char="o"/>
            </a:pPr>
            <a:r>
              <a:rPr lang="en-US" sz="2800" dirty="0"/>
              <a:t>Escape</a:t>
            </a:r>
          </a:p>
          <a:p>
            <a:pPr marL="914400" lvl="1">
              <a:spcBef>
                <a:spcPts val="0"/>
              </a:spcBef>
              <a:buSzPct val="80000"/>
              <a:buFont typeface="Courier New" panose="02070309020205020404" pitchFamily="49" charset="0"/>
              <a:buChar char="o"/>
            </a:pPr>
            <a:r>
              <a:rPr lang="en-US" sz="2800" dirty="0"/>
              <a:t>Attention</a:t>
            </a:r>
          </a:p>
          <a:p>
            <a:pPr marL="914400" lvl="1">
              <a:spcBef>
                <a:spcPts val="0"/>
              </a:spcBef>
              <a:buSzPct val="80000"/>
              <a:buFont typeface="Courier New" panose="02070309020205020404" pitchFamily="49" charset="0"/>
              <a:buChar char="o"/>
            </a:pPr>
            <a:r>
              <a:rPr lang="en-US" sz="2800" dirty="0"/>
              <a:t>Tangible</a:t>
            </a:r>
          </a:p>
        </p:txBody>
      </p:sp>
      <p:sp>
        <p:nvSpPr>
          <p:cNvPr id="4" name="Text Placeholder 3">
            <a:extLst>
              <a:ext uri="{FF2B5EF4-FFF2-40B4-BE49-F238E27FC236}">
                <a16:creationId xmlns:a16="http://schemas.microsoft.com/office/drawing/2014/main" id="{A7038F68-3022-C940-4834-3239D12F10CC}"/>
              </a:ext>
            </a:extLst>
          </p:cNvPr>
          <p:cNvSpPr>
            <a:spLocks noGrp="1"/>
          </p:cNvSpPr>
          <p:nvPr>
            <p:ph type="body" sz="quarter" idx="11"/>
          </p:nvPr>
        </p:nvSpPr>
        <p:spPr>
          <a:xfrm>
            <a:off x="6108892" y="3254187"/>
            <a:ext cx="5845543" cy="3025589"/>
          </a:xfrm>
        </p:spPr>
        <p:txBody>
          <a:bodyPr/>
          <a:lstStyle/>
          <a:p>
            <a:pPr marL="342900" indent="-342900">
              <a:spcBef>
                <a:spcPts val="0"/>
              </a:spcBef>
              <a:spcAft>
                <a:spcPts val="600"/>
              </a:spcAft>
              <a:buClr>
                <a:srgbClr val="003399"/>
              </a:buClr>
              <a:buFont typeface="Arial" panose="020B0604020202020204" pitchFamily="34" charset="0"/>
              <a:buChar char="•"/>
            </a:pPr>
            <a:r>
              <a:rPr lang="en-US" sz="2800" dirty="0"/>
              <a:t>Need to understand the function of the behavior:</a:t>
            </a:r>
          </a:p>
          <a:p>
            <a:pPr marL="914400" lvl="1">
              <a:spcBef>
                <a:spcPts val="0"/>
              </a:spcBef>
              <a:spcAft>
                <a:spcPts val="0"/>
              </a:spcAft>
              <a:buSzPct val="80000"/>
              <a:buFont typeface="Courier New" panose="02070309020205020404" pitchFamily="49" charset="0"/>
              <a:buChar char="o"/>
            </a:pPr>
            <a:r>
              <a:rPr lang="en-US" sz="2800" dirty="0"/>
              <a:t>In order to know how to help change the behavior </a:t>
            </a:r>
          </a:p>
          <a:p>
            <a:pPr marL="914400" lvl="1">
              <a:spcBef>
                <a:spcPts val="0"/>
              </a:spcBef>
              <a:spcAft>
                <a:spcPts val="0"/>
              </a:spcAft>
              <a:buSzPct val="80000"/>
              <a:buFont typeface="Courier New" panose="02070309020205020404" pitchFamily="49" charset="0"/>
              <a:buChar char="o"/>
            </a:pPr>
            <a:r>
              <a:rPr lang="en-US" sz="2800" dirty="0"/>
              <a:t>To know what replacement behavior to teach</a:t>
            </a:r>
          </a:p>
          <a:p>
            <a:pPr marL="914400" lvl="1">
              <a:spcBef>
                <a:spcPts val="0"/>
              </a:spcBef>
              <a:spcAft>
                <a:spcPts val="0"/>
              </a:spcAft>
              <a:buSzPct val="80000"/>
              <a:buFont typeface="Courier New" panose="02070309020205020404" pitchFamily="49" charset="0"/>
              <a:buChar char="o"/>
            </a:pPr>
            <a:r>
              <a:rPr lang="en-US" sz="2800" dirty="0"/>
              <a:t>To help in create a behavior plan.</a:t>
            </a:r>
          </a:p>
        </p:txBody>
      </p:sp>
      <p:pic>
        <p:nvPicPr>
          <p:cNvPr id="88" name="Google Shape;88;p16">
            <a:extLst>
              <a:ext uri="{C183D7F6-B498-43B3-948B-1728B52AA6E4}">
                <adec:decorative xmlns:adec="http://schemas.microsoft.com/office/drawing/2017/decorative" val="1"/>
              </a:ext>
            </a:extLst>
          </p:cNvPr>
          <p:cNvPicPr preferRelativeResize="0"/>
          <p:nvPr/>
        </p:nvPicPr>
        <p:blipFill rotWithShape="1">
          <a:blip r:embed="rId3">
            <a:alphaModFix/>
          </a:blip>
          <a:srcRect t="8652" b="55039"/>
          <a:stretch/>
        </p:blipFill>
        <p:spPr>
          <a:xfrm>
            <a:off x="8188487" y="1740037"/>
            <a:ext cx="2676737" cy="13608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3" name="Title 2">
            <a:extLst>
              <a:ext uri="{FF2B5EF4-FFF2-40B4-BE49-F238E27FC236}">
                <a16:creationId xmlns:a16="http://schemas.microsoft.com/office/drawing/2014/main" id="{5E279083-BBC2-C562-A68B-82BBE4D02A48}"/>
              </a:ext>
            </a:extLst>
          </p:cNvPr>
          <p:cNvSpPr>
            <a:spLocks noGrp="1"/>
          </p:cNvSpPr>
          <p:nvPr>
            <p:ph type="title"/>
          </p:nvPr>
        </p:nvSpPr>
        <p:spPr/>
        <p:txBody>
          <a:bodyPr/>
          <a:lstStyle/>
          <a:p>
            <a:r>
              <a:rPr lang="en-US" dirty="0"/>
              <a:t>FUNCTIONS OF BEHAVIOR, continued</a:t>
            </a:r>
          </a:p>
        </p:txBody>
      </p:sp>
      <p:sp>
        <p:nvSpPr>
          <p:cNvPr id="2" name="Text Placeholder 1">
            <a:extLst>
              <a:ext uri="{FF2B5EF4-FFF2-40B4-BE49-F238E27FC236}">
                <a16:creationId xmlns:a16="http://schemas.microsoft.com/office/drawing/2014/main" id="{BAF6D9FF-24EE-F106-0044-25214389B3FD}"/>
              </a:ext>
            </a:extLst>
          </p:cNvPr>
          <p:cNvSpPr>
            <a:spLocks noGrp="1"/>
          </p:cNvSpPr>
          <p:nvPr>
            <p:ph type="body" sz="quarter" idx="10"/>
          </p:nvPr>
        </p:nvSpPr>
        <p:spPr/>
        <p:txBody>
          <a:bodyPr/>
          <a:lstStyle/>
          <a:p>
            <a:pPr marL="342900" indent="-342900">
              <a:spcBef>
                <a:spcPts val="0"/>
              </a:spcBef>
              <a:spcAft>
                <a:spcPts val="600"/>
              </a:spcAft>
              <a:buClr>
                <a:srgbClr val="003399"/>
              </a:buClr>
              <a:buFont typeface="Arial" panose="020B0604020202020204" pitchFamily="34" charset="0"/>
              <a:buChar char="•"/>
            </a:pPr>
            <a:r>
              <a:rPr lang="en-US" sz="2800" dirty="0"/>
              <a:t>Obtaining / Access to:</a:t>
            </a:r>
          </a:p>
          <a:p>
            <a:pPr marL="914400" lvl="1">
              <a:spcBef>
                <a:spcPts val="0"/>
              </a:spcBef>
              <a:buSzPct val="80000"/>
              <a:buFont typeface="Courier New" panose="02070309020205020404" pitchFamily="49" charset="0"/>
              <a:buChar char="o"/>
            </a:pPr>
            <a:r>
              <a:rPr lang="en-US" sz="2800" dirty="0"/>
              <a:t>Attention (for adult or peers)</a:t>
            </a:r>
          </a:p>
          <a:p>
            <a:pPr marL="914400" lvl="1">
              <a:spcBef>
                <a:spcPts val="0"/>
              </a:spcBef>
              <a:buSzPct val="80000"/>
              <a:buFont typeface="Courier New" panose="02070309020205020404" pitchFamily="49" charset="0"/>
              <a:buChar char="o"/>
            </a:pPr>
            <a:r>
              <a:rPr lang="en-US" sz="2800" dirty="0"/>
              <a:t>Tangible (get activity or item)</a:t>
            </a:r>
          </a:p>
          <a:p>
            <a:pPr marL="914400" lvl="1">
              <a:spcBef>
                <a:spcPts val="0"/>
              </a:spcBef>
              <a:buSzPct val="80000"/>
              <a:buFont typeface="Courier New" panose="02070309020205020404" pitchFamily="49" charset="0"/>
              <a:buChar char="o"/>
            </a:pPr>
            <a:r>
              <a:rPr lang="en-US" sz="2800" dirty="0"/>
              <a:t>Sensory</a:t>
            </a:r>
          </a:p>
          <a:p>
            <a:pPr marL="342900" indent="-342900">
              <a:spcBef>
                <a:spcPts val="0"/>
              </a:spcBef>
              <a:spcAft>
                <a:spcPts val="600"/>
              </a:spcAft>
              <a:buClr>
                <a:srgbClr val="003399"/>
              </a:buClr>
              <a:buFont typeface="Arial" panose="020B0604020202020204" pitchFamily="34" charset="0"/>
              <a:buChar char="•"/>
            </a:pPr>
            <a:r>
              <a:rPr lang="en-US" sz="2800" dirty="0"/>
              <a:t>Escaping / Avoiding</a:t>
            </a:r>
          </a:p>
          <a:p>
            <a:pPr marL="914400" lvl="1">
              <a:spcBef>
                <a:spcPts val="0"/>
              </a:spcBef>
              <a:buSzPct val="80000"/>
              <a:buFont typeface="Courier New" panose="02070309020205020404" pitchFamily="49" charset="0"/>
              <a:buChar char="o"/>
            </a:pPr>
            <a:r>
              <a:rPr lang="en-US" sz="2800" dirty="0"/>
              <a:t>Demand / Tangible (from difficult task or non-desired activity)</a:t>
            </a:r>
          </a:p>
          <a:p>
            <a:pPr marL="914400" lvl="1">
              <a:spcBef>
                <a:spcPts val="0"/>
              </a:spcBef>
              <a:buSzPct val="80000"/>
              <a:buFont typeface="Courier New" panose="02070309020205020404" pitchFamily="49" charset="0"/>
              <a:buChar char="o"/>
            </a:pPr>
            <a:r>
              <a:rPr lang="en-US" sz="2800" dirty="0"/>
              <a:t>Person / Social - adult or peer</a:t>
            </a:r>
          </a:p>
          <a:p>
            <a:pPr marL="914400" lvl="1">
              <a:spcBef>
                <a:spcPts val="0"/>
              </a:spcBef>
              <a:buSzPct val="80000"/>
              <a:buFont typeface="Courier New" panose="02070309020205020404" pitchFamily="49" charset="0"/>
              <a:buChar char="o"/>
            </a:pPr>
            <a:r>
              <a:rPr lang="en-US" sz="2800" dirty="0"/>
              <a:t>Sensory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7" name="Title 6">
            <a:extLst>
              <a:ext uri="{FF2B5EF4-FFF2-40B4-BE49-F238E27FC236}">
                <a16:creationId xmlns:a16="http://schemas.microsoft.com/office/drawing/2014/main" id="{2E669E1F-4B28-E84B-7561-B07D72625346}"/>
              </a:ext>
            </a:extLst>
          </p:cNvPr>
          <p:cNvSpPr>
            <a:spLocks noGrp="1"/>
          </p:cNvSpPr>
          <p:nvPr>
            <p:ph type="title"/>
          </p:nvPr>
        </p:nvSpPr>
        <p:spPr>
          <a:xfrm>
            <a:off x="602901" y="1787920"/>
            <a:ext cx="10999091" cy="660400"/>
          </a:xfrm>
        </p:spPr>
        <p:txBody>
          <a:bodyPr/>
          <a:lstStyle/>
          <a:p>
            <a:r>
              <a:rPr lang="en-US" dirty="0"/>
              <a:t>Common Functions of Behavior</a:t>
            </a:r>
          </a:p>
        </p:txBody>
      </p:sp>
      <p:sp>
        <p:nvSpPr>
          <p:cNvPr id="2" name="Text Placeholder 1">
            <a:extLst>
              <a:ext uri="{FF2B5EF4-FFF2-40B4-BE49-F238E27FC236}">
                <a16:creationId xmlns:a16="http://schemas.microsoft.com/office/drawing/2014/main" id="{43D2979E-3941-B276-0AE8-A952C7EE23CC}"/>
              </a:ext>
            </a:extLst>
          </p:cNvPr>
          <p:cNvSpPr>
            <a:spLocks noGrp="1"/>
          </p:cNvSpPr>
          <p:nvPr>
            <p:ph type="body" sz="quarter" idx="10"/>
          </p:nvPr>
        </p:nvSpPr>
        <p:spPr>
          <a:xfrm>
            <a:off x="622998" y="2642401"/>
            <a:ext cx="5264079" cy="625236"/>
          </a:xfrm>
        </p:spPr>
        <p:txBody>
          <a:bodyPr/>
          <a:lstStyle/>
          <a:p>
            <a:r>
              <a:rPr lang="en-US" sz="2800" dirty="0"/>
              <a:t>To Obtain/ Get :</a:t>
            </a:r>
          </a:p>
        </p:txBody>
      </p:sp>
      <p:sp>
        <p:nvSpPr>
          <p:cNvPr id="3" name="Text Placeholder 2">
            <a:extLst>
              <a:ext uri="{FF2B5EF4-FFF2-40B4-BE49-F238E27FC236}">
                <a16:creationId xmlns:a16="http://schemas.microsoft.com/office/drawing/2014/main" id="{6B119E1B-906B-2F6F-B200-E9256B09BC17}"/>
              </a:ext>
            </a:extLst>
          </p:cNvPr>
          <p:cNvSpPr>
            <a:spLocks noGrp="1"/>
          </p:cNvSpPr>
          <p:nvPr>
            <p:ph type="body" sz="quarter" idx="11"/>
          </p:nvPr>
        </p:nvSpPr>
        <p:spPr>
          <a:xfrm>
            <a:off x="602901" y="3302444"/>
            <a:ext cx="5297067" cy="2885477"/>
          </a:xfrm>
        </p:spPr>
        <p:txBody>
          <a:bodyPr/>
          <a:lstStyle/>
          <a:p>
            <a:pPr>
              <a:spcBef>
                <a:spcPts val="0"/>
              </a:spcBef>
              <a:spcAft>
                <a:spcPts val="600"/>
              </a:spcAft>
            </a:pPr>
            <a:r>
              <a:rPr lang="en-US" sz="2800" dirty="0"/>
              <a:t>Peer </a:t>
            </a:r>
            <a:r>
              <a:rPr lang="en-US" sz="2800" b="1" dirty="0"/>
              <a:t>attention</a:t>
            </a:r>
          </a:p>
          <a:p>
            <a:pPr>
              <a:spcBef>
                <a:spcPts val="0"/>
              </a:spcBef>
              <a:spcAft>
                <a:spcPts val="600"/>
              </a:spcAft>
            </a:pPr>
            <a:r>
              <a:rPr lang="en-US" sz="2800" dirty="0"/>
              <a:t>Adult </a:t>
            </a:r>
            <a:r>
              <a:rPr lang="en-US" sz="2800" b="1" dirty="0"/>
              <a:t>attention</a:t>
            </a:r>
          </a:p>
          <a:p>
            <a:pPr>
              <a:spcBef>
                <a:spcPts val="0"/>
              </a:spcBef>
              <a:spcAft>
                <a:spcPts val="600"/>
              </a:spcAft>
            </a:pPr>
            <a:r>
              <a:rPr lang="en-US" sz="2800" dirty="0"/>
              <a:t>Desired activity</a:t>
            </a:r>
          </a:p>
          <a:p>
            <a:pPr>
              <a:spcBef>
                <a:spcPts val="0"/>
              </a:spcBef>
              <a:spcAft>
                <a:spcPts val="600"/>
              </a:spcAft>
            </a:pPr>
            <a:r>
              <a:rPr lang="en-US" sz="2800" dirty="0"/>
              <a:t>Desired object/ items</a:t>
            </a:r>
          </a:p>
          <a:p>
            <a:pPr>
              <a:spcBef>
                <a:spcPts val="0"/>
              </a:spcBef>
              <a:spcAft>
                <a:spcPts val="600"/>
              </a:spcAft>
            </a:pPr>
            <a:r>
              <a:rPr lang="en-US" sz="2800" dirty="0"/>
              <a:t>Sensory stimulation: auditory, tactile, etc.</a:t>
            </a:r>
          </a:p>
        </p:txBody>
      </p:sp>
      <p:sp>
        <p:nvSpPr>
          <p:cNvPr id="4" name="Text Placeholder 3">
            <a:extLst>
              <a:ext uri="{FF2B5EF4-FFF2-40B4-BE49-F238E27FC236}">
                <a16:creationId xmlns:a16="http://schemas.microsoft.com/office/drawing/2014/main" id="{C3C8A5CB-9342-9D62-B8D7-ACC40E41CAC0}"/>
              </a:ext>
            </a:extLst>
          </p:cNvPr>
          <p:cNvSpPr>
            <a:spLocks noGrp="1"/>
          </p:cNvSpPr>
          <p:nvPr>
            <p:ph type="body" sz="quarter" idx="12"/>
          </p:nvPr>
        </p:nvSpPr>
        <p:spPr>
          <a:xfrm>
            <a:off x="6096000" y="2642161"/>
            <a:ext cx="5473700" cy="660400"/>
          </a:xfrm>
        </p:spPr>
        <p:txBody>
          <a:bodyPr/>
          <a:lstStyle/>
          <a:p>
            <a:pPr>
              <a:spcBef>
                <a:spcPts val="0"/>
              </a:spcBef>
              <a:spcAft>
                <a:spcPts val="600"/>
              </a:spcAft>
            </a:pPr>
            <a:r>
              <a:rPr lang="en-US" sz="2800" dirty="0"/>
              <a:t>To Avoid/Escape:</a:t>
            </a:r>
          </a:p>
        </p:txBody>
      </p:sp>
      <p:sp>
        <p:nvSpPr>
          <p:cNvPr id="5" name="Text Placeholder 4">
            <a:extLst>
              <a:ext uri="{FF2B5EF4-FFF2-40B4-BE49-F238E27FC236}">
                <a16:creationId xmlns:a16="http://schemas.microsoft.com/office/drawing/2014/main" id="{7B2B61E3-BDFC-188F-810D-0A1C827256C7}"/>
              </a:ext>
            </a:extLst>
          </p:cNvPr>
          <p:cNvSpPr>
            <a:spLocks noGrp="1"/>
          </p:cNvSpPr>
          <p:nvPr>
            <p:ph type="body" sz="quarter" idx="13"/>
          </p:nvPr>
        </p:nvSpPr>
        <p:spPr>
          <a:xfrm>
            <a:off x="6096000" y="3302561"/>
            <a:ext cx="5492750" cy="2885360"/>
          </a:xfrm>
        </p:spPr>
        <p:txBody>
          <a:bodyPr/>
          <a:lstStyle/>
          <a:p>
            <a:pPr>
              <a:spcBef>
                <a:spcPts val="0"/>
              </a:spcBef>
              <a:spcAft>
                <a:spcPts val="0"/>
              </a:spcAft>
            </a:pPr>
            <a:r>
              <a:rPr lang="en-US" sz="2800" dirty="0"/>
              <a:t>Difficult Task</a:t>
            </a:r>
          </a:p>
          <a:p>
            <a:pPr>
              <a:spcBef>
                <a:spcPts val="0"/>
              </a:spcBef>
              <a:spcAft>
                <a:spcPts val="0"/>
              </a:spcAft>
            </a:pPr>
            <a:r>
              <a:rPr lang="en-US" sz="2800" dirty="0"/>
              <a:t>Boring Task</a:t>
            </a:r>
          </a:p>
          <a:p>
            <a:pPr>
              <a:spcBef>
                <a:spcPts val="0"/>
              </a:spcBef>
              <a:spcAft>
                <a:spcPts val="0"/>
              </a:spcAft>
            </a:pPr>
            <a:r>
              <a:rPr lang="en-US" sz="2800" dirty="0"/>
              <a:t>Easy Task</a:t>
            </a:r>
          </a:p>
          <a:p>
            <a:pPr>
              <a:spcBef>
                <a:spcPts val="0"/>
              </a:spcBef>
              <a:spcAft>
                <a:spcPts val="0"/>
              </a:spcAft>
            </a:pPr>
            <a:r>
              <a:rPr lang="en-US" sz="2800" dirty="0"/>
              <a:t>Physical demand</a:t>
            </a:r>
          </a:p>
          <a:p>
            <a:pPr>
              <a:spcBef>
                <a:spcPts val="0"/>
              </a:spcBef>
              <a:spcAft>
                <a:spcPts val="0"/>
              </a:spcAft>
            </a:pPr>
            <a:r>
              <a:rPr lang="en-US" sz="2800" dirty="0"/>
              <a:t>Non-preferred activity</a:t>
            </a:r>
          </a:p>
          <a:p>
            <a:pPr>
              <a:spcBef>
                <a:spcPts val="0"/>
              </a:spcBef>
              <a:spcAft>
                <a:spcPts val="0"/>
              </a:spcAft>
            </a:pPr>
            <a:r>
              <a:rPr lang="en-US" sz="2800" dirty="0"/>
              <a:t>Peer</a:t>
            </a:r>
          </a:p>
          <a:p>
            <a:pPr>
              <a:spcBef>
                <a:spcPts val="0"/>
              </a:spcBef>
              <a:spcAft>
                <a:spcPts val="0"/>
              </a:spcAft>
            </a:pPr>
            <a:r>
              <a:rPr lang="en-US" sz="2800" dirty="0"/>
              <a:t>Staff</a:t>
            </a:r>
          </a:p>
          <a:p>
            <a:pPr>
              <a:spcBef>
                <a:spcPts val="0"/>
              </a:spcBef>
              <a:spcAft>
                <a:spcPts val="0"/>
              </a:spcAft>
            </a:pPr>
            <a:r>
              <a:rPr lang="en-US" sz="2800" dirty="0"/>
              <a:t>Reprimands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 sz="4800" dirty="0"/>
              <a:t>Kelley Foehrkolb, BCBA</a:t>
            </a:r>
            <a:endParaRPr sz="4800" dirty="0"/>
          </a:p>
        </p:txBody>
      </p:sp>
      <p:sp>
        <p:nvSpPr>
          <p:cNvPr id="3" name="Text Placeholder 2">
            <a:extLst>
              <a:ext uri="{FF2B5EF4-FFF2-40B4-BE49-F238E27FC236}">
                <a16:creationId xmlns:a16="http://schemas.microsoft.com/office/drawing/2014/main" id="{383142E3-FAB1-4183-6355-ED523501CBB4}"/>
              </a:ext>
            </a:extLst>
          </p:cNvPr>
          <p:cNvSpPr>
            <a:spLocks noGrp="1"/>
          </p:cNvSpPr>
          <p:nvPr>
            <p:ph type="body" sz="quarter" idx="10"/>
          </p:nvPr>
        </p:nvSpPr>
        <p:spPr>
          <a:xfrm>
            <a:off x="612488" y="2803766"/>
            <a:ext cx="8012897" cy="3727144"/>
          </a:xfrm>
        </p:spPr>
        <p:txBody>
          <a:bodyPr/>
          <a:lstStyle/>
          <a:p>
            <a:pPr>
              <a:spcBef>
                <a:spcPts val="600"/>
              </a:spcBef>
              <a:spcAft>
                <a:spcPts val="600"/>
              </a:spcAft>
            </a:pPr>
            <a:r>
              <a:rPr lang="en-US" dirty="0"/>
              <a:t>Work: </a:t>
            </a:r>
          </a:p>
          <a:p>
            <a:pPr marL="342900" indent="-342900">
              <a:spcBef>
                <a:spcPts val="600"/>
              </a:spcBef>
              <a:spcAft>
                <a:spcPts val="600"/>
              </a:spcAft>
              <a:buClr>
                <a:srgbClr val="003399"/>
              </a:buClr>
              <a:buSzPct val="108000"/>
              <a:buFont typeface="Arial" panose="020B0604020202020204" pitchFamily="34" charset="0"/>
              <a:buChar char="•"/>
            </a:pPr>
            <a:r>
              <a:rPr lang="en-US" dirty="0"/>
              <a:t>BCBA 8 years, </a:t>
            </a:r>
            <a:r>
              <a:rPr lang="en-US" i="1" dirty="0"/>
              <a:t>Northfield Schools</a:t>
            </a:r>
          </a:p>
          <a:p>
            <a:pPr marL="342900" indent="-342900">
              <a:spcBef>
                <a:spcPts val="600"/>
              </a:spcBef>
              <a:spcAft>
                <a:spcPts val="600"/>
              </a:spcAft>
              <a:buClr>
                <a:srgbClr val="003399"/>
              </a:buClr>
              <a:buSzPct val="108000"/>
              <a:buFont typeface="Arial" panose="020B0604020202020204" pitchFamily="34" charset="0"/>
              <a:buChar char="•"/>
            </a:pPr>
            <a:r>
              <a:rPr lang="en-US" dirty="0"/>
              <a:t>District Autism Coach, </a:t>
            </a:r>
            <a:r>
              <a:rPr lang="en-US" i="1" dirty="0"/>
              <a:t>Davenport, Iowa</a:t>
            </a:r>
          </a:p>
          <a:p>
            <a:pPr marL="342900" indent="-342900">
              <a:spcBef>
                <a:spcPts val="600"/>
              </a:spcBef>
              <a:spcAft>
                <a:spcPts val="600"/>
              </a:spcAft>
              <a:buClr>
                <a:srgbClr val="003399"/>
              </a:buClr>
              <a:buSzPct val="108000"/>
              <a:buFont typeface="Arial" panose="020B0604020202020204" pitchFamily="34" charset="0"/>
              <a:buChar char="•"/>
            </a:pPr>
            <a:r>
              <a:rPr lang="en-US" dirty="0"/>
              <a:t>15+ Years Elem &amp; Secondary Special Education Teacher</a:t>
            </a:r>
          </a:p>
          <a:p>
            <a:pPr marL="336550" indent="-336550">
              <a:spcBef>
                <a:spcPts val="600"/>
              </a:spcBef>
              <a:spcAft>
                <a:spcPts val="600"/>
              </a:spcAft>
              <a:buClr>
                <a:srgbClr val="003399"/>
              </a:buClr>
              <a:buSzPct val="108000"/>
            </a:pPr>
            <a:r>
              <a:rPr lang="en-US" dirty="0"/>
              <a:t>	Variety of programs &amp; settings: </a:t>
            </a:r>
            <a:br>
              <a:rPr lang="en-US" dirty="0"/>
            </a:br>
            <a:r>
              <a:rPr lang="en-US" dirty="0"/>
              <a:t>ASD, NB, DCD, Resource - Setting 1 - 4 </a:t>
            </a:r>
          </a:p>
          <a:p>
            <a:pPr marL="336550" indent="-336550">
              <a:spcBef>
                <a:spcPts val="600"/>
              </a:spcBef>
              <a:spcAft>
                <a:spcPts val="600"/>
              </a:spcAft>
              <a:buClr>
                <a:srgbClr val="003399"/>
              </a:buClr>
              <a:buSzPct val="108000"/>
            </a:pPr>
            <a:r>
              <a:rPr lang="en-US" dirty="0"/>
              <a:t>	</a:t>
            </a:r>
            <a:r>
              <a:rPr lang="en-US" i="1" dirty="0"/>
              <a:t>Iowa and Colorado</a:t>
            </a:r>
          </a:p>
        </p:txBody>
      </p:sp>
      <p:pic>
        <p:nvPicPr>
          <p:cNvPr id="2" name="Picture 2" descr="Image of 47 year old women with brown curly hair and glasses.">
            <a:extLst>
              <a:ext uri="{FF2B5EF4-FFF2-40B4-BE49-F238E27FC236}">
                <a16:creationId xmlns:a16="http://schemas.microsoft.com/office/drawing/2014/main" id="{52835A2B-2E0B-6FCF-26FE-2D008408E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661" r="32106" b="58580"/>
          <a:stretch/>
        </p:blipFill>
        <p:spPr bwMode="auto">
          <a:xfrm>
            <a:off x="8720921" y="3467100"/>
            <a:ext cx="1629415" cy="18299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554944" y="1289883"/>
            <a:ext cx="7077291" cy="4821789"/>
          </a:xfrm>
          <a:prstGeom prst="rect">
            <a:avLst/>
          </a:prstGeom>
          <a:noFill/>
          <a:ln>
            <a:noFill/>
          </a:ln>
        </p:spPr>
      </p:pic>
      <p:sp>
        <p:nvSpPr>
          <p:cNvPr id="2" name="Title 1">
            <a:extLst>
              <a:ext uri="{FF2B5EF4-FFF2-40B4-BE49-F238E27FC236}">
                <a16:creationId xmlns:a16="http://schemas.microsoft.com/office/drawing/2014/main" id="{00029C67-0F6D-6A45-07CA-8E5DDB97B8B6}"/>
              </a:ext>
            </a:extLst>
          </p:cNvPr>
          <p:cNvSpPr>
            <a:spLocks noGrp="1"/>
          </p:cNvSpPr>
          <p:nvPr>
            <p:ph type="title"/>
          </p:nvPr>
        </p:nvSpPr>
        <p:spPr>
          <a:xfrm>
            <a:off x="415600" y="-1133856"/>
            <a:ext cx="11000232" cy="353927"/>
          </a:xfrm>
        </p:spPr>
        <p:txBody>
          <a:bodyPr spcFirstLastPara="1" vert="horz" wrap="square" lIns="68575" tIns="34275" rIns="68575" bIns="34275" rtlCol="0" anchor="b" anchorCtr="0">
            <a:noAutofit/>
          </a:bodyPr>
          <a:lstStyle/>
          <a:p>
            <a:r>
              <a:rPr lang="en-US" b="0" dirty="0">
                <a:solidFill>
                  <a:schemeClr val="bg1">
                    <a:lumMod val="50000"/>
                  </a:schemeClr>
                </a:solidFill>
              </a:rPr>
              <a:t>Samples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 name="Google Shape;544;p61">
            <a:extLst>
              <a:ext uri="{FF2B5EF4-FFF2-40B4-BE49-F238E27FC236}">
                <a16:creationId xmlns:a16="http://schemas.microsoft.com/office/drawing/2014/main" id="{FEDC7147-F1E8-706C-45EA-820FB9ABC2B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58352" y="1443669"/>
            <a:ext cx="6051177" cy="4697121"/>
          </a:xfrm>
          <a:prstGeom prst="rect">
            <a:avLst/>
          </a:prstGeom>
          <a:noFill/>
          <a:ln>
            <a:noFill/>
          </a:ln>
        </p:spPr>
      </p:pic>
      <p:sp>
        <p:nvSpPr>
          <p:cNvPr id="3" name="Title 2">
            <a:extLst>
              <a:ext uri="{FF2B5EF4-FFF2-40B4-BE49-F238E27FC236}">
                <a16:creationId xmlns:a16="http://schemas.microsoft.com/office/drawing/2014/main" id="{C67632F6-8B41-6DAF-61E8-936B9C5C1533}"/>
              </a:ext>
            </a:extLst>
          </p:cNvPr>
          <p:cNvSpPr>
            <a:spLocks noGrp="1"/>
          </p:cNvSpPr>
          <p:nvPr>
            <p:ph type="title"/>
          </p:nvPr>
        </p:nvSpPr>
        <p:spPr>
          <a:xfrm>
            <a:off x="415600" y="-1669386"/>
            <a:ext cx="11000232" cy="1133856"/>
          </a:xfrm>
        </p:spPr>
        <p:txBody>
          <a:bodyPr/>
          <a:lstStyle/>
          <a:p>
            <a:r>
              <a:rPr lang="en-US" dirty="0">
                <a:solidFill>
                  <a:schemeClr val="bg1">
                    <a:lumMod val="50000"/>
                  </a:schemeClr>
                </a:solidFill>
              </a:rPr>
              <a:t>Sample 2</a:t>
            </a:r>
          </a:p>
        </p:txBody>
      </p:sp>
    </p:spTree>
    <p:extLst>
      <p:ext uri="{BB962C8B-B14F-4D97-AF65-F5344CB8AC3E}">
        <p14:creationId xmlns:p14="http://schemas.microsoft.com/office/powerpoint/2010/main" val="258846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3">
            <a:extLst>
              <a:ext uri="{FF2B5EF4-FFF2-40B4-BE49-F238E27FC236}">
                <a16:creationId xmlns:a16="http://schemas.microsoft.com/office/drawing/2014/main" id="{2F5B6064-43CC-8190-5979-378C153080C4}"/>
              </a:ext>
            </a:extLst>
          </p:cNvPr>
          <p:cNvSpPr>
            <a:spLocks noGrp="1"/>
          </p:cNvSpPr>
          <p:nvPr>
            <p:ph type="title"/>
          </p:nvPr>
        </p:nvSpPr>
        <p:spPr>
          <a:xfrm>
            <a:off x="603504" y="1774473"/>
            <a:ext cx="11000232" cy="713233"/>
          </a:xfrm>
        </p:spPr>
        <p:txBody>
          <a:bodyPr/>
          <a:lstStyle/>
          <a:p>
            <a:r>
              <a:rPr lang="en-US" dirty="0"/>
              <a:t>Attention</a:t>
            </a:r>
          </a:p>
        </p:txBody>
      </p:sp>
      <p:sp>
        <p:nvSpPr>
          <p:cNvPr id="3" name="Text Placeholder 2">
            <a:extLst>
              <a:ext uri="{FF2B5EF4-FFF2-40B4-BE49-F238E27FC236}">
                <a16:creationId xmlns:a16="http://schemas.microsoft.com/office/drawing/2014/main" id="{AA45AFD3-0C3A-9B2C-CDD9-D1DD0D4AAA52}"/>
              </a:ext>
            </a:extLst>
          </p:cNvPr>
          <p:cNvSpPr>
            <a:spLocks noGrp="1"/>
          </p:cNvSpPr>
          <p:nvPr>
            <p:ph type="body" sz="quarter" idx="10"/>
          </p:nvPr>
        </p:nvSpPr>
        <p:spPr>
          <a:xfrm>
            <a:off x="612487" y="2555466"/>
            <a:ext cx="8397041" cy="3975444"/>
          </a:xfrm>
        </p:spPr>
        <p:txBody>
          <a:bodyPr/>
          <a:lstStyle/>
          <a:p>
            <a:pPr marL="457200" indent="-457200">
              <a:spcBef>
                <a:spcPts val="0"/>
              </a:spcBef>
              <a:spcAft>
                <a:spcPts val="300"/>
              </a:spcAft>
              <a:buClr>
                <a:srgbClr val="003399"/>
              </a:buClr>
              <a:buSzPct val="108000"/>
              <a:buFont typeface="Arial" panose="020B0604020202020204" pitchFamily="34" charset="0"/>
              <a:buChar char="•"/>
            </a:pPr>
            <a:r>
              <a:rPr lang="en-US" sz="2800" dirty="0"/>
              <a:t>Person engages in this behavior to </a:t>
            </a:r>
            <a:r>
              <a:rPr lang="en-US" sz="2800" b="1" dirty="0"/>
              <a:t>obtain attention</a:t>
            </a:r>
            <a:r>
              <a:rPr lang="en-US" sz="2800" dirty="0"/>
              <a:t>.</a:t>
            </a:r>
          </a:p>
          <a:p>
            <a:pPr marL="457200" indent="-457200">
              <a:spcBef>
                <a:spcPts val="0"/>
              </a:spcBef>
              <a:spcAft>
                <a:spcPts val="300"/>
              </a:spcAft>
              <a:buClr>
                <a:srgbClr val="003399"/>
              </a:buClr>
              <a:buSzPct val="108000"/>
              <a:buFont typeface="Arial" panose="020B0604020202020204" pitchFamily="34" charset="0"/>
              <a:buChar char="•"/>
            </a:pPr>
            <a:r>
              <a:rPr lang="en-US" sz="2800" dirty="0"/>
              <a:t>Maintained by positive reinforcement.</a:t>
            </a:r>
          </a:p>
          <a:p>
            <a:pPr marL="457200" indent="-457200">
              <a:spcBef>
                <a:spcPts val="0"/>
              </a:spcBef>
              <a:spcAft>
                <a:spcPts val="300"/>
              </a:spcAft>
              <a:buClr>
                <a:srgbClr val="003399"/>
              </a:buClr>
              <a:buSzPct val="108000"/>
              <a:buFont typeface="Arial" panose="020B0604020202020204" pitchFamily="34" charset="0"/>
              <a:buChar char="•"/>
            </a:pPr>
            <a:r>
              <a:rPr lang="en-US" sz="2800" dirty="0"/>
              <a:t>Can be maintained by </a:t>
            </a:r>
            <a:r>
              <a:rPr lang="en-US" sz="2800" b="1" dirty="0"/>
              <a:t>any</a:t>
            </a:r>
            <a:r>
              <a:rPr lang="en-US" sz="2800" dirty="0"/>
              <a:t> form of attention.</a:t>
            </a:r>
          </a:p>
          <a:p>
            <a:pPr marL="1028700" lvl="1" indent="-457200">
              <a:spcBef>
                <a:spcPts val="0"/>
              </a:spcBef>
              <a:spcAft>
                <a:spcPts val="300"/>
              </a:spcAft>
              <a:buSzPct val="80000"/>
              <a:buFont typeface="Courier New" panose="02070309020205020404" pitchFamily="49" charset="0"/>
              <a:buChar char="o"/>
            </a:pPr>
            <a:r>
              <a:rPr lang="en-US" sz="2800" dirty="0"/>
              <a:t>Positive</a:t>
            </a:r>
          </a:p>
          <a:p>
            <a:pPr marL="1028700" lvl="1" indent="-457200">
              <a:spcBef>
                <a:spcPts val="0"/>
              </a:spcBef>
              <a:spcAft>
                <a:spcPts val="300"/>
              </a:spcAft>
              <a:buSzPct val="80000"/>
              <a:buFont typeface="Courier New" panose="02070309020205020404" pitchFamily="49" charset="0"/>
              <a:buChar char="o"/>
            </a:pPr>
            <a:r>
              <a:rPr lang="en-US" sz="2800" dirty="0"/>
              <a:t>Negative</a:t>
            </a:r>
          </a:p>
          <a:p>
            <a:pPr marL="1028700" lvl="1" indent="-457200">
              <a:spcBef>
                <a:spcPts val="0"/>
              </a:spcBef>
              <a:spcAft>
                <a:spcPts val="300"/>
              </a:spcAft>
              <a:buSzPct val="80000"/>
              <a:buFont typeface="Courier New" panose="02070309020205020404" pitchFamily="49" charset="0"/>
              <a:buChar char="o"/>
            </a:pPr>
            <a:r>
              <a:rPr lang="en-US" sz="2800" dirty="0"/>
              <a:t>Verbal</a:t>
            </a:r>
          </a:p>
          <a:p>
            <a:pPr marL="1028700" lvl="1" indent="-457200">
              <a:spcBef>
                <a:spcPts val="0"/>
              </a:spcBef>
              <a:spcAft>
                <a:spcPts val="300"/>
              </a:spcAft>
              <a:buSzPct val="80000"/>
              <a:buFont typeface="Courier New" panose="02070309020205020404" pitchFamily="49" charset="0"/>
              <a:buChar char="o"/>
            </a:pPr>
            <a:r>
              <a:rPr lang="en-US" sz="2800" dirty="0"/>
              <a:t>Proximity</a:t>
            </a:r>
          </a:p>
          <a:p>
            <a:pPr marL="1028700" lvl="1" indent="-457200">
              <a:spcBef>
                <a:spcPts val="0"/>
              </a:spcBef>
              <a:spcAft>
                <a:spcPts val="300"/>
              </a:spcAft>
              <a:buSzPct val="80000"/>
              <a:buFont typeface="Courier New" panose="02070309020205020404" pitchFamily="49" charset="0"/>
              <a:buChar char="o"/>
            </a:pPr>
            <a:r>
              <a:rPr lang="en-US" sz="2800" dirty="0"/>
              <a:t>Eye contact</a:t>
            </a:r>
          </a:p>
          <a:p>
            <a:pPr marL="1028700" lvl="1" indent="-457200">
              <a:spcBef>
                <a:spcPts val="0"/>
              </a:spcBef>
              <a:spcAft>
                <a:spcPts val="300"/>
              </a:spcAft>
              <a:buSzPct val="80000"/>
              <a:buFont typeface="Courier New" panose="02070309020205020404" pitchFamily="49" charset="0"/>
              <a:buChar char="o"/>
            </a:pPr>
            <a:r>
              <a:rPr lang="en-US" sz="2800" dirty="0"/>
              <a:t>Laughter</a:t>
            </a:r>
          </a:p>
        </p:txBody>
      </p:sp>
      <p:pic>
        <p:nvPicPr>
          <p:cNvPr id="2" name="Google Shape;146;p23">
            <a:extLst>
              <a:ext uri="{FF2B5EF4-FFF2-40B4-BE49-F238E27FC236}">
                <a16:creationId xmlns:a16="http://schemas.microsoft.com/office/drawing/2014/main" id="{DA8E9DE0-2C82-1F38-168A-43C30A980DF8}"/>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47212" y="3246987"/>
            <a:ext cx="3777548" cy="2668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3" name="Title 2">
            <a:extLst>
              <a:ext uri="{FF2B5EF4-FFF2-40B4-BE49-F238E27FC236}">
                <a16:creationId xmlns:a16="http://schemas.microsoft.com/office/drawing/2014/main" id="{5C33E270-7734-0700-B7E2-EBB5A7F34F1A}"/>
              </a:ext>
            </a:extLst>
          </p:cNvPr>
          <p:cNvSpPr>
            <a:spLocks noGrp="1"/>
          </p:cNvSpPr>
          <p:nvPr>
            <p:ph type="title"/>
          </p:nvPr>
        </p:nvSpPr>
        <p:spPr/>
        <p:txBody>
          <a:bodyPr/>
          <a:lstStyle/>
          <a:p>
            <a:r>
              <a:rPr lang="en-US" dirty="0"/>
              <a:t>Attention, continued</a:t>
            </a:r>
          </a:p>
        </p:txBody>
      </p:sp>
      <p:sp>
        <p:nvSpPr>
          <p:cNvPr id="2" name="Text Placeholder 1">
            <a:extLst>
              <a:ext uri="{FF2B5EF4-FFF2-40B4-BE49-F238E27FC236}">
                <a16:creationId xmlns:a16="http://schemas.microsoft.com/office/drawing/2014/main" id="{325E2C55-42B4-0DAE-2335-4C87D2D428AF}"/>
              </a:ext>
            </a:extLst>
          </p:cNvPr>
          <p:cNvSpPr>
            <a:spLocks noGrp="1"/>
          </p:cNvSpPr>
          <p:nvPr>
            <p:ph type="body" sz="quarter" idx="10"/>
          </p:nvPr>
        </p:nvSpPr>
        <p:spPr/>
        <p:txBody>
          <a:bodyPr/>
          <a:lstStyle/>
          <a:p>
            <a:pPr marL="342900" indent="-342900">
              <a:spcBef>
                <a:spcPts val="0"/>
              </a:spcBef>
              <a:buClr>
                <a:srgbClr val="003399"/>
              </a:buClr>
              <a:buSzPct val="108000"/>
              <a:buFont typeface="Arial" panose="020B0604020202020204" pitchFamily="34" charset="0"/>
              <a:buChar char="•"/>
            </a:pPr>
            <a:r>
              <a:rPr lang="en-US" sz="2600" dirty="0"/>
              <a:t>Sometimes students engage in inappropriate behaviors to obtain attention</a:t>
            </a:r>
          </a:p>
          <a:p>
            <a:pPr marL="342900" indent="-342900">
              <a:spcBef>
                <a:spcPts val="0"/>
              </a:spcBef>
              <a:buClr>
                <a:srgbClr val="003399"/>
              </a:buClr>
              <a:buSzPct val="108000"/>
              <a:buFont typeface="Arial" panose="020B0604020202020204" pitchFamily="34" charset="0"/>
              <a:buChar char="•"/>
            </a:pPr>
            <a:r>
              <a:rPr lang="en-US" sz="2600" dirty="0"/>
              <a:t>Individuals may be motivated to obtain attention that doesn’t seem desirable to most people.</a:t>
            </a:r>
          </a:p>
          <a:p>
            <a:pPr marL="342900" indent="-342900">
              <a:spcBef>
                <a:spcPts val="0"/>
              </a:spcBef>
              <a:buClr>
                <a:srgbClr val="003399"/>
              </a:buClr>
              <a:buSzPct val="108000"/>
              <a:buFont typeface="Arial" panose="020B0604020202020204" pitchFamily="34" charset="0"/>
              <a:buChar char="•"/>
            </a:pPr>
            <a:r>
              <a:rPr lang="en-US" sz="2600" dirty="0"/>
              <a:t>Why?</a:t>
            </a:r>
          </a:p>
          <a:p>
            <a:pPr marL="914400" lvl="1">
              <a:spcBef>
                <a:spcPts val="0"/>
              </a:spcBef>
              <a:buSzPct val="80000"/>
              <a:buFont typeface="Courier New" panose="02070309020205020404" pitchFamily="49" charset="0"/>
              <a:buChar char="o"/>
            </a:pPr>
            <a:r>
              <a:rPr lang="en-US" sz="2600" dirty="0"/>
              <a:t>Can be easier to obtain negative attention</a:t>
            </a:r>
          </a:p>
          <a:p>
            <a:pPr marL="914400" lvl="1">
              <a:spcBef>
                <a:spcPts val="0"/>
              </a:spcBef>
              <a:buSzPct val="80000"/>
              <a:buFont typeface="Courier New" panose="02070309020205020404" pitchFamily="49" charset="0"/>
              <a:buChar char="o"/>
            </a:pPr>
            <a:r>
              <a:rPr lang="en-US" sz="2600" dirty="0"/>
              <a:t>Negative responses may be more intense </a:t>
            </a:r>
          </a:p>
          <a:p>
            <a:pPr marL="914400" lvl="1">
              <a:spcBef>
                <a:spcPts val="0"/>
              </a:spcBef>
              <a:buSzPct val="80000"/>
              <a:buFont typeface="Courier New" panose="02070309020205020404" pitchFamily="49" charset="0"/>
              <a:buChar char="o"/>
            </a:pPr>
            <a:r>
              <a:rPr lang="en-US" sz="2600" dirty="0"/>
              <a:t>May not have the social skills to differentiate between desirable and undesirable social responses.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603504" y="1694328"/>
            <a:ext cx="11000232" cy="1012295"/>
          </a:xfrm>
          <a:prstGeom prst="rect">
            <a:avLst/>
          </a:prstGeom>
          <a:noFill/>
          <a:ln>
            <a:noFill/>
          </a:ln>
        </p:spPr>
        <p:txBody>
          <a:bodyPr spcFirstLastPara="1" vert="horz" wrap="square" lIns="121900" tIns="121900" rIns="121900" bIns="121900" rtlCol="0" anchor="t" anchorCtr="0">
            <a:normAutofit/>
          </a:bodyPr>
          <a:lstStyle/>
          <a:p>
            <a:pPr>
              <a:lnSpc>
                <a:spcPct val="100000"/>
              </a:lnSpc>
              <a:buSzPct val="100000"/>
            </a:pPr>
            <a:r>
              <a:rPr lang="en" dirty="0"/>
              <a:t>Attention Examples</a:t>
            </a:r>
            <a:endParaRPr dirty="0"/>
          </a:p>
        </p:txBody>
      </p:sp>
      <p:sp>
        <p:nvSpPr>
          <p:cNvPr id="2" name="Text Placeholder 1">
            <a:extLst>
              <a:ext uri="{FF2B5EF4-FFF2-40B4-BE49-F238E27FC236}">
                <a16:creationId xmlns:a16="http://schemas.microsoft.com/office/drawing/2014/main" id="{BE7C7EA4-56B0-6BEE-BB11-9752B659B54B}"/>
              </a:ext>
            </a:extLst>
          </p:cNvPr>
          <p:cNvSpPr>
            <a:spLocks noGrp="1"/>
          </p:cNvSpPr>
          <p:nvPr>
            <p:ph type="body" sz="quarter" idx="10"/>
          </p:nvPr>
        </p:nvSpPr>
        <p:spPr/>
        <p:txBody>
          <a:bodyPr/>
          <a:lstStyle/>
          <a:p>
            <a:pPr marL="342900" indent="-342900">
              <a:spcBef>
                <a:spcPts val="600"/>
              </a:spcBef>
              <a:spcAft>
                <a:spcPts val="600"/>
              </a:spcAft>
              <a:buClr>
                <a:srgbClr val="003399"/>
              </a:buClr>
              <a:buSzPct val="108000"/>
              <a:buFont typeface="Arial" panose="020B0604020202020204" pitchFamily="34" charset="0"/>
              <a:buChar char="•"/>
            </a:pPr>
            <a:r>
              <a:rPr lang="en-US" sz="2800" dirty="0"/>
              <a:t>Student walked in the hall quietly and was given a “thumbs up” by a teacher</a:t>
            </a:r>
          </a:p>
          <a:p>
            <a:pPr marL="342900" indent="-342900">
              <a:spcBef>
                <a:spcPts val="600"/>
              </a:spcBef>
              <a:spcAft>
                <a:spcPts val="600"/>
              </a:spcAft>
              <a:buClr>
                <a:srgbClr val="003399"/>
              </a:buClr>
              <a:buSzPct val="108000"/>
              <a:buFont typeface="Arial" panose="020B0604020202020204" pitchFamily="34" charset="0"/>
              <a:buChar char="•"/>
            </a:pPr>
            <a:r>
              <a:rPr lang="en-US" sz="2800" dirty="0"/>
              <a:t>Student told a joke and peers and teachers laughed</a:t>
            </a:r>
          </a:p>
          <a:p>
            <a:pPr marL="342900" indent="-342900">
              <a:spcBef>
                <a:spcPts val="600"/>
              </a:spcBef>
              <a:spcAft>
                <a:spcPts val="600"/>
              </a:spcAft>
              <a:buClr>
                <a:srgbClr val="003399"/>
              </a:buClr>
              <a:buSzPct val="108000"/>
              <a:buFont typeface="Arial" panose="020B0604020202020204" pitchFamily="34" charset="0"/>
              <a:buChar char="•"/>
            </a:pPr>
            <a:r>
              <a:rPr lang="en-US" sz="2800" dirty="0"/>
              <a:t>Student ran around the classroom and teacher gave prompt to sit down</a:t>
            </a:r>
          </a:p>
          <a:p>
            <a:pPr marL="342900" indent="-342900">
              <a:spcBef>
                <a:spcPts val="600"/>
              </a:spcBef>
              <a:spcAft>
                <a:spcPts val="600"/>
              </a:spcAft>
              <a:buClr>
                <a:srgbClr val="003399"/>
              </a:buClr>
              <a:buSzPct val="108000"/>
              <a:buFont typeface="Arial" panose="020B0604020202020204" pitchFamily="34" charset="0"/>
              <a:buChar char="•"/>
            </a:pPr>
            <a:r>
              <a:rPr lang="en-US" sz="2800" dirty="0"/>
              <a:t>Student blurted out answers in class and was told several times to raise his hand following the blurt</a:t>
            </a:r>
          </a:p>
          <a:p>
            <a:pPr marL="342900" indent="-342900">
              <a:spcBef>
                <a:spcPts val="600"/>
              </a:spcBef>
              <a:spcAft>
                <a:spcPts val="600"/>
              </a:spcAft>
              <a:buClr>
                <a:srgbClr val="003399"/>
              </a:buClr>
              <a:buSzPct val="108000"/>
              <a:buFont typeface="Arial" panose="020B0604020202020204" pitchFamily="34" charset="0"/>
              <a:buChar char="•"/>
            </a:pPr>
            <a:r>
              <a:rPr lang="en-US" sz="2800" dirty="0"/>
              <a:t>Student made silly noise and staff rolled their eyes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 name="Title 2">
            <a:extLst>
              <a:ext uri="{FF2B5EF4-FFF2-40B4-BE49-F238E27FC236}">
                <a16:creationId xmlns:a16="http://schemas.microsoft.com/office/drawing/2014/main" id="{08073B57-DABB-3055-783F-49AD1C2BD885}"/>
              </a:ext>
            </a:extLst>
          </p:cNvPr>
          <p:cNvSpPr>
            <a:spLocks noGrp="1"/>
          </p:cNvSpPr>
          <p:nvPr>
            <p:ph type="title"/>
          </p:nvPr>
        </p:nvSpPr>
        <p:spPr>
          <a:xfrm>
            <a:off x="603504" y="1666897"/>
            <a:ext cx="5492496" cy="726679"/>
          </a:xfrm>
        </p:spPr>
        <p:txBody>
          <a:bodyPr/>
          <a:lstStyle/>
          <a:p>
            <a:r>
              <a:rPr lang="en-US" dirty="0"/>
              <a:t>Tangible </a:t>
            </a:r>
          </a:p>
        </p:txBody>
      </p:sp>
      <p:sp>
        <p:nvSpPr>
          <p:cNvPr id="2" name="Text Placeholder 1">
            <a:extLst>
              <a:ext uri="{FF2B5EF4-FFF2-40B4-BE49-F238E27FC236}">
                <a16:creationId xmlns:a16="http://schemas.microsoft.com/office/drawing/2014/main" id="{CF99B10F-E29C-445A-A427-FE7ED174DD51}"/>
              </a:ext>
            </a:extLst>
          </p:cNvPr>
          <p:cNvSpPr>
            <a:spLocks noGrp="1"/>
          </p:cNvSpPr>
          <p:nvPr>
            <p:ph type="body" sz="quarter" idx="10"/>
          </p:nvPr>
        </p:nvSpPr>
        <p:spPr>
          <a:xfrm>
            <a:off x="612488" y="2407023"/>
            <a:ext cx="8168441" cy="4137334"/>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800" dirty="0"/>
              <a:t>Student engages in this behavior to gain access to items, or activities. </a:t>
            </a:r>
          </a:p>
          <a:p>
            <a:pPr marL="342900" indent="-342900">
              <a:spcBef>
                <a:spcPts val="0"/>
              </a:spcBef>
              <a:spcAft>
                <a:spcPts val="600"/>
              </a:spcAft>
              <a:buClr>
                <a:srgbClr val="003399"/>
              </a:buClr>
              <a:buSzPct val="108000"/>
              <a:buFont typeface="Arial" panose="020B0604020202020204" pitchFamily="34" charset="0"/>
              <a:buChar char="•"/>
            </a:pPr>
            <a:r>
              <a:rPr lang="en-US" sz="2800" dirty="0"/>
              <a:t>Maintained by positive reinforcement.</a:t>
            </a:r>
          </a:p>
          <a:p>
            <a:pPr marL="342900" indent="-342900">
              <a:spcBef>
                <a:spcPts val="0"/>
              </a:spcBef>
              <a:spcAft>
                <a:spcPts val="600"/>
              </a:spcAft>
              <a:buClr>
                <a:srgbClr val="003399"/>
              </a:buClr>
              <a:buSzPct val="108000"/>
              <a:buFont typeface="Arial" panose="020B0604020202020204" pitchFamily="34" charset="0"/>
              <a:buChar char="•"/>
            </a:pPr>
            <a:r>
              <a:rPr lang="en-US" sz="2800" dirty="0"/>
              <a:t>Not uncommon for parents &amp; teachers to use as a distraction or redirection as a way to stop difficult behavior.</a:t>
            </a:r>
          </a:p>
          <a:p>
            <a:pPr marL="914400" lvl="1">
              <a:spcBef>
                <a:spcPts val="0"/>
              </a:spcBef>
              <a:buSzPct val="80000"/>
              <a:buFont typeface="Courier New" panose="02070309020205020404" pitchFamily="49" charset="0"/>
              <a:buChar char="o"/>
            </a:pPr>
            <a:r>
              <a:rPr lang="en-US" sz="2800" dirty="0"/>
              <a:t>Child in grocery store check out aisle</a:t>
            </a:r>
          </a:p>
          <a:p>
            <a:pPr marL="914400" lvl="1">
              <a:spcBef>
                <a:spcPts val="0"/>
              </a:spcBef>
              <a:buSzPct val="80000"/>
              <a:buFont typeface="Courier New" panose="02070309020205020404" pitchFamily="49" charset="0"/>
              <a:buChar char="o"/>
            </a:pPr>
            <a:r>
              <a:rPr lang="en-US" sz="2800" dirty="0"/>
              <a:t>Calming props/activities when the child engages in challenging behavior</a:t>
            </a:r>
          </a:p>
        </p:txBody>
      </p:sp>
      <p:pic>
        <p:nvPicPr>
          <p:cNvPr id="154" name="Google Shape;154;p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834718" y="2598058"/>
            <a:ext cx="3062706" cy="23267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Title 1">
            <a:extLst>
              <a:ext uri="{FF2B5EF4-FFF2-40B4-BE49-F238E27FC236}">
                <a16:creationId xmlns:a16="http://schemas.microsoft.com/office/drawing/2014/main" id="{30075A92-3123-4D9B-A0F6-B6051B45B6E8}"/>
              </a:ext>
            </a:extLst>
          </p:cNvPr>
          <p:cNvSpPr>
            <a:spLocks noGrp="1"/>
          </p:cNvSpPr>
          <p:nvPr>
            <p:ph type="title"/>
          </p:nvPr>
        </p:nvSpPr>
        <p:spPr/>
        <p:txBody>
          <a:bodyPr/>
          <a:lstStyle/>
          <a:p>
            <a:r>
              <a:rPr lang="en-US" dirty="0"/>
              <a:t>Tangible Examples</a:t>
            </a:r>
          </a:p>
        </p:txBody>
      </p:sp>
      <p:sp>
        <p:nvSpPr>
          <p:cNvPr id="3" name="Text Placeholder 2">
            <a:extLst>
              <a:ext uri="{FF2B5EF4-FFF2-40B4-BE49-F238E27FC236}">
                <a16:creationId xmlns:a16="http://schemas.microsoft.com/office/drawing/2014/main" id="{D3D5B5AB-532C-1EFF-6AD8-140DC4ABCA06}"/>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2800" dirty="0"/>
              <a:t>Student given puzzle to “calm down” during a tantrum</a:t>
            </a:r>
          </a:p>
          <a:p>
            <a:pPr marL="457200" indent="-457200">
              <a:buClr>
                <a:srgbClr val="003399"/>
              </a:buClr>
              <a:buSzPct val="108000"/>
              <a:buFont typeface="Arial" panose="020B0604020202020204" pitchFamily="34" charset="0"/>
              <a:buChar char="•"/>
            </a:pPr>
            <a:r>
              <a:rPr lang="en-US" sz="2800" dirty="0"/>
              <a:t>Teacher gave student a snack to calm student down while crying</a:t>
            </a:r>
          </a:p>
          <a:p>
            <a:pPr marL="457200" indent="-457200">
              <a:buClr>
                <a:srgbClr val="003399"/>
              </a:buClr>
              <a:buSzPct val="108000"/>
              <a:buFont typeface="Arial" panose="020B0604020202020204" pitchFamily="34" charset="0"/>
              <a:buChar char="•"/>
            </a:pPr>
            <a:r>
              <a:rPr lang="en-US" sz="2800" dirty="0"/>
              <a:t>Student refused to hand </a:t>
            </a:r>
            <a:r>
              <a:rPr lang="en-US" sz="2800" dirty="0" err="1"/>
              <a:t>IPad</a:t>
            </a:r>
            <a:r>
              <a:rPr lang="en-US" sz="2800" dirty="0"/>
              <a:t> to teacher so teacher let them use it to avoid further escalation</a:t>
            </a:r>
          </a:p>
          <a:p>
            <a:pPr marL="457200" indent="-457200">
              <a:buClr>
                <a:srgbClr val="003399"/>
              </a:buClr>
              <a:buSzPct val="108000"/>
              <a:buFont typeface="Arial" panose="020B0604020202020204" pitchFamily="34" charset="0"/>
              <a:buChar char="•"/>
            </a:pPr>
            <a:r>
              <a:rPr lang="en-US" sz="2800" dirty="0"/>
              <a:t>Student skipped class to play video games at home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E4B1C4D4-0322-98E3-7136-3DDA2F0C162E}"/>
              </a:ext>
            </a:extLst>
          </p:cNvPr>
          <p:cNvSpPr>
            <a:spLocks noGrp="1"/>
          </p:cNvSpPr>
          <p:nvPr>
            <p:ph type="title"/>
          </p:nvPr>
        </p:nvSpPr>
        <p:spPr>
          <a:xfrm>
            <a:off x="415600" y="-1133856"/>
            <a:ext cx="11000232" cy="905256"/>
          </a:xfrm>
        </p:spPr>
        <p:txBody>
          <a:bodyPr spcFirstLastPara="1" vert="horz" wrap="square" lIns="68575" tIns="34275" rIns="68575" bIns="34275" rtlCol="0" anchor="b" anchorCtr="0">
            <a:noAutofit/>
          </a:bodyPr>
          <a:lstStyle/>
          <a:p>
            <a:r>
              <a:rPr lang="en-US" dirty="0">
                <a:solidFill>
                  <a:schemeClr val="bg1">
                    <a:lumMod val="50000"/>
                  </a:schemeClr>
                </a:solidFill>
              </a:rPr>
              <a:t>Sample 3</a:t>
            </a:r>
          </a:p>
        </p:txBody>
      </p:sp>
      <p:pic>
        <p:nvPicPr>
          <p:cNvPr id="169" name="Google Shape;169;p26" descr="ABA Meme"/>
          <p:cNvPicPr preferRelativeResize="0"/>
          <p:nvPr/>
        </p:nvPicPr>
        <p:blipFill rotWithShape="1">
          <a:blip r:embed="rId3">
            <a:alphaModFix/>
          </a:blip>
          <a:srcRect/>
          <a:stretch/>
        </p:blipFill>
        <p:spPr>
          <a:xfrm>
            <a:off x="3939988" y="1360261"/>
            <a:ext cx="4301138" cy="47749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0AAE8D37-DEF0-1871-630C-B11725ED789D}"/>
              </a:ext>
            </a:extLst>
          </p:cNvPr>
          <p:cNvSpPr>
            <a:spLocks noGrp="1"/>
          </p:cNvSpPr>
          <p:nvPr>
            <p:ph type="title"/>
          </p:nvPr>
        </p:nvSpPr>
        <p:spPr>
          <a:xfrm>
            <a:off x="603504" y="1572768"/>
            <a:ext cx="5467444" cy="1133856"/>
          </a:xfrm>
        </p:spPr>
        <p:txBody>
          <a:bodyPr/>
          <a:lstStyle/>
          <a:p>
            <a:r>
              <a:rPr lang="en-US" dirty="0"/>
              <a:t>Escape/Avoid</a:t>
            </a:r>
          </a:p>
        </p:txBody>
      </p:sp>
      <p:sp>
        <p:nvSpPr>
          <p:cNvPr id="5" name="Text Placeholder 4">
            <a:extLst>
              <a:ext uri="{FF2B5EF4-FFF2-40B4-BE49-F238E27FC236}">
                <a16:creationId xmlns:a16="http://schemas.microsoft.com/office/drawing/2014/main" id="{134BAB8C-6BFF-71A6-D133-0C293443FCB9}"/>
              </a:ext>
            </a:extLst>
          </p:cNvPr>
          <p:cNvSpPr>
            <a:spLocks noGrp="1"/>
          </p:cNvSpPr>
          <p:nvPr>
            <p:ph type="body" sz="quarter" idx="11"/>
          </p:nvPr>
        </p:nvSpPr>
        <p:spPr>
          <a:xfrm>
            <a:off x="597946" y="2791730"/>
            <a:ext cx="6353302" cy="3775275"/>
          </a:xfrm>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Person engages in this behavior to escape from an activity or avoid participating in the activity altogether.</a:t>
            </a:r>
          </a:p>
          <a:p>
            <a:pPr marL="457200" indent="-457200">
              <a:spcBef>
                <a:spcPts val="0"/>
              </a:spcBef>
              <a:spcAft>
                <a:spcPts val="600"/>
              </a:spcAft>
              <a:buClr>
                <a:srgbClr val="003399"/>
              </a:buClr>
              <a:buSzPct val="108000"/>
              <a:buFont typeface="Arial" panose="020B0604020202020204" pitchFamily="34" charset="0"/>
              <a:buChar char="•"/>
            </a:pPr>
            <a:r>
              <a:rPr lang="en-US" sz="2800" dirty="0"/>
              <a:t>Maintained by negative reinforcement.</a:t>
            </a:r>
          </a:p>
          <a:p>
            <a:pPr marL="457200" indent="-457200">
              <a:spcBef>
                <a:spcPts val="0"/>
              </a:spcBef>
              <a:spcAft>
                <a:spcPts val="600"/>
              </a:spcAft>
              <a:buClr>
                <a:srgbClr val="003399"/>
              </a:buClr>
              <a:buSzPct val="108000"/>
              <a:buFont typeface="Arial" panose="020B0604020202020204" pitchFamily="34" charset="0"/>
              <a:buChar char="•"/>
            </a:pPr>
            <a:r>
              <a:rPr lang="en-US" sz="2800" dirty="0"/>
              <a:t>A common function of challenging behavior seen in schools.</a:t>
            </a:r>
          </a:p>
          <a:p>
            <a:pPr marL="457200" indent="-457200">
              <a:spcBef>
                <a:spcPts val="0"/>
              </a:spcBef>
              <a:spcAft>
                <a:spcPts val="600"/>
              </a:spcAft>
              <a:buClr>
                <a:srgbClr val="003399"/>
              </a:buClr>
              <a:buSzPct val="108000"/>
              <a:buFont typeface="Arial" panose="020B0604020202020204" pitchFamily="34" charset="0"/>
              <a:buChar char="•"/>
            </a:pPr>
            <a:r>
              <a:rPr lang="en-US" sz="2800" dirty="0"/>
              <a:t>Avoid academic demands</a:t>
            </a:r>
          </a:p>
          <a:p>
            <a:pPr marL="457200" indent="-457200">
              <a:spcBef>
                <a:spcPts val="0"/>
              </a:spcBef>
              <a:spcAft>
                <a:spcPts val="600"/>
              </a:spcAft>
              <a:buClr>
                <a:srgbClr val="003399"/>
              </a:buClr>
              <a:buSzPct val="108000"/>
              <a:buFont typeface="Arial" panose="020B0604020202020204" pitchFamily="34" charset="0"/>
              <a:buChar char="•"/>
            </a:pPr>
            <a:r>
              <a:rPr lang="en-US" sz="2800" dirty="0"/>
              <a:t>Avoid social interactions</a:t>
            </a:r>
          </a:p>
        </p:txBody>
      </p:sp>
      <p:pic>
        <p:nvPicPr>
          <p:cNvPr id="180" name="Google Shape;180;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51248" y="1939725"/>
            <a:ext cx="4996280" cy="391375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itle 1">
            <a:extLst>
              <a:ext uri="{FF2B5EF4-FFF2-40B4-BE49-F238E27FC236}">
                <a16:creationId xmlns:a16="http://schemas.microsoft.com/office/drawing/2014/main" id="{95E59A26-5140-92C6-925B-25F1A2E5C2CA}"/>
              </a:ext>
            </a:extLst>
          </p:cNvPr>
          <p:cNvSpPr>
            <a:spLocks noGrp="1"/>
          </p:cNvSpPr>
          <p:nvPr>
            <p:ph type="title"/>
          </p:nvPr>
        </p:nvSpPr>
        <p:spPr>
          <a:xfrm>
            <a:off x="603504" y="1787920"/>
            <a:ext cx="11000232" cy="699785"/>
          </a:xfrm>
        </p:spPr>
        <p:txBody>
          <a:bodyPr/>
          <a:lstStyle/>
          <a:p>
            <a:r>
              <a:rPr lang="en-US" dirty="0"/>
              <a:t>Escape/Avoid Examples</a:t>
            </a:r>
          </a:p>
        </p:txBody>
      </p:sp>
      <p:sp>
        <p:nvSpPr>
          <p:cNvPr id="5" name="Text Placeholder 4">
            <a:extLst>
              <a:ext uri="{FF2B5EF4-FFF2-40B4-BE49-F238E27FC236}">
                <a16:creationId xmlns:a16="http://schemas.microsoft.com/office/drawing/2014/main" id="{F183056F-334F-8AAE-5324-72BCCE4E32A8}"/>
              </a:ext>
            </a:extLst>
          </p:cNvPr>
          <p:cNvSpPr>
            <a:spLocks noGrp="1"/>
          </p:cNvSpPr>
          <p:nvPr>
            <p:ph type="body" sz="quarter" idx="10"/>
          </p:nvPr>
        </p:nvSpPr>
        <p:spPr>
          <a:xfrm>
            <a:off x="612489" y="2549756"/>
            <a:ext cx="7361618" cy="3981154"/>
          </a:xfrm>
        </p:spPr>
        <p:txBody>
          <a:bodyPr/>
          <a:lstStyle/>
          <a:p>
            <a:pPr marL="342900" indent="-342900">
              <a:spcBef>
                <a:spcPts val="0"/>
              </a:spcBef>
              <a:spcAft>
                <a:spcPts val="800"/>
              </a:spcAft>
              <a:buClr>
                <a:srgbClr val="003399"/>
              </a:buClr>
              <a:buSzPct val="108000"/>
              <a:buFont typeface="Arial" panose="020B0604020202020204" pitchFamily="34" charset="0"/>
              <a:buChar char="•"/>
            </a:pPr>
            <a:r>
              <a:rPr lang="en-US" dirty="0"/>
              <a:t>Ignore phone when a telemarketer calls.</a:t>
            </a:r>
          </a:p>
          <a:p>
            <a:pPr marL="342900" indent="-342900">
              <a:spcBef>
                <a:spcPts val="0"/>
              </a:spcBef>
              <a:spcAft>
                <a:spcPts val="800"/>
              </a:spcAft>
              <a:buClr>
                <a:srgbClr val="003399"/>
              </a:buClr>
              <a:buSzPct val="108000"/>
              <a:buFont typeface="Arial" panose="020B0604020202020204" pitchFamily="34" charset="0"/>
              <a:buChar char="•"/>
            </a:pPr>
            <a:r>
              <a:rPr lang="en-US" dirty="0"/>
              <a:t>Cross street to avoid interaction with someone.</a:t>
            </a:r>
          </a:p>
          <a:p>
            <a:pPr marL="342900" indent="-342900">
              <a:spcBef>
                <a:spcPts val="0"/>
              </a:spcBef>
              <a:spcAft>
                <a:spcPts val="800"/>
              </a:spcAft>
              <a:buClr>
                <a:srgbClr val="003399"/>
              </a:buClr>
              <a:buSzPct val="108000"/>
              <a:buFont typeface="Arial" panose="020B0604020202020204" pitchFamily="34" charset="0"/>
              <a:buChar char="•"/>
            </a:pPr>
            <a:r>
              <a:rPr lang="en-US" dirty="0"/>
              <a:t>Tell teacher you feel sick when you have a test, sent to nurse.</a:t>
            </a:r>
          </a:p>
          <a:p>
            <a:pPr marL="342900" indent="-342900">
              <a:spcBef>
                <a:spcPts val="0"/>
              </a:spcBef>
              <a:spcAft>
                <a:spcPts val="800"/>
              </a:spcAft>
              <a:buClr>
                <a:srgbClr val="003399"/>
              </a:buClr>
              <a:buSzPct val="108000"/>
              <a:buFont typeface="Arial" panose="020B0604020202020204" pitchFamily="34" charset="0"/>
              <a:buChar char="•"/>
            </a:pPr>
            <a:r>
              <a:rPr lang="en-US" dirty="0"/>
              <a:t>Student yells at peer during work and sent to time out.</a:t>
            </a:r>
          </a:p>
          <a:p>
            <a:pPr marL="342900" indent="-342900">
              <a:spcBef>
                <a:spcPts val="0"/>
              </a:spcBef>
              <a:spcAft>
                <a:spcPts val="800"/>
              </a:spcAft>
              <a:buClr>
                <a:srgbClr val="003399"/>
              </a:buClr>
              <a:buSzPct val="108000"/>
              <a:buFont typeface="Arial" panose="020B0604020202020204" pitchFamily="34" charset="0"/>
              <a:buChar char="•"/>
            </a:pPr>
            <a:r>
              <a:rPr lang="en-US" dirty="0"/>
              <a:t>Student screams during circle time so the teacher allows him to sit in the reading center instead of disrupting the group. </a:t>
            </a:r>
          </a:p>
          <a:p>
            <a:pPr marL="342900" indent="-342900">
              <a:spcBef>
                <a:spcPts val="0"/>
              </a:spcBef>
              <a:spcAft>
                <a:spcPts val="800"/>
              </a:spcAft>
              <a:buClr>
                <a:srgbClr val="003399"/>
              </a:buClr>
              <a:buSzPct val="108000"/>
              <a:buFont typeface="Arial" panose="020B0604020202020204" pitchFamily="34" charset="0"/>
              <a:buChar char="•"/>
            </a:pPr>
            <a:r>
              <a:rPr lang="en-US" dirty="0"/>
              <a:t>Student sitting at desk with head down and hood up, pretending to be asleep</a:t>
            </a:r>
          </a:p>
        </p:txBody>
      </p:sp>
      <p:pic>
        <p:nvPicPr>
          <p:cNvPr id="189" name="Google Shape;189;p2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243046" y="2928104"/>
            <a:ext cx="3841377" cy="22905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r>
              <a:rPr lang="en" sz="4800" dirty="0"/>
              <a:t>Kelley Foehrkolb, BCBA</a:t>
            </a:r>
            <a:r>
              <a:rPr lang="en" sz="4400" dirty="0"/>
              <a:t>,</a:t>
            </a:r>
            <a:r>
              <a:rPr lang="en" sz="4400" i="1" dirty="0"/>
              <a:t> </a:t>
            </a:r>
            <a:r>
              <a:rPr lang="en" dirty="0"/>
              <a:t>continued</a:t>
            </a:r>
            <a:endParaRPr dirty="0"/>
          </a:p>
        </p:txBody>
      </p:sp>
      <p:sp>
        <p:nvSpPr>
          <p:cNvPr id="3" name="Text Placeholder 2">
            <a:extLst>
              <a:ext uri="{FF2B5EF4-FFF2-40B4-BE49-F238E27FC236}">
                <a16:creationId xmlns:a16="http://schemas.microsoft.com/office/drawing/2014/main" id="{66A7AB42-FE40-49BB-D920-ACA2B3927468}"/>
              </a:ext>
            </a:extLst>
          </p:cNvPr>
          <p:cNvSpPr>
            <a:spLocks noGrp="1"/>
          </p:cNvSpPr>
          <p:nvPr>
            <p:ph type="body" sz="quarter" idx="10"/>
          </p:nvPr>
        </p:nvSpPr>
        <p:spPr>
          <a:xfrm>
            <a:off x="612488" y="2803766"/>
            <a:ext cx="7921912" cy="3727144"/>
          </a:xfrm>
        </p:spPr>
        <p:txBody>
          <a:bodyPr/>
          <a:lstStyle/>
          <a:p>
            <a:pPr>
              <a:spcBef>
                <a:spcPts val="600"/>
              </a:spcBef>
              <a:spcAft>
                <a:spcPts val="600"/>
              </a:spcAft>
            </a:pPr>
            <a:r>
              <a:rPr lang="en-US" dirty="0"/>
              <a:t>Education: </a:t>
            </a:r>
          </a:p>
          <a:p>
            <a:pPr marL="342900" indent="-342900">
              <a:spcBef>
                <a:spcPts val="600"/>
              </a:spcBef>
              <a:spcAft>
                <a:spcPts val="600"/>
              </a:spcAft>
              <a:buClr>
                <a:srgbClr val="003399"/>
              </a:buClr>
              <a:buSzPct val="108000"/>
              <a:buFont typeface="Arial" panose="020B0604020202020204" pitchFamily="34" charset="0"/>
              <a:buChar char="•"/>
            </a:pPr>
            <a:r>
              <a:rPr lang="en-US" dirty="0"/>
              <a:t>Bachelor's degree in Special Education &amp; Elementary Ed </a:t>
            </a:r>
            <a:r>
              <a:rPr lang="en-US" i="1" dirty="0"/>
              <a:t>University of Northern IA</a:t>
            </a:r>
          </a:p>
          <a:p>
            <a:pPr marL="342900" indent="-342900">
              <a:spcBef>
                <a:spcPts val="600"/>
              </a:spcBef>
              <a:spcAft>
                <a:spcPts val="600"/>
              </a:spcAft>
              <a:buClr>
                <a:srgbClr val="003399"/>
              </a:buClr>
              <a:buSzPct val="108000"/>
              <a:buFont typeface="Arial" panose="020B0604020202020204" pitchFamily="34" charset="0"/>
              <a:buChar char="•"/>
            </a:pPr>
            <a:r>
              <a:rPr lang="en-US" dirty="0"/>
              <a:t>Masters in Special Education </a:t>
            </a:r>
            <a:br>
              <a:rPr lang="en-US" dirty="0"/>
            </a:br>
            <a:r>
              <a:rPr lang="en-US" i="1" dirty="0"/>
              <a:t>Morningside University</a:t>
            </a:r>
          </a:p>
          <a:p>
            <a:pPr marL="342900" indent="-342900">
              <a:spcBef>
                <a:spcPts val="600"/>
              </a:spcBef>
              <a:spcAft>
                <a:spcPts val="600"/>
              </a:spcAft>
              <a:buClr>
                <a:srgbClr val="003399"/>
              </a:buClr>
              <a:buSzPct val="108000"/>
              <a:buFont typeface="Arial" panose="020B0604020202020204" pitchFamily="34" charset="0"/>
              <a:buChar char="•"/>
            </a:pPr>
            <a:r>
              <a:rPr lang="en-US" dirty="0"/>
              <a:t>BCBA</a:t>
            </a:r>
            <a:br>
              <a:rPr lang="en-US" dirty="0"/>
            </a:br>
            <a:r>
              <a:rPr lang="en-US" i="1" dirty="0"/>
              <a:t>Florida Institute of Technology</a:t>
            </a:r>
          </a:p>
        </p:txBody>
      </p:sp>
      <p:pic>
        <p:nvPicPr>
          <p:cNvPr id="2" name="Picture 2" descr="Image of 47 year old women with brown curly hair and glasses.">
            <a:extLst>
              <a:ext uri="{FF2B5EF4-FFF2-40B4-BE49-F238E27FC236}">
                <a16:creationId xmlns:a16="http://schemas.microsoft.com/office/drawing/2014/main" id="{7CFCFE74-9754-30D9-4830-D8208EB8E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661" r="32106" b="58580"/>
          <a:stretch/>
        </p:blipFill>
        <p:spPr bwMode="auto">
          <a:xfrm>
            <a:off x="8731944" y="3467100"/>
            <a:ext cx="1629415" cy="182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73153" y="1517356"/>
            <a:ext cx="3244696" cy="4660510"/>
          </a:xfrm>
          <a:prstGeom prst="rect">
            <a:avLst/>
          </a:prstGeom>
          <a:noFill/>
          <a:ln>
            <a:noFill/>
          </a:ln>
        </p:spPr>
      </p:pic>
      <p:pic>
        <p:nvPicPr>
          <p:cNvPr id="195" name="Google Shape;195;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48871" y="1517356"/>
            <a:ext cx="4643251" cy="4487168"/>
          </a:xfrm>
          <a:prstGeom prst="rect">
            <a:avLst/>
          </a:prstGeom>
          <a:noFill/>
          <a:ln>
            <a:noFill/>
          </a:ln>
        </p:spPr>
      </p:pic>
      <p:sp>
        <p:nvSpPr>
          <p:cNvPr id="2" name="Title 1">
            <a:extLst>
              <a:ext uri="{FF2B5EF4-FFF2-40B4-BE49-F238E27FC236}">
                <a16:creationId xmlns:a16="http://schemas.microsoft.com/office/drawing/2014/main" id="{C73869B1-20ED-8AAD-2289-9702D5329A32}"/>
              </a:ext>
            </a:extLst>
          </p:cNvPr>
          <p:cNvSpPr>
            <a:spLocks noGrp="1"/>
          </p:cNvSpPr>
          <p:nvPr>
            <p:ph type="title"/>
          </p:nvPr>
        </p:nvSpPr>
        <p:spPr>
          <a:xfrm>
            <a:off x="415600" y="-1133856"/>
            <a:ext cx="11000232" cy="703550"/>
          </a:xfrm>
        </p:spPr>
        <p:txBody>
          <a:bodyPr spcFirstLastPara="1" vert="horz" wrap="square" lIns="68575" tIns="34275" rIns="68575" bIns="34275" rtlCol="0" anchor="b" anchorCtr="0">
            <a:noAutofit/>
          </a:bodyPr>
          <a:lstStyle/>
          <a:p>
            <a:r>
              <a:rPr lang="en-US" dirty="0">
                <a:solidFill>
                  <a:schemeClr val="bg1">
                    <a:lumMod val="50000"/>
                  </a:schemeClr>
                </a:solidFill>
              </a:rPr>
              <a:t>Sample 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2" name="Google Shape;202;p30">
            <a:extLst>
              <a:ext uri="{C183D7F6-B498-43B3-948B-1728B52AA6E4}">
                <adec:decorative xmlns:adec="http://schemas.microsoft.com/office/drawing/2017/decorative" val="1"/>
              </a:ext>
            </a:extLst>
          </p:cNvPr>
          <p:cNvPicPr preferRelativeResize="0"/>
          <p:nvPr/>
        </p:nvPicPr>
        <p:blipFill rotWithShape="1">
          <a:blip r:embed="rId3">
            <a:alphaModFix/>
          </a:blip>
          <a:srcRect l="38964"/>
          <a:stretch/>
        </p:blipFill>
        <p:spPr>
          <a:xfrm>
            <a:off x="598116" y="1447934"/>
            <a:ext cx="5023000" cy="4682467"/>
          </a:xfrm>
          <a:prstGeom prst="rect">
            <a:avLst/>
          </a:prstGeom>
          <a:noFill/>
          <a:ln>
            <a:noFill/>
          </a:ln>
        </p:spPr>
      </p:pic>
      <p:pic>
        <p:nvPicPr>
          <p:cNvPr id="203" name="Google Shape;203;p30">
            <a:extLst>
              <a:ext uri="{C183D7F6-B498-43B3-948B-1728B52AA6E4}">
                <adec:decorative xmlns:adec="http://schemas.microsoft.com/office/drawing/2017/decorative" val="1"/>
              </a:ext>
            </a:extLst>
          </p:cNvPr>
          <p:cNvPicPr preferRelativeResize="0"/>
          <p:nvPr/>
        </p:nvPicPr>
        <p:blipFill rotWithShape="1">
          <a:blip r:embed="rId4">
            <a:alphaModFix/>
          </a:blip>
          <a:srcRect l="38710"/>
          <a:stretch/>
        </p:blipFill>
        <p:spPr>
          <a:xfrm>
            <a:off x="6273611" y="1485213"/>
            <a:ext cx="5023000" cy="4662502"/>
          </a:xfrm>
          <a:prstGeom prst="rect">
            <a:avLst/>
          </a:prstGeom>
          <a:noFill/>
          <a:ln>
            <a:noFill/>
          </a:ln>
        </p:spPr>
      </p:pic>
      <p:sp>
        <p:nvSpPr>
          <p:cNvPr id="2" name="Title 1">
            <a:extLst>
              <a:ext uri="{FF2B5EF4-FFF2-40B4-BE49-F238E27FC236}">
                <a16:creationId xmlns:a16="http://schemas.microsoft.com/office/drawing/2014/main" id="{031AEA7F-6ECE-8477-8578-DE3AE611BF5B}"/>
              </a:ext>
            </a:extLst>
          </p:cNvPr>
          <p:cNvSpPr>
            <a:spLocks noGrp="1"/>
          </p:cNvSpPr>
          <p:nvPr>
            <p:ph type="title"/>
          </p:nvPr>
        </p:nvSpPr>
        <p:spPr>
          <a:xfrm>
            <a:off x="415600" y="-1133856"/>
            <a:ext cx="11000232" cy="515291"/>
          </a:xfrm>
        </p:spPr>
        <p:txBody>
          <a:bodyPr spcFirstLastPara="1" vert="horz" wrap="square" lIns="68575" tIns="34275" rIns="68575" bIns="34275" rtlCol="0" anchor="b" anchorCtr="0">
            <a:noAutofit/>
          </a:bodyPr>
          <a:lstStyle/>
          <a:p>
            <a:r>
              <a:rPr lang="en-US" dirty="0">
                <a:solidFill>
                  <a:schemeClr val="bg1">
                    <a:lumMod val="50000"/>
                  </a:schemeClr>
                </a:solidFill>
              </a:rPr>
              <a:t>Sample 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04C7AF62-7ECF-1FC5-8A1E-38CF8887310B}"/>
              </a:ext>
            </a:extLst>
          </p:cNvPr>
          <p:cNvSpPr>
            <a:spLocks noGrp="1"/>
          </p:cNvSpPr>
          <p:nvPr>
            <p:ph type="title"/>
          </p:nvPr>
        </p:nvSpPr>
        <p:spPr/>
        <p:txBody>
          <a:bodyPr/>
          <a:lstStyle/>
          <a:p>
            <a:r>
              <a:rPr lang="en-US" dirty="0"/>
              <a:t>Automatic Reinforcement</a:t>
            </a:r>
          </a:p>
        </p:txBody>
      </p:sp>
      <p:sp>
        <p:nvSpPr>
          <p:cNvPr id="6" name="Text Placeholder 5">
            <a:extLst>
              <a:ext uri="{FF2B5EF4-FFF2-40B4-BE49-F238E27FC236}">
                <a16:creationId xmlns:a16="http://schemas.microsoft.com/office/drawing/2014/main" id="{9FB35207-E151-B3AB-8566-1769FD6F00A5}"/>
              </a:ext>
            </a:extLst>
          </p:cNvPr>
          <p:cNvSpPr>
            <a:spLocks noGrp="1"/>
          </p:cNvSpPr>
          <p:nvPr>
            <p:ph type="body" sz="quarter" idx="10"/>
          </p:nvPr>
        </p:nvSpPr>
        <p:spPr>
          <a:xfrm>
            <a:off x="612488" y="2720071"/>
            <a:ext cx="7724812" cy="3824286"/>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800" dirty="0"/>
              <a:t>Person engages in this behavior to produce some sort of internal stimulation.</a:t>
            </a:r>
          </a:p>
          <a:p>
            <a:pPr marL="342900" indent="-342900">
              <a:spcBef>
                <a:spcPts val="0"/>
              </a:spcBef>
              <a:spcAft>
                <a:spcPts val="600"/>
              </a:spcAft>
              <a:buClr>
                <a:srgbClr val="003399"/>
              </a:buClr>
              <a:buSzPct val="108000"/>
              <a:buFont typeface="Arial" panose="020B0604020202020204" pitchFamily="34" charset="0"/>
              <a:buChar char="•"/>
            </a:pPr>
            <a:r>
              <a:rPr lang="en-US" sz="2800" dirty="0"/>
              <a:t>The behavior itself is reinforcing</a:t>
            </a:r>
          </a:p>
          <a:p>
            <a:pPr marL="342900" indent="-342900">
              <a:spcBef>
                <a:spcPts val="0"/>
              </a:spcBef>
              <a:spcAft>
                <a:spcPts val="600"/>
              </a:spcAft>
              <a:buClr>
                <a:srgbClr val="003399"/>
              </a:buClr>
              <a:buSzPct val="108000"/>
              <a:buFont typeface="Arial" panose="020B0604020202020204" pitchFamily="34" charset="0"/>
              <a:buChar char="•"/>
            </a:pPr>
            <a:r>
              <a:rPr lang="en-US" sz="2800" dirty="0"/>
              <a:t>Automatic reinforcement function is often proposed when no changes in the environment are noted before or after the behavior occurs. </a:t>
            </a:r>
          </a:p>
          <a:p>
            <a:pPr marL="342900" indent="-342900">
              <a:spcBef>
                <a:spcPts val="0"/>
              </a:spcBef>
              <a:spcAft>
                <a:spcPts val="600"/>
              </a:spcAft>
              <a:buClr>
                <a:srgbClr val="003399"/>
              </a:buClr>
              <a:buSzPct val="108000"/>
              <a:buFont typeface="Arial" panose="020B0604020202020204" pitchFamily="34" charset="0"/>
              <a:buChar char="•"/>
            </a:pPr>
            <a:r>
              <a:rPr lang="en-US" sz="2800" dirty="0"/>
              <a:t>Often occurs when the individual is alone.</a:t>
            </a:r>
          </a:p>
          <a:p>
            <a:pPr marL="342900" indent="-342900">
              <a:spcBef>
                <a:spcPts val="0"/>
              </a:spcBef>
              <a:spcAft>
                <a:spcPts val="600"/>
              </a:spcAft>
              <a:buClr>
                <a:srgbClr val="003399"/>
              </a:buClr>
              <a:buSzPct val="108000"/>
              <a:buFont typeface="Arial" panose="020B0604020202020204" pitchFamily="34" charset="0"/>
              <a:buChar char="•"/>
            </a:pPr>
            <a:r>
              <a:rPr lang="en-US" sz="2800" dirty="0"/>
              <a:t>Maintained by positive or negative reinforcement. </a:t>
            </a:r>
          </a:p>
        </p:txBody>
      </p:sp>
      <p:pic>
        <p:nvPicPr>
          <p:cNvPr id="211" name="Google Shape;211;p31" descr="a video clip of an animal scratching an itch">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48895" y="3029931"/>
            <a:ext cx="3704433" cy="1993000"/>
          </a:xfrm>
          <a:prstGeom prst="rect">
            <a:avLst/>
          </a:prstGeom>
          <a:noFill/>
          <a:ln>
            <a:noFill/>
          </a:ln>
        </p:spPr>
      </p:pic>
      <p:sp>
        <p:nvSpPr>
          <p:cNvPr id="212" name="Google Shape;212;p31"/>
          <p:cNvSpPr txBox="1"/>
          <p:nvPr/>
        </p:nvSpPr>
        <p:spPr>
          <a:xfrm>
            <a:off x="8337300" y="5114626"/>
            <a:ext cx="3704433" cy="719600"/>
          </a:xfrm>
          <a:prstGeom prst="rect">
            <a:avLst/>
          </a:prstGeom>
          <a:noFill/>
          <a:ln>
            <a:noFill/>
          </a:ln>
        </p:spPr>
        <p:txBody>
          <a:bodyPr spcFirstLastPara="1" wrap="square" lIns="121900" tIns="121900" rIns="121900" bIns="121900" anchor="t" anchorCtr="0">
            <a:noAutofit/>
          </a:bodyPr>
          <a:lstStyle/>
          <a:p>
            <a:pPr>
              <a:buClr>
                <a:srgbClr val="000000"/>
              </a:buClr>
              <a:buSzPts val="1200"/>
            </a:pPr>
            <a:r>
              <a:rPr lang="en" sz="2000" dirty="0">
                <a:solidFill>
                  <a:srgbClr val="000000"/>
                </a:solidFill>
                <a:latin typeface="Calibri" panose="020F0502020204030204" pitchFamily="34" charset="0"/>
                <a:ea typeface="Open Sans"/>
                <a:cs typeface="Calibri" panose="020F0502020204030204" pitchFamily="34" charset="0"/>
                <a:sym typeface="Open Sans"/>
              </a:rPr>
              <a:t>Scratching an itch is an example of automatic reinforcement</a:t>
            </a:r>
            <a:endParaRPr sz="2000" dirty="0">
              <a:solidFill>
                <a:srgbClr val="000000"/>
              </a:solidFill>
              <a:latin typeface="Calibri" panose="020F0502020204030204" pitchFamily="34" charset="0"/>
              <a:ea typeface="Open Sans"/>
              <a:cs typeface="Calibri" panose="020F0502020204030204" pitchFamily="34" charset="0"/>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Title 1">
            <a:extLst>
              <a:ext uri="{FF2B5EF4-FFF2-40B4-BE49-F238E27FC236}">
                <a16:creationId xmlns:a16="http://schemas.microsoft.com/office/drawing/2014/main" id="{D5F721FF-F181-EC22-AA61-3F44FE545D8F}"/>
              </a:ext>
            </a:extLst>
          </p:cNvPr>
          <p:cNvSpPr>
            <a:spLocks noGrp="1"/>
          </p:cNvSpPr>
          <p:nvPr>
            <p:ph type="title"/>
          </p:nvPr>
        </p:nvSpPr>
        <p:spPr>
          <a:xfrm>
            <a:off x="603504" y="1666897"/>
            <a:ext cx="11000232" cy="928385"/>
          </a:xfrm>
        </p:spPr>
        <p:txBody>
          <a:bodyPr/>
          <a:lstStyle/>
          <a:p>
            <a:r>
              <a:rPr lang="en-US" dirty="0"/>
              <a:t>Automatic Reinforcement Examples</a:t>
            </a:r>
          </a:p>
        </p:txBody>
      </p:sp>
      <p:sp>
        <p:nvSpPr>
          <p:cNvPr id="3" name="Text Placeholder 2">
            <a:extLst>
              <a:ext uri="{FF2B5EF4-FFF2-40B4-BE49-F238E27FC236}">
                <a16:creationId xmlns:a16="http://schemas.microsoft.com/office/drawing/2014/main" id="{0D126CF3-4072-63A1-85EC-667872495DBB}"/>
              </a:ext>
            </a:extLst>
          </p:cNvPr>
          <p:cNvSpPr>
            <a:spLocks noGrp="1"/>
          </p:cNvSpPr>
          <p:nvPr>
            <p:ph type="body" sz="quarter" idx="10"/>
          </p:nvPr>
        </p:nvSpPr>
        <p:spPr>
          <a:xfrm>
            <a:off x="612488" y="2595282"/>
            <a:ext cx="9566936" cy="3935628"/>
          </a:xfrm>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Talking to yourself</a:t>
            </a:r>
          </a:p>
          <a:p>
            <a:pPr marL="457200" indent="-457200">
              <a:spcBef>
                <a:spcPts val="0"/>
              </a:spcBef>
              <a:spcAft>
                <a:spcPts val="600"/>
              </a:spcAft>
              <a:buClr>
                <a:srgbClr val="003399"/>
              </a:buClr>
              <a:buSzPct val="108000"/>
              <a:buFont typeface="Arial" panose="020B0604020202020204" pitchFamily="34" charset="0"/>
              <a:buChar char="•"/>
            </a:pPr>
            <a:r>
              <a:rPr lang="en-US" sz="2800" dirty="0"/>
              <a:t>Getting a blanket when you’re cold</a:t>
            </a:r>
          </a:p>
          <a:p>
            <a:pPr marL="457200" indent="-457200">
              <a:spcBef>
                <a:spcPts val="0"/>
              </a:spcBef>
              <a:spcAft>
                <a:spcPts val="600"/>
              </a:spcAft>
              <a:buClr>
                <a:srgbClr val="003399"/>
              </a:buClr>
              <a:buSzPct val="108000"/>
              <a:buFont typeface="Arial" panose="020B0604020202020204" pitchFamily="34" charset="0"/>
              <a:buChar char="•"/>
            </a:pPr>
            <a:r>
              <a:rPr lang="en-US" sz="2800" dirty="0"/>
              <a:t>Watching fingers/ “shadow hands”</a:t>
            </a:r>
          </a:p>
          <a:p>
            <a:pPr marL="457200" indent="-457200">
              <a:spcBef>
                <a:spcPts val="0"/>
              </a:spcBef>
              <a:spcAft>
                <a:spcPts val="600"/>
              </a:spcAft>
              <a:buClr>
                <a:srgbClr val="003399"/>
              </a:buClr>
              <a:buSzPct val="108000"/>
              <a:buFont typeface="Arial" panose="020B0604020202020204" pitchFamily="34" charset="0"/>
              <a:buChar char="•"/>
            </a:pPr>
            <a:r>
              <a:rPr lang="en-US" sz="2800" dirty="0"/>
              <a:t>Child is alone and is rocking back and forth or flapping hands in front of face. </a:t>
            </a:r>
          </a:p>
          <a:p>
            <a:pPr marL="457200" indent="-457200">
              <a:spcBef>
                <a:spcPts val="0"/>
              </a:spcBef>
              <a:spcAft>
                <a:spcPts val="600"/>
              </a:spcAft>
              <a:buClr>
                <a:srgbClr val="003399"/>
              </a:buClr>
              <a:buSzPct val="108000"/>
              <a:buFont typeface="Arial" panose="020B0604020202020204" pitchFamily="34" charset="0"/>
              <a:buChar char="•"/>
            </a:pPr>
            <a:r>
              <a:rPr lang="en-US" sz="2800" dirty="0"/>
              <a:t>Student running after sitting for an extended period of time</a:t>
            </a:r>
          </a:p>
          <a:p>
            <a:pPr marL="457200" indent="-457200">
              <a:spcBef>
                <a:spcPts val="0"/>
              </a:spcBef>
              <a:spcAft>
                <a:spcPts val="600"/>
              </a:spcAft>
              <a:buClr>
                <a:srgbClr val="003399"/>
              </a:buClr>
              <a:buSzPct val="108000"/>
              <a:buFont typeface="Arial" panose="020B0604020202020204" pitchFamily="34" charset="0"/>
              <a:buChar char="•"/>
            </a:pPr>
            <a:r>
              <a:rPr lang="en-US" sz="2800" dirty="0"/>
              <a:t>Feeling other’s clothing</a:t>
            </a:r>
          </a:p>
          <a:p>
            <a:pPr marL="457200" indent="-457200">
              <a:spcBef>
                <a:spcPts val="0"/>
              </a:spcBef>
              <a:spcAft>
                <a:spcPts val="600"/>
              </a:spcAft>
              <a:buClr>
                <a:srgbClr val="003399"/>
              </a:buClr>
              <a:buSzPct val="108000"/>
              <a:buFont typeface="Arial" panose="020B0604020202020204" pitchFamily="34" charset="0"/>
              <a:buChar char="•"/>
            </a:pPr>
            <a:r>
              <a:rPr lang="en-US" sz="2800" dirty="0"/>
              <a:t>Head hitting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 name="Title 1">
            <a:extLst>
              <a:ext uri="{FF2B5EF4-FFF2-40B4-BE49-F238E27FC236}">
                <a16:creationId xmlns:a16="http://schemas.microsoft.com/office/drawing/2014/main" id="{EEE71823-D01C-117F-6A9F-1CD26813E5A2}"/>
              </a:ext>
            </a:extLst>
          </p:cNvPr>
          <p:cNvSpPr>
            <a:spLocks noGrp="1"/>
          </p:cNvSpPr>
          <p:nvPr>
            <p:ph type="title"/>
          </p:nvPr>
        </p:nvSpPr>
        <p:spPr>
          <a:xfrm>
            <a:off x="603504" y="1814815"/>
            <a:ext cx="11000232" cy="605656"/>
          </a:xfrm>
        </p:spPr>
        <p:txBody>
          <a:bodyPr/>
          <a:lstStyle/>
          <a:p>
            <a:r>
              <a:rPr lang="en-US" dirty="0"/>
              <a:t>Multiple Functions</a:t>
            </a:r>
          </a:p>
        </p:txBody>
      </p:sp>
      <p:sp>
        <p:nvSpPr>
          <p:cNvPr id="3" name="Text Placeholder 2">
            <a:extLst>
              <a:ext uri="{FF2B5EF4-FFF2-40B4-BE49-F238E27FC236}">
                <a16:creationId xmlns:a16="http://schemas.microsoft.com/office/drawing/2014/main" id="{0CC7A6EF-CE59-7AB6-4FB6-C8B79900DF35}"/>
              </a:ext>
            </a:extLst>
          </p:cNvPr>
          <p:cNvSpPr>
            <a:spLocks noGrp="1"/>
          </p:cNvSpPr>
          <p:nvPr>
            <p:ph type="body" sz="quarter" idx="10"/>
          </p:nvPr>
        </p:nvSpPr>
        <p:spPr>
          <a:xfrm>
            <a:off x="612488" y="2501153"/>
            <a:ext cx="10978994" cy="4029757"/>
          </a:xfrm>
        </p:spPr>
        <p:txBody>
          <a:bodyPr/>
          <a:lstStyle/>
          <a:p>
            <a:pPr marL="342900" indent="-342900">
              <a:spcBef>
                <a:spcPts val="300"/>
              </a:spcBef>
              <a:spcAft>
                <a:spcPts val="600"/>
              </a:spcAft>
              <a:buClr>
                <a:srgbClr val="003399"/>
              </a:buClr>
              <a:buSzPct val="108000"/>
              <a:buFont typeface="Arial" panose="020B0604020202020204" pitchFamily="34" charset="0"/>
              <a:buChar char="•"/>
            </a:pPr>
            <a:r>
              <a:rPr lang="en-US" dirty="0"/>
              <a:t>Some behavior may serve dual functions</a:t>
            </a:r>
          </a:p>
          <a:p>
            <a:pPr marL="342900" indent="-342900">
              <a:spcBef>
                <a:spcPts val="300"/>
              </a:spcBef>
              <a:spcAft>
                <a:spcPts val="600"/>
              </a:spcAft>
              <a:buClr>
                <a:srgbClr val="003399"/>
              </a:buClr>
              <a:buSzPct val="108000"/>
              <a:buFont typeface="Arial" panose="020B0604020202020204" pitchFamily="34" charset="0"/>
              <a:buChar char="•"/>
            </a:pPr>
            <a:r>
              <a:rPr lang="en-US" dirty="0"/>
              <a:t>Multiple functions in same setting</a:t>
            </a:r>
          </a:p>
          <a:p>
            <a:pPr marL="914400" lvl="1">
              <a:spcBef>
                <a:spcPts val="300"/>
              </a:spcBef>
              <a:buSzPct val="80000"/>
              <a:buFont typeface="Courier New" panose="02070309020205020404" pitchFamily="49" charset="0"/>
              <a:buChar char="o"/>
            </a:pPr>
            <a:r>
              <a:rPr lang="en-US" dirty="0"/>
              <a:t>Example: Peer attention and escape from work when yell out during math lesson</a:t>
            </a:r>
          </a:p>
          <a:p>
            <a:pPr marL="342900" indent="-342900">
              <a:spcBef>
                <a:spcPts val="300"/>
              </a:spcBef>
              <a:spcAft>
                <a:spcPts val="600"/>
              </a:spcAft>
              <a:buClr>
                <a:srgbClr val="003399"/>
              </a:buClr>
              <a:buSzPct val="108000"/>
              <a:buFont typeface="Arial" panose="020B0604020202020204" pitchFamily="34" charset="0"/>
              <a:buChar char="•"/>
            </a:pPr>
            <a:r>
              <a:rPr lang="en-US" dirty="0"/>
              <a:t>Multiple functions in different settings</a:t>
            </a:r>
          </a:p>
          <a:p>
            <a:pPr marL="914400" lvl="1">
              <a:spcBef>
                <a:spcPts val="300"/>
              </a:spcBef>
              <a:buSzPct val="80000"/>
              <a:buFont typeface="Courier New" panose="02070309020205020404" pitchFamily="49" charset="0"/>
              <a:buChar char="o"/>
            </a:pPr>
            <a:r>
              <a:rPr lang="en-US" dirty="0"/>
              <a:t>Escape from math class</a:t>
            </a:r>
          </a:p>
          <a:p>
            <a:pPr marL="914400" lvl="1">
              <a:spcBef>
                <a:spcPts val="300"/>
              </a:spcBef>
              <a:buSzPct val="80000"/>
              <a:buFont typeface="Courier New" panose="02070309020205020404" pitchFamily="49" charset="0"/>
              <a:buChar char="o"/>
            </a:pPr>
            <a:r>
              <a:rPr lang="en-US" dirty="0"/>
              <a:t>Obtain art teacher’s attention </a:t>
            </a:r>
          </a:p>
          <a:p>
            <a:pPr marL="342900" indent="-342900">
              <a:spcBef>
                <a:spcPts val="300"/>
              </a:spcBef>
              <a:spcAft>
                <a:spcPts val="600"/>
              </a:spcAft>
              <a:buClr>
                <a:srgbClr val="003399"/>
              </a:buClr>
              <a:buSzPct val="108000"/>
              <a:buFont typeface="Arial" panose="020B0604020202020204" pitchFamily="34" charset="0"/>
              <a:buChar char="•"/>
            </a:pPr>
            <a:r>
              <a:rPr lang="en-US" dirty="0"/>
              <a:t>It can sometimes be hard to separate functions in a school setting as challenging behaviors often have multiple consequences</a:t>
            </a:r>
          </a:p>
          <a:p>
            <a:pPr marL="914400" lvl="1">
              <a:spcBef>
                <a:spcPts val="300"/>
              </a:spcBef>
              <a:buSzPct val="80000"/>
              <a:buFont typeface="Courier New" panose="02070309020205020404" pitchFamily="49" charset="0"/>
              <a:buChar char="o"/>
            </a:pPr>
            <a:r>
              <a:rPr lang="en-US" dirty="0"/>
              <a:t>Example: both pulled out of classroom (escape) and talk to principal (attention)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a:xfrm>
            <a:off x="603504" y="1572768"/>
            <a:ext cx="11000232" cy="1654526"/>
          </a:xfrm>
        </p:spPr>
        <p:txBody>
          <a:bodyPr/>
          <a:lstStyle/>
          <a:p>
            <a:pPr algn="ctr"/>
            <a:r>
              <a:rPr lang="en-US" dirty="0"/>
              <a:t>BEHAVIOR INTERVENTIONS, continued</a:t>
            </a:r>
          </a:p>
        </p:txBody>
      </p:sp>
    </p:spTree>
    <p:extLst>
      <p:ext uri="{BB962C8B-B14F-4D97-AF65-F5344CB8AC3E}">
        <p14:creationId xmlns:p14="http://schemas.microsoft.com/office/powerpoint/2010/main" val="293946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2" name="Title 1">
            <a:extLst>
              <a:ext uri="{FF2B5EF4-FFF2-40B4-BE49-F238E27FC236}">
                <a16:creationId xmlns:a16="http://schemas.microsoft.com/office/drawing/2014/main" id="{6E35710F-D87A-61C6-0ABD-0FDF803F5DC0}"/>
              </a:ext>
            </a:extLst>
          </p:cNvPr>
          <p:cNvSpPr>
            <a:spLocks noGrp="1"/>
          </p:cNvSpPr>
          <p:nvPr>
            <p:ph type="title"/>
          </p:nvPr>
        </p:nvSpPr>
        <p:spPr>
          <a:xfrm>
            <a:off x="2311277" y="2191329"/>
            <a:ext cx="6778936" cy="1788999"/>
          </a:xfrm>
        </p:spPr>
        <p:txBody>
          <a:bodyPr/>
          <a:lstStyle/>
          <a:p>
            <a:pPr>
              <a:lnSpc>
                <a:spcPct val="90000"/>
              </a:lnSpc>
            </a:pPr>
            <a:r>
              <a:rPr lang="en-US" b="0" dirty="0"/>
              <a:t>The behavior of the student is the most reliable indicator of how things are going.</a:t>
            </a:r>
          </a:p>
        </p:txBody>
      </p:sp>
      <p:sp>
        <p:nvSpPr>
          <p:cNvPr id="3" name="Text Placeholder 2">
            <a:extLst>
              <a:ext uri="{FF2B5EF4-FFF2-40B4-BE49-F238E27FC236}">
                <a16:creationId xmlns:a16="http://schemas.microsoft.com/office/drawing/2014/main" id="{01E158EE-4D7E-8FD8-28E4-D7D87095CDCD}"/>
              </a:ext>
            </a:extLst>
          </p:cNvPr>
          <p:cNvSpPr>
            <a:spLocks noGrp="1"/>
          </p:cNvSpPr>
          <p:nvPr>
            <p:ph type="body" sz="quarter" idx="10"/>
          </p:nvPr>
        </p:nvSpPr>
        <p:spPr>
          <a:xfrm>
            <a:off x="1244497" y="3993776"/>
            <a:ext cx="7993630" cy="470650"/>
          </a:xfrm>
        </p:spPr>
        <p:txBody>
          <a:bodyPr/>
          <a:lstStyle/>
          <a:p>
            <a:pPr algn="ctr"/>
            <a:r>
              <a:rPr lang="en-US" dirty="0"/>
              <a:t>-Tyler </a:t>
            </a:r>
            <a:r>
              <a:rPr lang="en-US" dirty="0" err="1"/>
              <a:t>Fovel</a:t>
            </a:r>
            <a:r>
              <a:rPr lang="en-US" dirty="0"/>
              <a:t>, BCBA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2" name="Title 1">
            <a:extLst>
              <a:ext uri="{FF2B5EF4-FFF2-40B4-BE49-F238E27FC236}">
                <a16:creationId xmlns:a16="http://schemas.microsoft.com/office/drawing/2014/main" id="{822D6332-2E69-6433-DCD2-3E55B414A2A6}"/>
              </a:ext>
            </a:extLst>
          </p:cNvPr>
          <p:cNvSpPr>
            <a:spLocks noGrp="1"/>
          </p:cNvSpPr>
          <p:nvPr>
            <p:ph type="title"/>
          </p:nvPr>
        </p:nvSpPr>
        <p:spPr/>
        <p:txBody>
          <a:bodyPr/>
          <a:lstStyle/>
          <a:p>
            <a:r>
              <a:rPr lang="en-US" dirty="0"/>
              <a:t>Changing How We View Behavior</a:t>
            </a:r>
          </a:p>
        </p:txBody>
      </p:sp>
      <p:sp>
        <p:nvSpPr>
          <p:cNvPr id="325" name="Google Shape;325;p36"/>
          <p:cNvSpPr txBox="1">
            <a:spLocks noGrp="1"/>
          </p:cNvSpPr>
          <p:nvPr>
            <p:ph type="body" sz="quarter" idx="10"/>
          </p:nvPr>
        </p:nvSpPr>
        <p:spPr>
          <a:xfrm>
            <a:off x="1021977" y="2803766"/>
            <a:ext cx="8861611" cy="2951575"/>
          </a:xfrm>
          <a:prstGeom prst="rect">
            <a:avLst/>
          </a:prstGeom>
        </p:spPr>
        <p:txBody>
          <a:bodyPr spcFirstLastPara="1" vert="horz" wrap="square" lIns="91433" tIns="91433" rIns="91433" bIns="91433" rtlCol="0" anchor="t" anchorCtr="0">
            <a:noAutofit/>
          </a:bodyPr>
          <a:lstStyle/>
          <a:p>
            <a:pPr marL="16933" indent="0">
              <a:spcAft>
                <a:spcPts val="1800"/>
              </a:spcAft>
              <a:buClr>
                <a:srgbClr val="4F81BD"/>
              </a:buClr>
              <a:buSzPts val="2400"/>
            </a:pPr>
            <a:r>
              <a:rPr lang="en" sz="3200" dirty="0">
                <a:solidFill>
                  <a:schemeClr val="dk1"/>
                </a:solidFill>
                <a:latin typeface="Calibri"/>
                <a:ea typeface="Calibri"/>
                <a:cs typeface="Calibri"/>
                <a:sym typeface="Calibri"/>
              </a:rPr>
              <a:t>Behavior is COMMUNICATION</a:t>
            </a:r>
            <a:endParaRPr sz="3200" dirty="0">
              <a:solidFill>
                <a:schemeClr val="dk1"/>
              </a:solidFill>
              <a:latin typeface="Calibri"/>
              <a:ea typeface="Calibri"/>
              <a:cs typeface="Calibri"/>
              <a:sym typeface="Calibri"/>
            </a:endParaRPr>
          </a:p>
          <a:p>
            <a:pPr marL="16933" indent="0">
              <a:spcAft>
                <a:spcPts val="1800"/>
              </a:spcAft>
              <a:buClr>
                <a:srgbClr val="4F81BD"/>
              </a:buClr>
              <a:buSzPts val="2400"/>
            </a:pPr>
            <a:r>
              <a:rPr lang="en" sz="3200" dirty="0">
                <a:solidFill>
                  <a:schemeClr val="dk1"/>
                </a:solidFill>
                <a:latin typeface="Calibri"/>
                <a:ea typeface="Calibri"/>
                <a:cs typeface="Calibri"/>
                <a:sym typeface="Calibri"/>
              </a:rPr>
              <a:t>Behavior is purposeful - it has a function</a:t>
            </a:r>
            <a:endParaRPr sz="3200" dirty="0">
              <a:solidFill>
                <a:schemeClr val="dk1"/>
              </a:solidFill>
              <a:latin typeface="Calibri"/>
              <a:ea typeface="Calibri"/>
              <a:cs typeface="Calibri"/>
              <a:sym typeface="Calibri"/>
            </a:endParaRPr>
          </a:p>
          <a:p>
            <a:pPr marL="16933" indent="0">
              <a:spcAft>
                <a:spcPts val="1800"/>
              </a:spcAft>
              <a:buClr>
                <a:srgbClr val="4F81BD"/>
              </a:buClr>
              <a:buSzPts val="2400"/>
            </a:pPr>
            <a:r>
              <a:rPr lang="en" sz="3200" dirty="0">
                <a:solidFill>
                  <a:schemeClr val="dk1"/>
                </a:solidFill>
                <a:latin typeface="Calibri"/>
                <a:ea typeface="Calibri"/>
                <a:cs typeface="Calibri"/>
                <a:sym typeface="Calibri"/>
              </a:rPr>
              <a:t>Behavior is learned and is related to the context in which it occurs</a:t>
            </a:r>
            <a:endParaRPr sz="2667" dirty="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2" name="Title 1">
            <a:extLst>
              <a:ext uri="{FF2B5EF4-FFF2-40B4-BE49-F238E27FC236}">
                <a16:creationId xmlns:a16="http://schemas.microsoft.com/office/drawing/2014/main" id="{B8DA19C0-D616-2151-7614-43AD827FBE9A}"/>
              </a:ext>
            </a:extLst>
          </p:cNvPr>
          <p:cNvSpPr>
            <a:spLocks noGrp="1"/>
          </p:cNvSpPr>
          <p:nvPr>
            <p:ph type="title"/>
          </p:nvPr>
        </p:nvSpPr>
        <p:spPr/>
        <p:txBody>
          <a:bodyPr/>
          <a:lstStyle/>
          <a:p>
            <a:r>
              <a:rPr lang="en-US" dirty="0"/>
              <a:t>Changing How We View Behavior, continued</a:t>
            </a:r>
          </a:p>
        </p:txBody>
      </p:sp>
      <p:sp>
        <p:nvSpPr>
          <p:cNvPr id="331" name="Google Shape;331;p37"/>
          <p:cNvSpPr txBox="1">
            <a:spLocks noGrp="1"/>
          </p:cNvSpPr>
          <p:nvPr>
            <p:ph type="body" sz="quarter" idx="10"/>
          </p:nvPr>
        </p:nvSpPr>
        <p:spPr>
          <a:xfrm>
            <a:off x="1021976" y="2803766"/>
            <a:ext cx="10058400" cy="3727144"/>
          </a:xfrm>
          <a:prstGeom prst="rect">
            <a:avLst/>
          </a:prstGeom>
        </p:spPr>
        <p:txBody>
          <a:bodyPr spcFirstLastPara="1" vert="horz" wrap="square" lIns="91433" tIns="91433" rIns="91433" bIns="91433" rtlCol="0" anchor="t" anchorCtr="0">
            <a:noAutofit/>
          </a:bodyPr>
          <a:lstStyle/>
          <a:p>
            <a:pPr marL="16933" indent="0">
              <a:buClr>
                <a:srgbClr val="4F81BD"/>
              </a:buClr>
              <a:buSzPts val="2400"/>
            </a:pPr>
            <a:r>
              <a:rPr lang="en" sz="3200" dirty="0">
                <a:solidFill>
                  <a:schemeClr val="dk1"/>
                </a:solidFill>
                <a:latin typeface="Calibri"/>
                <a:ea typeface="Calibri"/>
                <a:cs typeface="Calibri"/>
                <a:sym typeface="Calibri"/>
              </a:rPr>
              <a:t>Behavior is interactive with people and the environment</a:t>
            </a:r>
          </a:p>
          <a:p>
            <a:pPr marL="860425"/>
            <a:r>
              <a:rPr lang="en" sz="2800" dirty="0">
                <a:solidFill>
                  <a:schemeClr val="dk1"/>
                </a:solidFill>
                <a:latin typeface="Calibri"/>
                <a:ea typeface="Calibri"/>
                <a:cs typeface="Calibri"/>
                <a:sym typeface="Calibri"/>
              </a:rPr>
              <a:t>YOU are part of the environment</a:t>
            </a:r>
            <a:endParaRPr sz="2800" dirty="0">
              <a:solidFill>
                <a:schemeClr val="dk1"/>
              </a:solidFill>
              <a:latin typeface="Calibri"/>
              <a:ea typeface="Calibri"/>
              <a:cs typeface="Calibri"/>
              <a:sym typeface="Calibri"/>
            </a:endParaRPr>
          </a:p>
          <a:p>
            <a:pPr marL="860425"/>
            <a:r>
              <a:rPr lang="en" sz="2800" dirty="0">
                <a:solidFill>
                  <a:schemeClr val="dk1"/>
                </a:solidFill>
                <a:latin typeface="Calibri"/>
                <a:ea typeface="Calibri"/>
                <a:cs typeface="Calibri"/>
                <a:sym typeface="Calibri"/>
              </a:rPr>
              <a:t>“We are 50% of every interaction with a child, so we have a lot of control over that interaction.”</a:t>
            </a:r>
          </a:p>
          <a:p>
            <a:pPr marL="860425"/>
            <a:r>
              <a:rPr lang="en" sz="2800" dirty="0">
                <a:solidFill>
                  <a:schemeClr val="dk1"/>
                </a:solidFill>
                <a:latin typeface="Calibri"/>
                <a:ea typeface="Calibri"/>
                <a:cs typeface="Calibri"/>
                <a:sym typeface="Calibri"/>
              </a:rPr>
              <a:t>You can only change YOUR behavior</a:t>
            </a:r>
            <a:endParaRPr sz="2800"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a:extLst>
              <a:ext uri="{FF2B5EF4-FFF2-40B4-BE49-F238E27FC236}">
                <a16:creationId xmlns:a16="http://schemas.microsoft.com/office/drawing/2014/main" id="{0D608531-D89E-C362-4197-03553E883409}"/>
              </a:ext>
            </a:extLst>
          </p:cNvPr>
          <p:cNvSpPr>
            <a:spLocks noGrp="1"/>
          </p:cNvSpPr>
          <p:nvPr>
            <p:ph type="title"/>
          </p:nvPr>
        </p:nvSpPr>
        <p:spPr/>
        <p:txBody>
          <a:bodyPr/>
          <a:lstStyle/>
          <a:p>
            <a:r>
              <a:rPr lang="en-US" dirty="0"/>
              <a:t>Changing How We View Behavior, continued 2</a:t>
            </a:r>
          </a:p>
        </p:txBody>
      </p:sp>
      <p:sp>
        <p:nvSpPr>
          <p:cNvPr id="3" name="Text Placeholder 2">
            <a:extLst>
              <a:ext uri="{FF2B5EF4-FFF2-40B4-BE49-F238E27FC236}">
                <a16:creationId xmlns:a16="http://schemas.microsoft.com/office/drawing/2014/main" id="{06318DD2-EA41-C731-CBB6-8AFBCB16C545}"/>
              </a:ext>
            </a:extLst>
          </p:cNvPr>
          <p:cNvSpPr>
            <a:spLocks noGrp="1"/>
          </p:cNvSpPr>
          <p:nvPr>
            <p:ph type="body" sz="quarter" idx="10"/>
          </p:nvPr>
        </p:nvSpPr>
        <p:spPr>
          <a:xfrm>
            <a:off x="1075765" y="2803766"/>
            <a:ext cx="9049870" cy="3727144"/>
          </a:xfrm>
        </p:spPr>
        <p:txBody>
          <a:bodyPr/>
          <a:lstStyle/>
          <a:p>
            <a:r>
              <a:rPr lang="en-US" sz="3200" dirty="0"/>
              <a:t>We must view student’s challenging behaviors as a teaching problem in which errors need to be eliminated and </a:t>
            </a:r>
            <a:r>
              <a:rPr lang="en-US" sz="3200" b="1" dirty="0"/>
              <a:t>correct responses </a:t>
            </a:r>
            <a:r>
              <a:rPr lang="en-US" sz="3200" dirty="0"/>
              <a:t>need to be taught and </a:t>
            </a:r>
            <a:r>
              <a:rPr lang="en-US" sz="3200" b="1" dirty="0"/>
              <a:t>strengthened</a:t>
            </a:r>
          </a:p>
          <a:p>
            <a:r>
              <a:rPr lang="en-US" sz="3200" dirty="0"/>
              <a:t>Just like we do when we teach a new concept or lesson…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4" name="Title 3">
            <a:extLst>
              <a:ext uri="{FF2B5EF4-FFF2-40B4-BE49-F238E27FC236}">
                <a16:creationId xmlns:a16="http://schemas.microsoft.com/office/drawing/2014/main" id="{102477F1-9D66-722B-C3B5-F1A33C18B938}"/>
              </a:ext>
            </a:extLst>
          </p:cNvPr>
          <p:cNvSpPr>
            <a:spLocks noGrp="1"/>
          </p:cNvSpPr>
          <p:nvPr>
            <p:ph type="title"/>
          </p:nvPr>
        </p:nvSpPr>
        <p:spPr/>
        <p:txBody>
          <a:bodyPr/>
          <a:lstStyle/>
          <a:p>
            <a:r>
              <a:rPr lang="en-US" dirty="0"/>
              <a:t>Practical Interventions and Data Driven Decision Making</a:t>
            </a:r>
          </a:p>
        </p:txBody>
      </p:sp>
      <p:sp>
        <p:nvSpPr>
          <p:cNvPr id="8" name="Text Placeholder 7">
            <a:extLst>
              <a:ext uri="{FF2B5EF4-FFF2-40B4-BE49-F238E27FC236}">
                <a16:creationId xmlns:a16="http://schemas.microsoft.com/office/drawing/2014/main" id="{7F448CBE-C289-6AE3-3DCF-14C176869ABC}"/>
              </a:ext>
            </a:extLst>
          </p:cNvPr>
          <p:cNvSpPr>
            <a:spLocks noGrp="1"/>
          </p:cNvSpPr>
          <p:nvPr>
            <p:ph type="body" sz="quarter" idx="3"/>
          </p:nvPr>
        </p:nvSpPr>
        <p:spPr/>
        <p:txBody>
          <a:bodyPr/>
          <a:lstStyle/>
          <a:p>
            <a:r>
              <a:rPr lang="en-US" dirty="0"/>
              <a:t>Agenda</a:t>
            </a:r>
          </a:p>
        </p:txBody>
      </p:sp>
      <p:sp>
        <p:nvSpPr>
          <p:cNvPr id="149" name="Google Shape;149;p31"/>
          <p:cNvSpPr txBox="1">
            <a:spLocks noGrp="1"/>
          </p:cNvSpPr>
          <p:nvPr>
            <p:ph type="body" sz="quarter" idx="10"/>
          </p:nvPr>
        </p:nvSpPr>
        <p:spPr>
          <a:prstGeom prst="rect">
            <a:avLst/>
          </a:prstGeom>
        </p:spPr>
        <p:txBody>
          <a:bodyPr spcFirstLastPara="1" vert="horz" wrap="square" lIns="45700" tIns="45700" rIns="45700" bIns="45700" rtlCol="0" anchor="t" anchorCtr="0">
            <a:noAutofit/>
          </a:bodyPr>
          <a:lstStyle/>
          <a:p>
            <a:pPr marL="152396" indent="0"/>
            <a:r>
              <a:rPr lang="en-US" sz="3200" dirty="0"/>
              <a:t>Behavioral Interventions</a:t>
            </a:r>
          </a:p>
          <a:p>
            <a:pPr marL="152396" indent="0"/>
            <a:r>
              <a:rPr lang="en-US" sz="3200" dirty="0"/>
              <a:t>Individualization of Behavior Plans</a:t>
            </a:r>
          </a:p>
          <a:p>
            <a:pPr marL="152396" indent="0"/>
            <a:r>
              <a:rPr lang="en-US" sz="3200" dirty="0"/>
              <a:t>Data Driven Decision Making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2" name="Title 1">
            <a:extLst>
              <a:ext uri="{FF2B5EF4-FFF2-40B4-BE49-F238E27FC236}">
                <a16:creationId xmlns:a16="http://schemas.microsoft.com/office/drawing/2014/main" id="{0EE2017E-6A73-C2FA-F79A-91870C2FCF36}"/>
              </a:ext>
            </a:extLst>
          </p:cNvPr>
          <p:cNvSpPr>
            <a:spLocks noGrp="1"/>
          </p:cNvSpPr>
          <p:nvPr>
            <p:ph type="title"/>
          </p:nvPr>
        </p:nvSpPr>
        <p:spPr>
          <a:xfrm>
            <a:off x="497541" y="1451745"/>
            <a:ext cx="11106195" cy="874597"/>
          </a:xfrm>
        </p:spPr>
        <p:txBody>
          <a:bodyPr/>
          <a:lstStyle/>
          <a:p>
            <a:r>
              <a:rPr lang="en-US" sz="3200" b="0" dirty="0"/>
              <a:t>“If a child doesn’t know how to read we </a:t>
            </a:r>
            <a:r>
              <a:rPr lang="en-US" sz="3200" dirty="0"/>
              <a:t>teach</a:t>
            </a:r>
          </a:p>
        </p:txBody>
      </p:sp>
      <p:sp>
        <p:nvSpPr>
          <p:cNvPr id="4" name="Text Placeholder 3">
            <a:extLst>
              <a:ext uri="{FF2B5EF4-FFF2-40B4-BE49-F238E27FC236}">
                <a16:creationId xmlns:a16="http://schemas.microsoft.com/office/drawing/2014/main" id="{4CB09718-83FA-9885-FEDE-B18DCC1A6598}"/>
              </a:ext>
            </a:extLst>
          </p:cNvPr>
          <p:cNvSpPr>
            <a:spLocks noGrp="1"/>
          </p:cNvSpPr>
          <p:nvPr>
            <p:ph type="body" sz="quarter" idx="10"/>
          </p:nvPr>
        </p:nvSpPr>
        <p:spPr>
          <a:xfrm>
            <a:off x="612488" y="2178425"/>
            <a:ext cx="10978994" cy="4110439"/>
          </a:xfrm>
        </p:spPr>
        <p:txBody>
          <a:bodyPr/>
          <a:lstStyle/>
          <a:p>
            <a:pPr>
              <a:spcBef>
                <a:spcPts val="0"/>
              </a:spcBef>
            </a:pPr>
            <a:r>
              <a:rPr lang="en-US" sz="3200" dirty="0"/>
              <a:t>If a child doesn’t know how to swim, we </a:t>
            </a:r>
            <a:r>
              <a:rPr lang="en-US" sz="3200" b="1" dirty="0"/>
              <a:t>teach</a:t>
            </a:r>
          </a:p>
          <a:p>
            <a:pPr>
              <a:spcBef>
                <a:spcPts val="0"/>
              </a:spcBef>
            </a:pPr>
            <a:r>
              <a:rPr lang="en-US" sz="3200" dirty="0"/>
              <a:t>If a child doesn’t know how to multiply, we </a:t>
            </a:r>
            <a:r>
              <a:rPr lang="en-US" sz="3200" b="1" dirty="0"/>
              <a:t>teach</a:t>
            </a:r>
          </a:p>
          <a:p>
            <a:pPr>
              <a:spcBef>
                <a:spcPts val="0"/>
              </a:spcBef>
            </a:pPr>
            <a:r>
              <a:rPr lang="en-US" sz="3200" dirty="0"/>
              <a:t>If a child doesn’t know how to drive, we </a:t>
            </a:r>
            <a:r>
              <a:rPr lang="en-US" sz="3200" b="1" dirty="0"/>
              <a:t>teach</a:t>
            </a:r>
          </a:p>
          <a:p>
            <a:pPr>
              <a:spcBef>
                <a:spcPts val="0"/>
              </a:spcBef>
            </a:pPr>
            <a:r>
              <a:rPr lang="en-US" sz="3200" dirty="0"/>
              <a:t>If a child doesn’t know how to behave, we…….</a:t>
            </a:r>
          </a:p>
          <a:p>
            <a:pPr>
              <a:spcBef>
                <a:spcPts val="0"/>
              </a:spcBef>
              <a:spcAft>
                <a:spcPts val="1800"/>
              </a:spcAft>
            </a:pPr>
            <a:r>
              <a:rPr lang="en-US" sz="3200" dirty="0"/>
              <a:t>	Punish? Teach? </a:t>
            </a:r>
          </a:p>
          <a:p>
            <a:pPr>
              <a:spcBef>
                <a:spcPts val="0"/>
              </a:spcBef>
              <a:spcAft>
                <a:spcPts val="600"/>
              </a:spcAft>
            </a:pPr>
            <a:r>
              <a:rPr lang="en-US" dirty="0"/>
              <a:t>Why can’t we finish the last sentence as automatically as we do the others?”</a:t>
            </a:r>
          </a:p>
          <a:p>
            <a:pPr>
              <a:spcBef>
                <a:spcPts val="0"/>
              </a:spcBef>
              <a:spcAft>
                <a:spcPts val="600"/>
              </a:spcAft>
            </a:pPr>
            <a:r>
              <a:rPr lang="en-US" dirty="0"/>
              <a:t>-John </a:t>
            </a:r>
            <a:r>
              <a:rPr lang="en-US" dirty="0" err="1"/>
              <a:t>Herner</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03A6FA93-420F-FE10-9FCE-EB622CED6739}"/>
              </a:ext>
            </a:extLst>
          </p:cNvPr>
          <p:cNvSpPr>
            <a:spLocks noGrp="1"/>
          </p:cNvSpPr>
          <p:nvPr>
            <p:ph type="title"/>
          </p:nvPr>
        </p:nvSpPr>
        <p:spPr>
          <a:xfrm>
            <a:off x="607044" y="1814814"/>
            <a:ext cx="11000232" cy="645997"/>
          </a:xfrm>
        </p:spPr>
        <p:txBody>
          <a:bodyPr/>
          <a:lstStyle/>
          <a:p>
            <a:r>
              <a:rPr lang="en-US" dirty="0"/>
              <a:t>Research tells us...</a:t>
            </a:r>
          </a:p>
        </p:txBody>
      </p:sp>
      <p:sp>
        <p:nvSpPr>
          <p:cNvPr id="348" name="Google Shape;348;p40"/>
          <p:cNvSpPr txBox="1">
            <a:spLocks noGrp="1"/>
          </p:cNvSpPr>
          <p:nvPr>
            <p:ph type="body" sz="quarter" idx="3"/>
          </p:nvPr>
        </p:nvSpPr>
        <p:spPr>
          <a:xfrm>
            <a:off x="622998" y="2487707"/>
            <a:ext cx="10964869" cy="484093"/>
          </a:xfrm>
          <a:prstGeom prst="rect">
            <a:avLst/>
          </a:prstGeom>
        </p:spPr>
        <p:txBody>
          <a:bodyPr spcFirstLastPara="1" vert="horz" wrap="square" lIns="91433" tIns="91433" rIns="91433" bIns="91433" rtlCol="0" anchor="t" anchorCtr="0">
            <a:noAutofit/>
          </a:bodyPr>
          <a:lstStyle/>
          <a:p>
            <a:pPr marL="0" indent="0">
              <a:spcBef>
                <a:spcPts val="0"/>
              </a:spcBef>
              <a:buSzPts val="3000"/>
              <a:buNone/>
            </a:pPr>
            <a:r>
              <a:rPr lang="en" sz="3200" b="0" dirty="0">
                <a:latin typeface="Calibri"/>
                <a:ea typeface="Calibri"/>
                <a:cs typeface="Calibri"/>
                <a:sym typeface="Calibri"/>
              </a:rPr>
              <a:t>Effective teachers and staff:</a:t>
            </a:r>
            <a:endParaRPr sz="3200" b="0" dirty="0"/>
          </a:p>
        </p:txBody>
      </p:sp>
      <p:sp>
        <p:nvSpPr>
          <p:cNvPr id="3" name="Text Placeholder 2">
            <a:extLst>
              <a:ext uri="{FF2B5EF4-FFF2-40B4-BE49-F238E27FC236}">
                <a16:creationId xmlns:a16="http://schemas.microsoft.com/office/drawing/2014/main" id="{0CAB08C6-26BE-7257-4EA1-5B90220DE7D1}"/>
              </a:ext>
            </a:extLst>
          </p:cNvPr>
          <p:cNvSpPr>
            <a:spLocks noGrp="1"/>
          </p:cNvSpPr>
          <p:nvPr>
            <p:ph type="body" sz="quarter" idx="10"/>
          </p:nvPr>
        </p:nvSpPr>
        <p:spPr>
          <a:xfrm>
            <a:off x="622998" y="3173506"/>
            <a:ext cx="10984278" cy="3504021"/>
          </a:xfrm>
        </p:spPr>
        <p:txBody>
          <a:bodyPr/>
          <a:lstStyle/>
          <a:p>
            <a:pPr marL="457200">
              <a:spcBef>
                <a:spcPts val="0"/>
              </a:spcBef>
            </a:pPr>
            <a:r>
              <a:rPr lang="en-US" sz="2800" dirty="0"/>
              <a:t>Spend more time responding and praising </a:t>
            </a:r>
            <a:r>
              <a:rPr lang="en-US" sz="2800" b="1" dirty="0"/>
              <a:t>expected </a:t>
            </a:r>
            <a:r>
              <a:rPr lang="en-US" sz="2800" dirty="0"/>
              <a:t>behavior than responding to</a:t>
            </a:r>
            <a:r>
              <a:rPr lang="en-US" sz="2800" b="1" dirty="0"/>
              <a:t> inappropriate </a:t>
            </a:r>
            <a:r>
              <a:rPr lang="en-US" sz="2800" dirty="0"/>
              <a:t>behavior</a:t>
            </a:r>
          </a:p>
          <a:p>
            <a:pPr marL="457200">
              <a:spcBef>
                <a:spcPts val="0"/>
              </a:spcBef>
            </a:pPr>
            <a:r>
              <a:rPr lang="en-US" sz="2800" dirty="0"/>
              <a:t>Know that student do NOT learn when presented with aversive consequences</a:t>
            </a:r>
          </a:p>
          <a:p>
            <a:pPr marL="457200">
              <a:spcBef>
                <a:spcPts val="0"/>
              </a:spcBef>
            </a:pPr>
            <a:r>
              <a:rPr lang="en-US" sz="2800" dirty="0"/>
              <a:t>Understand we DO learn better ways of behaving by being taught directly and receiving consistent feedback on the behaviors that we want to see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 name="Title 2">
            <a:extLst>
              <a:ext uri="{FF2B5EF4-FFF2-40B4-BE49-F238E27FC236}">
                <a16:creationId xmlns:a16="http://schemas.microsoft.com/office/drawing/2014/main" id="{30D593D5-18C9-A16B-71F6-80774713CA34}"/>
              </a:ext>
            </a:extLst>
          </p:cNvPr>
          <p:cNvSpPr>
            <a:spLocks noGrp="1"/>
          </p:cNvSpPr>
          <p:nvPr>
            <p:ph type="title"/>
          </p:nvPr>
        </p:nvSpPr>
        <p:spPr/>
        <p:txBody>
          <a:bodyPr/>
          <a:lstStyle/>
          <a:p>
            <a:r>
              <a:rPr lang="en-US" dirty="0"/>
              <a:t>How do they do it??</a:t>
            </a:r>
          </a:p>
        </p:txBody>
      </p:sp>
      <p:sp>
        <p:nvSpPr>
          <p:cNvPr id="4" name="Text Placeholder 3">
            <a:extLst>
              <a:ext uri="{FF2B5EF4-FFF2-40B4-BE49-F238E27FC236}">
                <a16:creationId xmlns:a16="http://schemas.microsoft.com/office/drawing/2014/main" id="{F1C971EB-721B-0E0F-5712-74AF2C4406B7}"/>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3600" dirty="0"/>
              <a:t>Being less REACTIVE</a:t>
            </a:r>
          </a:p>
          <a:p>
            <a:pPr marL="457200" indent="-457200">
              <a:buClr>
                <a:srgbClr val="003399"/>
              </a:buClr>
              <a:buSzPct val="108000"/>
              <a:buFont typeface="Arial" panose="020B0604020202020204" pitchFamily="34" charset="0"/>
              <a:buChar char="•"/>
            </a:pPr>
            <a:r>
              <a:rPr lang="en-US" sz="3600" dirty="0"/>
              <a:t>Being more </a:t>
            </a:r>
            <a:r>
              <a:rPr lang="en-US" sz="3600" b="1" dirty="0"/>
              <a:t>PROACTIVE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Title 2">
            <a:extLst>
              <a:ext uri="{FF2B5EF4-FFF2-40B4-BE49-F238E27FC236}">
                <a16:creationId xmlns:a16="http://schemas.microsoft.com/office/drawing/2014/main" id="{9ECF0056-0777-C888-DDB0-068D627C8CA6}"/>
              </a:ext>
            </a:extLst>
          </p:cNvPr>
          <p:cNvSpPr>
            <a:spLocks noGrp="1"/>
          </p:cNvSpPr>
          <p:nvPr>
            <p:ph type="title"/>
          </p:nvPr>
        </p:nvSpPr>
        <p:spPr>
          <a:xfrm>
            <a:off x="603504" y="1572768"/>
            <a:ext cx="11000232" cy="1856232"/>
          </a:xfrm>
        </p:spPr>
        <p:txBody>
          <a:bodyPr/>
          <a:lstStyle/>
          <a:p>
            <a:pPr algn="ctr"/>
            <a:r>
              <a:rPr lang="en-US" u="sng" dirty="0"/>
              <a:t>ANTECEDENT</a:t>
            </a:r>
            <a:r>
              <a:rPr lang="en-US" dirty="0"/>
              <a:t> INTERVENTIONS </a:t>
            </a:r>
            <a:br>
              <a:rPr lang="en-US" dirty="0"/>
            </a:br>
            <a:r>
              <a:rPr lang="en-US" dirty="0"/>
              <a:t>AND MODIFICATIONS</a:t>
            </a:r>
          </a:p>
        </p:txBody>
      </p:sp>
      <p:sp>
        <p:nvSpPr>
          <p:cNvPr id="2" name="Text Placeholder 1">
            <a:extLst>
              <a:ext uri="{FF2B5EF4-FFF2-40B4-BE49-F238E27FC236}">
                <a16:creationId xmlns:a16="http://schemas.microsoft.com/office/drawing/2014/main" id="{30C6AA22-294C-CA06-D2E9-4E9CA574C7CE}"/>
              </a:ext>
            </a:extLst>
          </p:cNvPr>
          <p:cNvSpPr>
            <a:spLocks noGrp="1"/>
          </p:cNvSpPr>
          <p:nvPr>
            <p:ph type="body" sz="quarter" idx="10"/>
          </p:nvPr>
        </p:nvSpPr>
        <p:spPr>
          <a:xfrm>
            <a:off x="612488" y="3429000"/>
            <a:ext cx="10978994" cy="3421228"/>
          </a:xfrm>
        </p:spPr>
        <p:txBody>
          <a:bodyPr/>
          <a:lstStyle/>
          <a:p>
            <a:pPr algn="ctr">
              <a:lnSpc>
                <a:spcPct val="100000"/>
              </a:lnSpc>
              <a:spcBef>
                <a:spcPts val="1400"/>
              </a:spcBef>
            </a:pPr>
            <a:r>
              <a:rPr lang="en-US" b="1" dirty="0"/>
              <a:t>Managing yourself</a:t>
            </a:r>
            <a:br>
              <a:rPr lang="en-US" b="1" dirty="0"/>
            </a:br>
            <a:r>
              <a:rPr lang="en-US" b="1" dirty="0"/>
              <a:t>Instructional Control</a:t>
            </a:r>
            <a:br>
              <a:rPr lang="en-US" b="1" dirty="0"/>
            </a:br>
            <a:r>
              <a:rPr lang="en-US" b="1" dirty="0"/>
              <a:t>Pairing</a:t>
            </a:r>
            <a:br>
              <a:rPr lang="en-US" b="1" dirty="0"/>
            </a:br>
            <a:r>
              <a:rPr lang="en-US" b="1" dirty="0"/>
              <a:t>Antecedent modifications</a:t>
            </a:r>
            <a:br>
              <a:rPr lang="en-US" b="1" dirty="0"/>
            </a:br>
            <a:r>
              <a:rPr lang="en-US" b="1" dirty="0"/>
              <a:t>Extinction Burst</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1681420"/>
          </a:xfrm>
          <a:prstGeom prst="rect">
            <a:avLst/>
          </a:prstGeom>
        </p:spPr>
        <p:txBody>
          <a:bodyPr spcFirstLastPara="1" vert="horz" wrap="square" lIns="121900" tIns="121900" rIns="121900" bIns="121900" rtlCol="0" anchor="ctr" anchorCtr="0">
            <a:noAutofit/>
          </a:bodyPr>
          <a:lstStyle/>
          <a:p>
            <a:pPr algn="ctr"/>
            <a:r>
              <a:rPr lang="en" sz="3600" dirty="0"/>
              <a:t>MANAGE YOURSELF FIRST</a:t>
            </a:r>
            <a:endParaRPr sz="3600" dirty="0"/>
          </a:p>
        </p:txBody>
      </p:sp>
    </p:spTree>
    <p:extLst>
      <p:ext uri="{BB962C8B-B14F-4D97-AF65-F5344CB8AC3E}">
        <p14:creationId xmlns:p14="http://schemas.microsoft.com/office/powerpoint/2010/main" val="1454039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itle 1">
            <a:extLst>
              <a:ext uri="{FF2B5EF4-FFF2-40B4-BE49-F238E27FC236}">
                <a16:creationId xmlns:a16="http://schemas.microsoft.com/office/drawing/2014/main" id="{03700643-0BDF-4EF0-0E0F-D87A7E30057F}"/>
              </a:ext>
            </a:extLst>
          </p:cNvPr>
          <p:cNvSpPr>
            <a:spLocks noGrp="1"/>
          </p:cNvSpPr>
          <p:nvPr>
            <p:ph type="title"/>
          </p:nvPr>
        </p:nvSpPr>
        <p:spPr/>
        <p:txBody>
          <a:bodyPr/>
          <a:lstStyle/>
          <a:p>
            <a:r>
              <a:rPr lang="en-US" dirty="0"/>
              <a:t>First steps to managing behavior….</a:t>
            </a:r>
          </a:p>
        </p:txBody>
      </p:sp>
      <p:sp>
        <p:nvSpPr>
          <p:cNvPr id="147" name="Google Shape;147;p27"/>
          <p:cNvSpPr txBox="1">
            <a:spLocks noGrp="1"/>
          </p:cNvSpPr>
          <p:nvPr>
            <p:ph type="body" sz="quarter" idx="10"/>
          </p:nvPr>
        </p:nvSpPr>
        <p:spPr>
          <a:xfrm>
            <a:off x="612488" y="2803766"/>
            <a:ext cx="10978994" cy="3126387"/>
          </a:xfrm>
          <a:prstGeom prst="rect">
            <a:avLst/>
          </a:prstGeom>
        </p:spPr>
        <p:txBody>
          <a:bodyPr spcFirstLastPara="1" vert="horz" wrap="square" lIns="121900" tIns="121900" rIns="121900" bIns="121900" rtlCol="0" anchor="ctr" anchorCtr="0">
            <a:normAutofit fontScale="40000" lnSpcReduction="20000"/>
          </a:bodyPr>
          <a:lstStyle/>
          <a:p>
            <a:pPr marL="0" indent="0" algn="ctr">
              <a:lnSpc>
                <a:spcPct val="100000"/>
              </a:lnSpc>
              <a:spcBef>
                <a:spcPts val="0"/>
              </a:spcBef>
            </a:pPr>
            <a:r>
              <a:rPr lang="en" sz="15141" b="1" dirty="0">
                <a:solidFill>
                  <a:srgbClr val="EF6C00"/>
                </a:solidFill>
                <a:ea typeface="Open Sans"/>
                <a:sym typeface="Open Sans"/>
              </a:rPr>
              <a:t>Manage </a:t>
            </a:r>
            <a:endParaRPr sz="15141" b="1" dirty="0">
              <a:solidFill>
                <a:srgbClr val="EF6C00"/>
              </a:solidFill>
              <a:ea typeface="Open Sans"/>
              <a:sym typeface="Open Sans"/>
            </a:endParaRPr>
          </a:p>
          <a:p>
            <a:pPr marL="0" indent="0" algn="ctr">
              <a:lnSpc>
                <a:spcPct val="100000"/>
              </a:lnSpc>
              <a:spcBef>
                <a:spcPts val="0"/>
              </a:spcBef>
            </a:pPr>
            <a:r>
              <a:rPr lang="en" sz="15141" b="1" dirty="0">
                <a:solidFill>
                  <a:srgbClr val="EF6C00"/>
                </a:solidFill>
                <a:ea typeface="Open Sans"/>
                <a:sym typeface="Open Sans"/>
              </a:rPr>
              <a:t>yourself </a:t>
            </a:r>
            <a:endParaRPr sz="15141" b="1" dirty="0">
              <a:solidFill>
                <a:srgbClr val="EF6C00"/>
              </a:solidFill>
              <a:ea typeface="Open Sans"/>
              <a:sym typeface="Open Sans"/>
            </a:endParaRPr>
          </a:p>
          <a:p>
            <a:pPr marL="0" indent="0" algn="ctr">
              <a:lnSpc>
                <a:spcPct val="100000"/>
              </a:lnSpc>
              <a:spcBef>
                <a:spcPts val="0"/>
              </a:spcBef>
            </a:pPr>
            <a:r>
              <a:rPr lang="en" sz="15141" b="1" dirty="0">
                <a:solidFill>
                  <a:srgbClr val="EF6C00"/>
                </a:solidFill>
                <a:ea typeface="Open Sans"/>
                <a:sym typeface="Open Sans"/>
              </a:rPr>
              <a:t>first!</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844551" y="1073188"/>
            <a:ext cx="5200215" cy="5191797"/>
          </a:xfrm>
          <a:prstGeom prst="rect">
            <a:avLst/>
          </a:prstGeom>
          <a:noFill/>
          <a:ln>
            <a:noFill/>
          </a:ln>
        </p:spPr>
      </p:pic>
      <p:sp>
        <p:nvSpPr>
          <p:cNvPr id="2" name="Title 1">
            <a:extLst>
              <a:ext uri="{FF2B5EF4-FFF2-40B4-BE49-F238E27FC236}">
                <a16:creationId xmlns:a16="http://schemas.microsoft.com/office/drawing/2014/main" id="{7FFF93CE-B352-D67C-E0B9-D034B6816593}"/>
              </a:ext>
            </a:extLst>
          </p:cNvPr>
          <p:cNvSpPr>
            <a:spLocks noGrp="1"/>
          </p:cNvSpPr>
          <p:nvPr>
            <p:ph type="title"/>
          </p:nvPr>
        </p:nvSpPr>
        <p:spPr>
          <a:xfrm>
            <a:off x="603504" y="1572768"/>
            <a:ext cx="5492496" cy="4290150"/>
          </a:xfrm>
        </p:spPr>
        <p:txBody>
          <a:bodyPr/>
          <a:lstStyle/>
          <a:p>
            <a:pPr algn="ctr"/>
            <a:r>
              <a:rPr lang="en-US" sz="6600" dirty="0">
                <a:solidFill>
                  <a:schemeClr val="dk1"/>
                </a:solidFill>
                <a:ea typeface="Open Sans"/>
                <a:sym typeface="Open Sans"/>
              </a:rPr>
              <a:t>Put your </a:t>
            </a:r>
            <a:br>
              <a:rPr lang="en-US" sz="6600" dirty="0">
                <a:solidFill>
                  <a:schemeClr val="dk1"/>
                </a:solidFill>
                <a:ea typeface="Open Sans"/>
                <a:sym typeface="Open Sans"/>
              </a:rPr>
            </a:br>
            <a:r>
              <a:rPr lang="en-US" sz="6600" dirty="0">
                <a:solidFill>
                  <a:schemeClr val="dk1"/>
                </a:solidFill>
                <a:ea typeface="Open Sans"/>
                <a:sym typeface="Open Sans"/>
              </a:rPr>
              <a:t>oxygen </a:t>
            </a:r>
            <a:br>
              <a:rPr lang="en-US" sz="6600" dirty="0">
                <a:solidFill>
                  <a:schemeClr val="dk1"/>
                </a:solidFill>
                <a:ea typeface="Open Sans"/>
                <a:sym typeface="Open Sans"/>
              </a:rPr>
            </a:br>
            <a:r>
              <a:rPr lang="en-US" sz="6600" dirty="0">
                <a:solidFill>
                  <a:schemeClr val="dk1"/>
                </a:solidFill>
                <a:ea typeface="Open Sans"/>
                <a:sym typeface="Open Sans"/>
              </a:rPr>
              <a:t>mask on </a:t>
            </a:r>
            <a:br>
              <a:rPr lang="en-US" sz="6600" dirty="0">
                <a:solidFill>
                  <a:schemeClr val="dk1"/>
                </a:solidFill>
                <a:ea typeface="Open Sans"/>
                <a:sym typeface="Open Sans"/>
              </a:rPr>
            </a:br>
            <a:r>
              <a:rPr lang="en-US" sz="6600" dirty="0">
                <a:solidFill>
                  <a:schemeClr val="dk1"/>
                </a:solidFill>
                <a:ea typeface="Open Sans"/>
                <a:sym typeface="Open Sans"/>
              </a:rPr>
              <a:t>first!</a:t>
            </a:r>
            <a:endParaRPr lang="en-US" sz="6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602901" y="1572768"/>
            <a:ext cx="5451613" cy="826942"/>
          </a:xfrm>
          <a:prstGeom prst="rect">
            <a:avLst/>
          </a:prstGeom>
        </p:spPr>
        <p:txBody>
          <a:bodyPr spcFirstLastPara="1" vert="horz" wrap="square" lIns="121900" tIns="121900" rIns="121900" bIns="121900" rtlCol="0" anchor="t" anchorCtr="0">
            <a:noAutofit/>
          </a:bodyPr>
          <a:lstStyle/>
          <a:p>
            <a:pPr algn="ctr"/>
            <a:r>
              <a:rPr lang="en" b="1" dirty="0"/>
              <a:t>Keep yourself calm!				</a:t>
            </a:r>
            <a:endParaRPr b="1" dirty="0"/>
          </a:p>
        </p:txBody>
      </p:sp>
      <p:pic>
        <p:nvPicPr>
          <p:cNvPr id="160" name="Google Shape;160;p29" descr="Man sprinkling glitter says &quot;take a deep breath...focus on what you can control&quot;" title="Meme"/>
          <p:cNvPicPr preferRelativeResize="0"/>
          <p:nvPr/>
        </p:nvPicPr>
        <p:blipFill>
          <a:blip r:embed="rId3">
            <a:alphaModFix/>
          </a:blip>
          <a:stretch>
            <a:fillRect/>
          </a:stretch>
        </p:blipFill>
        <p:spPr>
          <a:xfrm>
            <a:off x="1371331" y="2541494"/>
            <a:ext cx="3340989" cy="3340989"/>
          </a:xfrm>
          <a:prstGeom prst="rect">
            <a:avLst/>
          </a:prstGeom>
          <a:noFill/>
          <a:ln>
            <a:noFill/>
          </a:ln>
        </p:spPr>
      </p:pic>
      <p:sp>
        <p:nvSpPr>
          <p:cNvPr id="3" name="Text Placeholder 2">
            <a:extLst>
              <a:ext uri="{FF2B5EF4-FFF2-40B4-BE49-F238E27FC236}">
                <a16:creationId xmlns:a16="http://schemas.microsoft.com/office/drawing/2014/main" id="{82E4CFFD-64F1-45E6-CFEC-9C2DC234139B}"/>
              </a:ext>
            </a:extLst>
          </p:cNvPr>
          <p:cNvSpPr>
            <a:spLocks noGrp="1"/>
          </p:cNvSpPr>
          <p:nvPr>
            <p:ph type="body" sz="quarter" idx="10"/>
          </p:nvPr>
        </p:nvSpPr>
        <p:spPr>
          <a:xfrm>
            <a:off x="6096000" y="1572230"/>
            <a:ext cx="5264079" cy="525511"/>
          </a:xfrm>
        </p:spPr>
        <p:txBody>
          <a:bodyPr/>
          <a:lstStyle/>
          <a:p>
            <a:pPr algn="ctr"/>
            <a:r>
              <a:rPr lang="en-US" sz="3600" b="1" dirty="0"/>
              <a:t>Don’t take it personally!</a:t>
            </a:r>
          </a:p>
        </p:txBody>
      </p:sp>
      <p:pic>
        <p:nvPicPr>
          <p:cNvPr id="161" name="Google Shape;161;p29" descr="Woman sitting at desk behind clear shield." title="Don't take it personally"/>
          <p:cNvPicPr preferRelativeResize="0"/>
          <p:nvPr/>
        </p:nvPicPr>
        <p:blipFill rotWithShape="1">
          <a:blip r:embed="rId4">
            <a:alphaModFix/>
          </a:blip>
          <a:srcRect t="7275"/>
          <a:stretch/>
        </p:blipFill>
        <p:spPr>
          <a:xfrm>
            <a:off x="6996801" y="2113239"/>
            <a:ext cx="3823867" cy="3545699"/>
          </a:xfrm>
          <a:prstGeom prst="rect">
            <a:avLst/>
          </a:prstGeom>
          <a:noFill/>
          <a:ln>
            <a:noFill/>
          </a:ln>
        </p:spPr>
      </p:pic>
      <p:sp>
        <p:nvSpPr>
          <p:cNvPr id="4" name="Text Placeholder 3">
            <a:extLst>
              <a:ext uri="{FF2B5EF4-FFF2-40B4-BE49-F238E27FC236}">
                <a16:creationId xmlns:a16="http://schemas.microsoft.com/office/drawing/2014/main" id="{E9DF7EC0-0A34-F5A2-26CB-621D354B4CEC}"/>
              </a:ext>
            </a:extLst>
          </p:cNvPr>
          <p:cNvSpPr>
            <a:spLocks noGrp="1"/>
          </p:cNvSpPr>
          <p:nvPr>
            <p:ph type="body" sz="quarter" idx="11"/>
          </p:nvPr>
        </p:nvSpPr>
        <p:spPr>
          <a:xfrm>
            <a:off x="6304924" y="5688540"/>
            <a:ext cx="5297067" cy="495774"/>
          </a:xfrm>
        </p:spPr>
        <p:txBody>
          <a:bodyPr/>
          <a:lstStyle/>
          <a:p>
            <a:pPr algn="ctr"/>
            <a:r>
              <a:rPr lang="en-US" b="1" dirty="0"/>
              <a:t>Put up your invisible shield.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6" name="Google Shape;176;p31" descr="How you say what you say plus nonverbal communication equals the loudest message" title="Non verbal communication"/>
          <p:cNvPicPr preferRelativeResize="0"/>
          <p:nvPr/>
        </p:nvPicPr>
        <p:blipFill rotWithShape="1">
          <a:blip r:embed="rId3">
            <a:alphaModFix/>
          </a:blip>
          <a:srcRect t="6425" b="6268"/>
          <a:stretch/>
        </p:blipFill>
        <p:spPr>
          <a:xfrm>
            <a:off x="1340735" y="2293716"/>
            <a:ext cx="9522987" cy="2507534"/>
          </a:xfrm>
          <a:prstGeom prst="rect">
            <a:avLst/>
          </a:prstGeom>
          <a:noFill/>
          <a:ln>
            <a:noFill/>
          </a:ln>
        </p:spPr>
      </p:pic>
      <p:sp>
        <p:nvSpPr>
          <p:cNvPr id="177" name="Google Shape;177;p31"/>
          <p:cNvSpPr txBox="1">
            <a:spLocks noGrp="1"/>
          </p:cNvSpPr>
          <p:nvPr>
            <p:ph type="title"/>
          </p:nvPr>
        </p:nvSpPr>
        <p:spPr>
          <a:xfrm>
            <a:off x="602901" y="1845177"/>
            <a:ext cx="10999091" cy="552646"/>
          </a:xfrm>
          <a:prstGeom prst="rect">
            <a:avLst/>
          </a:prstGeom>
        </p:spPr>
        <p:txBody>
          <a:bodyPr spcFirstLastPara="1" vert="horz" wrap="square" lIns="121900" tIns="60933" rIns="121900" bIns="60933" rtlCol="0" anchor="ctr" anchorCtr="0">
            <a:normAutofit fontScale="90000"/>
          </a:bodyPr>
          <a:lstStyle/>
          <a:p>
            <a:pPr algn="ctr"/>
            <a:r>
              <a:rPr lang="en" dirty="0"/>
              <a:t>NON-VERBAL COMMUNICATION!</a:t>
            </a:r>
            <a:endParaRPr b="1" dirty="0"/>
          </a:p>
        </p:txBody>
      </p:sp>
      <p:sp>
        <p:nvSpPr>
          <p:cNvPr id="174" name="Google Shape;174;p31"/>
          <p:cNvSpPr txBox="1">
            <a:spLocks noGrp="1"/>
          </p:cNvSpPr>
          <p:nvPr>
            <p:ph type="body" sz="quarter" idx="10"/>
          </p:nvPr>
        </p:nvSpPr>
        <p:spPr>
          <a:xfrm>
            <a:off x="622998" y="4554306"/>
            <a:ext cx="5264079" cy="1848504"/>
          </a:xfrm>
          <a:prstGeom prst="rect">
            <a:avLst/>
          </a:prstGeom>
          <a:noFill/>
          <a:ln>
            <a:noFill/>
          </a:ln>
        </p:spPr>
        <p:txBody>
          <a:bodyPr spcFirstLastPara="1" vert="horz" wrap="square" lIns="91433" tIns="45700" rIns="91433" bIns="45700" rtlCol="0" anchor="t" anchorCtr="0">
            <a:noAutofit/>
          </a:bodyPr>
          <a:lstStyle/>
          <a:p>
            <a:pPr marL="0" indent="0" algn="ctr">
              <a:lnSpc>
                <a:spcPct val="150000"/>
              </a:lnSpc>
              <a:spcBef>
                <a:spcPts val="0"/>
              </a:spcBef>
              <a:spcAft>
                <a:spcPts val="600"/>
              </a:spcAft>
            </a:pPr>
            <a:r>
              <a:rPr lang="en" sz="3200" b="1" dirty="0">
                <a:solidFill>
                  <a:schemeClr val="dk2"/>
                </a:solidFill>
                <a:ea typeface="Open Sans"/>
                <a:sym typeface="Open Sans"/>
              </a:rPr>
              <a:t>Neutral voice tone and rate</a:t>
            </a:r>
          </a:p>
          <a:p>
            <a:pPr marL="0" indent="0" algn="ctr">
              <a:spcBef>
                <a:spcPts val="0"/>
              </a:spcBef>
              <a:spcAft>
                <a:spcPts val="600"/>
              </a:spcAft>
            </a:pPr>
            <a:r>
              <a:rPr lang="en" dirty="0">
                <a:ea typeface="Open Sans"/>
                <a:sym typeface="Open Sans"/>
              </a:rPr>
              <a:t>How do you want to be talked to when you are upset?</a:t>
            </a:r>
            <a:endParaRPr dirty="0">
              <a:ea typeface="Open Sans"/>
              <a:sym typeface="Open Sans"/>
            </a:endParaRPr>
          </a:p>
        </p:txBody>
      </p:sp>
      <p:sp>
        <p:nvSpPr>
          <p:cNvPr id="175" name="Google Shape;175;p31"/>
          <p:cNvSpPr txBox="1">
            <a:spLocks noGrp="1"/>
          </p:cNvSpPr>
          <p:nvPr>
            <p:ph type="body" sz="quarter" idx="11"/>
          </p:nvPr>
        </p:nvSpPr>
        <p:spPr>
          <a:xfrm>
            <a:off x="6304924" y="4742564"/>
            <a:ext cx="5297067" cy="1848504"/>
          </a:xfrm>
          <a:prstGeom prst="rect">
            <a:avLst/>
          </a:prstGeom>
          <a:noFill/>
          <a:ln>
            <a:noFill/>
          </a:ln>
        </p:spPr>
        <p:txBody>
          <a:bodyPr spcFirstLastPara="1" vert="horz" wrap="square" lIns="91433" tIns="45700" rIns="91433" bIns="45700" rtlCol="0" anchor="t" anchorCtr="0">
            <a:noAutofit/>
          </a:bodyPr>
          <a:lstStyle/>
          <a:p>
            <a:pPr marL="0" indent="0" algn="ctr">
              <a:spcBef>
                <a:spcPts val="0"/>
              </a:spcBef>
              <a:spcAft>
                <a:spcPts val="600"/>
              </a:spcAft>
            </a:pPr>
            <a:r>
              <a:rPr lang="en" sz="3200" b="1" dirty="0">
                <a:solidFill>
                  <a:schemeClr val="dk2"/>
                </a:solidFill>
                <a:ea typeface="Open Sans"/>
                <a:sym typeface="Open Sans"/>
              </a:rPr>
              <a:t>Be </a:t>
            </a:r>
            <a:r>
              <a:rPr lang="en" sz="3200" i="1" dirty="0">
                <a:solidFill>
                  <a:schemeClr val="dk2"/>
                </a:solidFill>
                <a:ea typeface="Open Sans"/>
                <a:sym typeface="Open Sans"/>
              </a:rPr>
              <a:t>aware</a:t>
            </a:r>
            <a:r>
              <a:rPr lang="en" sz="3200" b="1" dirty="0">
                <a:solidFill>
                  <a:schemeClr val="dk2"/>
                </a:solidFill>
                <a:ea typeface="Open Sans"/>
                <a:sym typeface="Open Sans"/>
              </a:rPr>
              <a:t> of body language</a:t>
            </a:r>
            <a:endParaRPr sz="3200" b="1" dirty="0">
              <a:solidFill>
                <a:schemeClr val="dk2"/>
              </a:solidFill>
              <a:ea typeface="Open Sans"/>
              <a:sym typeface="Open Sans"/>
            </a:endParaRPr>
          </a:p>
          <a:p>
            <a:pPr indent="0" algn="ctr">
              <a:spcBef>
                <a:spcPts val="0"/>
              </a:spcBef>
              <a:spcAft>
                <a:spcPts val="600"/>
              </a:spcAft>
            </a:pPr>
            <a:r>
              <a:rPr lang="en" dirty="0">
                <a:ea typeface="Open Sans"/>
                <a:sym typeface="Open Sans"/>
              </a:rPr>
              <a:t>If someone can’t hear your voice, what does it look like you are saying when they watch you?</a:t>
            </a:r>
            <a:endParaRPr dirty="0">
              <a:ea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4" name="Title 3">
            <a:extLst>
              <a:ext uri="{FF2B5EF4-FFF2-40B4-BE49-F238E27FC236}">
                <a16:creationId xmlns:a16="http://schemas.microsoft.com/office/drawing/2014/main" id="{A63DD58F-5862-590A-CD27-E1587BAAFCC5}"/>
              </a:ext>
            </a:extLst>
          </p:cNvPr>
          <p:cNvSpPr>
            <a:spLocks noGrp="1"/>
          </p:cNvSpPr>
          <p:nvPr>
            <p:ph type="title"/>
          </p:nvPr>
        </p:nvSpPr>
        <p:spPr/>
        <p:txBody>
          <a:bodyPr/>
          <a:lstStyle/>
          <a:p>
            <a:r>
              <a:rPr lang="en-US" dirty="0"/>
              <a:t>DON’T PICK UP THE ROPE!</a:t>
            </a:r>
            <a:br>
              <a:rPr lang="en-US" dirty="0"/>
            </a:br>
            <a:r>
              <a:rPr lang="en-US" sz="3200" dirty="0"/>
              <a:t>Don’t get in a “tug-o-war” with the student.</a:t>
            </a:r>
          </a:p>
        </p:txBody>
      </p:sp>
      <p:sp>
        <p:nvSpPr>
          <p:cNvPr id="5" name="Text Placeholder 4">
            <a:extLst>
              <a:ext uri="{FF2B5EF4-FFF2-40B4-BE49-F238E27FC236}">
                <a16:creationId xmlns:a16="http://schemas.microsoft.com/office/drawing/2014/main" id="{FC10849A-7B66-C738-1BB7-C295A0430640}"/>
              </a:ext>
            </a:extLst>
          </p:cNvPr>
          <p:cNvSpPr>
            <a:spLocks noGrp="1"/>
          </p:cNvSpPr>
          <p:nvPr>
            <p:ph type="body" sz="quarter" idx="10"/>
          </p:nvPr>
        </p:nvSpPr>
        <p:spPr>
          <a:xfrm>
            <a:off x="612488" y="2918012"/>
            <a:ext cx="7388512" cy="3612897"/>
          </a:xfrm>
        </p:spPr>
        <p:txBody>
          <a:bodyPr/>
          <a:lstStyle/>
          <a:p>
            <a:r>
              <a:rPr lang="en-US" dirty="0"/>
              <a:t>What behaviors can you IGNORE?</a:t>
            </a:r>
          </a:p>
          <a:p>
            <a:pPr marL="342900" indent="-342900">
              <a:buClr>
                <a:srgbClr val="003399"/>
              </a:buClr>
              <a:buSzPct val="108000"/>
              <a:buFont typeface="Arial" panose="020B0604020202020204" pitchFamily="34" charset="0"/>
              <a:buChar char="•"/>
            </a:pPr>
            <a:r>
              <a:rPr lang="en-US" dirty="0"/>
              <a:t>Don’t sweat the small stuff – “Just right portion”</a:t>
            </a:r>
          </a:p>
          <a:p>
            <a:pPr marL="342900" indent="-342900">
              <a:buClr>
                <a:srgbClr val="003399"/>
              </a:buClr>
              <a:buSzPct val="108000"/>
              <a:buFont typeface="Arial" panose="020B0604020202020204" pitchFamily="34" charset="0"/>
              <a:buChar char="•"/>
            </a:pPr>
            <a:r>
              <a:rPr lang="en-US" dirty="0"/>
              <a:t>Ignore the BEHAVIOR – NOT the student!</a:t>
            </a:r>
          </a:p>
          <a:p>
            <a:r>
              <a:rPr lang="en-US" dirty="0"/>
              <a:t>If you find you did pick up the rope – just PUT IT DOWN…</a:t>
            </a:r>
          </a:p>
        </p:txBody>
      </p:sp>
      <p:pic>
        <p:nvPicPr>
          <p:cNvPr id="196" name="Google Shape;196;p34" descr="Two people pulling on a rope that is fraying. " title="Tug of war"/>
          <p:cNvPicPr preferRelativeResize="0"/>
          <p:nvPr/>
        </p:nvPicPr>
        <p:blipFill>
          <a:blip r:embed="rId3">
            <a:alphaModFix/>
          </a:blip>
          <a:stretch>
            <a:fillRect/>
          </a:stretch>
        </p:blipFill>
        <p:spPr>
          <a:xfrm>
            <a:off x="7637928" y="2781479"/>
            <a:ext cx="4554071" cy="1959435"/>
          </a:xfrm>
          <a:prstGeom prst="rect">
            <a:avLst/>
          </a:prstGeom>
          <a:noFill/>
          <a:ln>
            <a:noFill/>
          </a:ln>
        </p:spPr>
      </p:pic>
      <p:pic>
        <p:nvPicPr>
          <p:cNvPr id="200" name="Google Shape;200;p34" descr="A pile of rope" title="Rope"/>
          <p:cNvPicPr preferRelativeResize="0"/>
          <p:nvPr/>
        </p:nvPicPr>
        <p:blipFill>
          <a:blip r:embed="rId4">
            <a:alphaModFix/>
          </a:blip>
          <a:stretch>
            <a:fillRect/>
          </a:stretch>
        </p:blipFill>
        <p:spPr>
          <a:xfrm>
            <a:off x="9190949" y="4724460"/>
            <a:ext cx="1811100" cy="103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603504" y="1829440"/>
            <a:ext cx="11000232" cy="1133856"/>
          </a:xfrm>
          <a:prstGeom prst="rect">
            <a:avLst/>
          </a:prstGeom>
        </p:spPr>
        <p:txBody>
          <a:bodyPr spcFirstLastPara="1" vert="horz" wrap="square" lIns="91433" tIns="45700" rIns="91433" bIns="45700" rtlCol="0" anchor="ctr" anchorCtr="0">
            <a:noAutofit/>
          </a:bodyPr>
          <a:lstStyle/>
          <a:p>
            <a:pPr algn="ctr"/>
            <a:r>
              <a:rPr lang="en" dirty="0"/>
              <a:t>Behavior Interventions</a:t>
            </a:r>
            <a:endParaRPr dirty="0"/>
          </a:p>
        </p:txBody>
      </p:sp>
      <p:sp>
        <p:nvSpPr>
          <p:cNvPr id="2" name="Text Placeholder 1">
            <a:extLst>
              <a:ext uri="{FF2B5EF4-FFF2-40B4-BE49-F238E27FC236}">
                <a16:creationId xmlns:a16="http://schemas.microsoft.com/office/drawing/2014/main" id="{4263C046-1317-3895-C042-43457EFA2DC6}"/>
              </a:ext>
            </a:extLst>
          </p:cNvPr>
          <p:cNvSpPr>
            <a:spLocks noGrp="1"/>
          </p:cNvSpPr>
          <p:nvPr>
            <p:ph type="body" sz="quarter" idx="10"/>
          </p:nvPr>
        </p:nvSpPr>
        <p:spPr>
          <a:xfrm>
            <a:off x="612488" y="3060438"/>
            <a:ext cx="10978994" cy="2634508"/>
          </a:xfrm>
        </p:spPr>
        <p:txBody>
          <a:bodyPr/>
          <a:lstStyle/>
          <a:p>
            <a:pPr algn="ctr"/>
            <a:r>
              <a:rPr lang="en-US" sz="3200" dirty="0"/>
              <a:t>ABA Review</a:t>
            </a:r>
          </a:p>
          <a:p>
            <a:pPr algn="ctr"/>
            <a:r>
              <a:rPr lang="en-US" sz="3200" dirty="0"/>
              <a:t>Functions of Behavior</a:t>
            </a:r>
          </a:p>
          <a:p>
            <a:pPr algn="ctr"/>
            <a:r>
              <a:rPr lang="en-US" sz="3200" dirty="0"/>
              <a:t>Behavior Interventions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itle 1">
            <a:extLst>
              <a:ext uri="{FF2B5EF4-FFF2-40B4-BE49-F238E27FC236}">
                <a16:creationId xmlns:a16="http://schemas.microsoft.com/office/drawing/2014/main" id="{1D483A69-2309-E560-9C01-899D684BD0CB}"/>
              </a:ext>
            </a:extLst>
          </p:cNvPr>
          <p:cNvSpPr>
            <a:spLocks noGrp="1"/>
          </p:cNvSpPr>
          <p:nvPr>
            <p:ph type="title"/>
          </p:nvPr>
        </p:nvSpPr>
        <p:spPr/>
        <p:txBody>
          <a:bodyPr/>
          <a:lstStyle/>
          <a:p>
            <a:r>
              <a:rPr lang="en-US" dirty="0"/>
              <a:t>Responding to Challenging Behaviors</a:t>
            </a:r>
          </a:p>
        </p:txBody>
      </p:sp>
      <p:sp>
        <p:nvSpPr>
          <p:cNvPr id="3" name="Text Placeholder 2">
            <a:extLst>
              <a:ext uri="{FF2B5EF4-FFF2-40B4-BE49-F238E27FC236}">
                <a16:creationId xmlns:a16="http://schemas.microsoft.com/office/drawing/2014/main" id="{68919728-5F93-FD51-F318-E2B17BB970B9}"/>
              </a:ext>
            </a:extLst>
          </p:cNvPr>
          <p:cNvSpPr>
            <a:spLocks noGrp="1"/>
          </p:cNvSpPr>
          <p:nvPr>
            <p:ph type="body" sz="quarter" idx="10"/>
          </p:nvPr>
        </p:nvSpPr>
        <p:spPr>
          <a:xfrm>
            <a:off x="612488" y="2803766"/>
            <a:ext cx="8625641" cy="3727144"/>
          </a:xfrm>
        </p:spPr>
        <p:txBody>
          <a:bodyPr/>
          <a:lstStyle/>
          <a:p>
            <a:r>
              <a:rPr lang="en-US" sz="3600" dirty="0"/>
              <a:t>How you respond when the small behaviors DO occur will determine the future likelihood of those behaviors occurring AGAIN!</a:t>
            </a:r>
            <a:endParaRPr lang="en-US" dirty="0"/>
          </a:p>
          <a:p>
            <a:r>
              <a:rPr lang="en-US" sz="2800" dirty="0"/>
              <a:t>How can YOU behave differently so that the STUDENT will behave differently.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7"/>
            <a:ext cx="11000232" cy="2098279"/>
          </a:xfrm>
          <a:prstGeom prst="rect">
            <a:avLst/>
          </a:prstGeom>
        </p:spPr>
        <p:txBody>
          <a:bodyPr spcFirstLastPara="1" vert="horz" wrap="square" lIns="121900" tIns="121900" rIns="121900" bIns="121900" rtlCol="0" anchor="ctr" anchorCtr="0">
            <a:noAutofit/>
          </a:bodyPr>
          <a:lstStyle/>
          <a:p>
            <a:pPr algn="ctr"/>
            <a:r>
              <a:rPr lang="en" sz="3600" dirty="0"/>
              <a:t>INSTRUCTIONAL CONTROL and PAIRING</a:t>
            </a:r>
            <a:br>
              <a:rPr lang="en" sz="3600" dirty="0"/>
            </a:br>
            <a:endParaRPr sz="3600" dirty="0"/>
          </a:p>
        </p:txBody>
      </p:sp>
    </p:spTree>
    <p:extLst>
      <p:ext uri="{BB962C8B-B14F-4D97-AF65-F5344CB8AC3E}">
        <p14:creationId xmlns:p14="http://schemas.microsoft.com/office/powerpoint/2010/main" val="579029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Title 2">
            <a:extLst>
              <a:ext uri="{FF2B5EF4-FFF2-40B4-BE49-F238E27FC236}">
                <a16:creationId xmlns:a16="http://schemas.microsoft.com/office/drawing/2014/main" id="{1C1FAECF-187C-9939-4F02-5D36A628F734}"/>
              </a:ext>
            </a:extLst>
          </p:cNvPr>
          <p:cNvSpPr>
            <a:spLocks noGrp="1"/>
          </p:cNvSpPr>
          <p:nvPr>
            <p:ph type="title"/>
          </p:nvPr>
        </p:nvSpPr>
        <p:spPr>
          <a:xfrm>
            <a:off x="603504" y="1814814"/>
            <a:ext cx="5492496" cy="592208"/>
          </a:xfrm>
        </p:spPr>
        <p:txBody>
          <a:bodyPr/>
          <a:lstStyle/>
          <a:p>
            <a:r>
              <a:rPr lang="en-US" dirty="0"/>
              <a:t>Instructional Control</a:t>
            </a:r>
          </a:p>
        </p:txBody>
      </p:sp>
      <p:sp>
        <p:nvSpPr>
          <p:cNvPr id="181" name="Google Shape;181;p33"/>
          <p:cNvSpPr txBox="1">
            <a:spLocks noGrp="1"/>
          </p:cNvSpPr>
          <p:nvPr>
            <p:ph type="body" sz="quarter" idx="11"/>
          </p:nvPr>
        </p:nvSpPr>
        <p:spPr>
          <a:xfrm>
            <a:off x="597945" y="2487706"/>
            <a:ext cx="6098689" cy="4079299"/>
          </a:xfrm>
          <a:prstGeom prst="rect">
            <a:avLst/>
          </a:prstGeom>
        </p:spPr>
        <p:txBody>
          <a:bodyPr spcFirstLastPara="1" vert="horz" wrap="square" lIns="121900" tIns="121900" rIns="121900" bIns="121900" rtlCol="0" anchor="t" anchorCtr="0">
            <a:noAutofit/>
          </a:bodyPr>
          <a:lstStyle/>
          <a:p>
            <a:pPr marL="0" indent="0">
              <a:lnSpc>
                <a:spcPct val="100000"/>
              </a:lnSpc>
              <a:spcBef>
                <a:spcPts val="0"/>
              </a:spcBef>
            </a:pPr>
            <a:r>
              <a:rPr lang="en" dirty="0"/>
              <a:t>When you have instructional control - you and the student have a positive working relationship where the student </a:t>
            </a:r>
            <a:r>
              <a:rPr lang="en" b="1" dirty="0"/>
              <a:t>wants</a:t>
            </a:r>
            <a:r>
              <a:rPr lang="en" dirty="0"/>
              <a:t> to follow your lead.</a:t>
            </a:r>
            <a:endParaRPr dirty="0"/>
          </a:p>
          <a:p>
            <a:pPr marL="0" indent="0">
              <a:lnSpc>
                <a:spcPct val="100000"/>
              </a:lnSpc>
              <a:spcBef>
                <a:spcPts val="0"/>
              </a:spcBef>
            </a:pPr>
            <a:r>
              <a:rPr lang="en" dirty="0"/>
              <a:t>This is an </a:t>
            </a:r>
            <a:r>
              <a:rPr lang="en" b="1" dirty="0"/>
              <a:t>ongoing </a:t>
            </a:r>
            <a:r>
              <a:rPr lang="en" dirty="0"/>
              <a:t>process throughout the relationship with the student.</a:t>
            </a:r>
          </a:p>
          <a:p>
            <a:pPr algn="ctr">
              <a:lnSpc>
                <a:spcPct val="100000"/>
              </a:lnSpc>
              <a:spcBef>
                <a:spcPts val="0"/>
              </a:spcBef>
            </a:pPr>
            <a:r>
              <a:rPr lang="en-US" sz="3200" b="1" dirty="0"/>
              <a:t>Is the student coming TO you or running AWAY from you?</a:t>
            </a:r>
          </a:p>
        </p:txBody>
      </p:sp>
      <p:pic>
        <p:nvPicPr>
          <p:cNvPr id="183" name="Google Shape;183;p3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825491" y="2487706"/>
            <a:ext cx="4760372" cy="34864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 name="Title 1">
            <a:extLst>
              <a:ext uri="{FF2B5EF4-FFF2-40B4-BE49-F238E27FC236}">
                <a16:creationId xmlns:a16="http://schemas.microsoft.com/office/drawing/2014/main" id="{CFD29796-183D-5550-3944-9D365B427B5B}"/>
              </a:ext>
            </a:extLst>
          </p:cNvPr>
          <p:cNvSpPr>
            <a:spLocks noGrp="1"/>
          </p:cNvSpPr>
          <p:nvPr>
            <p:ph type="title"/>
          </p:nvPr>
        </p:nvSpPr>
        <p:spPr>
          <a:xfrm>
            <a:off x="602901" y="1855155"/>
            <a:ext cx="10999091" cy="501808"/>
          </a:xfrm>
        </p:spPr>
        <p:txBody>
          <a:bodyPr/>
          <a:lstStyle/>
          <a:p>
            <a:r>
              <a:rPr lang="en-US" dirty="0"/>
              <a:t>Instructional Control, continued</a:t>
            </a:r>
          </a:p>
        </p:txBody>
      </p:sp>
      <p:sp>
        <p:nvSpPr>
          <p:cNvPr id="191" name="Google Shape;191;p34"/>
          <p:cNvSpPr txBox="1">
            <a:spLocks noGrp="1"/>
          </p:cNvSpPr>
          <p:nvPr>
            <p:ph type="body" sz="quarter" idx="10"/>
          </p:nvPr>
        </p:nvSpPr>
        <p:spPr>
          <a:xfrm>
            <a:off x="622998" y="2366683"/>
            <a:ext cx="5264079" cy="1133856"/>
          </a:xfrm>
          <a:prstGeom prst="rect">
            <a:avLst/>
          </a:prstGeom>
        </p:spPr>
        <p:txBody>
          <a:bodyPr spcFirstLastPara="1" vert="horz" wrap="square" lIns="121900" tIns="121900" rIns="121900" bIns="121900" rtlCol="0" anchor="b" anchorCtr="0">
            <a:noAutofit/>
          </a:bodyPr>
          <a:lstStyle/>
          <a:p>
            <a:pPr>
              <a:spcBef>
                <a:spcPts val="0"/>
              </a:spcBef>
            </a:pPr>
            <a:r>
              <a:rPr lang="en-US" b="0" dirty="0"/>
              <a:t>When you don’t have instructional control you see:</a:t>
            </a:r>
          </a:p>
        </p:txBody>
      </p:sp>
      <p:sp>
        <p:nvSpPr>
          <p:cNvPr id="4" name="Text Placeholder 3">
            <a:extLst>
              <a:ext uri="{FF2B5EF4-FFF2-40B4-BE49-F238E27FC236}">
                <a16:creationId xmlns:a16="http://schemas.microsoft.com/office/drawing/2014/main" id="{966B7A53-9DE6-2082-DC5F-254798728F4D}"/>
              </a:ext>
            </a:extLst>
          </p:cNvPr>
          <p:cNvSpPr>
            <a:spLocks noGrp="1"/>
          </p:cNvSpPr>
          <p:nvPr>
            <p:ph type="body" sz="quarter" idx="11"/>
          </p:nvPr>
        </p:nvSpPr>
        <p:spPr>
          <a:xfrm>
            <a:off x="602901" y="3500539"/>
            <a:ext cx="5027681" cy="2700829"/>
          </a:xfrm>
        </p:spPr>
        <p:txBody>
          <a:bodyPr/>
          <a:lstStyle/>
          <a:p>
            <a:pPr marL="342900" indent="-342900">
              <a:spcBef>
                <a:spcPts val="0"/>
              </a:spcBef>
              <a:buClr>
                <a:srgbClr val="003399"/>
              </a:buClr>
              <a:buSzPct val="108000"/>
              <a:buFont typeface="Arial" panose="020B0604020202020204" pitchFamily="34" charset="0"/>
              <a:buChar char="•"/>
            </a:pPr>
            <a:r>
              <a:rPr lang="en-US" dirty="0"/>
              <a:t>Arguing / debating</a:t>
            </a:r>
          </a:p>
          <a:p>
            <a:pPr marL="342900" indent="-342900">
              <a:spcBef>
                <a:spcPts val="0"/>
              </a:spcBef>
              <a:buClr>
                <a:srgbClr val="003399"/>
              </a:buClr>
              <a:buSzPct val="108000"/>
              <a:buFont typeface="Arial" panose="020B0604020202020204" pitchFamily="34" charset="0"/>
              <a:buChar char="•"/>
            </a:pPr>
            <a:r>
              <a:rPr lang="en-US" dirty="0"/>
              <a:t>Walking away / ignoring</a:t>
            </a:r>
          </a:p>
          <a:p>
            <a:pPr marL="342900" indent="-342900">
              <a:spcBef>
                <a:spcPts val="0"/>
              </a:spcBef>
              <a:buClr>
                <a:srgbClr val="003399"/>
              </a:buClr>
              <a:buSzPct val="108000"/>
              <a:buFont typeface="Arial" panose="020B0604020202020204" pitchFamily="34" charset="0"/>
              <a:buChar char="•"/>
            </a:pPr>
            <a:r>
              <a:rPr lang="en-US" dirty="0"/>
              <a:t>Staff avoiding giving demands to avoid student response</a:t>
            </a:r>
          </a:p>
          <a:p>
            <a:pPr marL="342900" indent="-342900">
              <a:spcBef>
                <a:spcPts val="0"/>
              </a:spcBef>
              <a:buClr>
                <a:srgbClr val="003399"/>
              </a:buClr>
              <a:buSzPct val="108000"/>
              <a:buFont typeface="Arial" panose="020B0604020202020204" pitchFamily="34" charset="0"/>
              <a:buChar char="•"/>
            </a:pPr>
            <a:r>
              <a:rPr lang="en-US" dirty="0"/>
              <a:t>Staff rationalizing challenging behaviors</a:t>
            </a:r>
          </a:p>
        </p:txBody>
      </p:sp>
      <p:sp>
        <p:nvSpPr>
          <p:cNvPr id="5" name="Text Placeholder 4">
            <a:extLst>
              <a:ext uri="{FF2B5EF4-FFF2-40B4-BE49-F238E27FC236}">
                <a16:creationId xmlns:a16="http://schemas.microsoft.com/office/drawing/2014/main" id="{27108AC4-1ED3-0CCE-6050-4A1154C5B85A}"/>
              </a:ext>
            </a:extLst>
          </p:cNvPr>
          <p:cNvSpPr>
            <a:spLocks noGrp="1"/>
          </p:cNvSpPr>
          <p:nvPr>
            <p:ph type="body" sz="quarter" idx="12"/>
          </p:nvPr>
        </p:nvSpPr>
        <p:spPr>
          <a:xfrm>
            <a:off x="6096000" y="2424238"/>
            <a:ext cx="5473700" cy="501808"/>
          </a:xfrm>
        </p:spPr>
        <p:txBody>
          <a:bodyPr anchor="t"/>
          <a:lstStyle/>
          <a:p>
            <a:r>
              <a:rPr lang="en-US" b="0" dirty="0"/>
              <a:t>How to get instructional control:</a:t>
            </a:r>
          </a:p>
        </p:txBody>
      </p:sp>
      <p:sp>
        <p:nvSpPr>
          <p:cNvPr id="6" name="Text Placeholder 5">
            <a:extLst>
              <a:ext uri="{FF2B5EF4-FFF2-40B4-BE49-F238E27FC236}">
                <a16:creationId xmlns:a16="http://schemas.microsoft.com/office/drawing/2014/main" id="{51B7BBA8-C6A5-E1E7-9909-4CDA8AB6B9EC}"/>
              </a:ext>
            </a:extLst>
          </p:cNvPr>
          <p:cNvSpPr>
            <a:spLocks noGrp="1"/>
          </p:cNvSpPr>
          <p:nvPr>
            <p:ph type="body" sz="quarter" idx="13"/>
          </p:nvPr>
        </p:nvSpPr>
        <p:spPr>
          <a:xfrm>
            <a:off x="6096000" y="2939492"/>
            <a:ext cx="5939118" cy="2885360"/>
          </a:xfrm>
        </p:spPr>
        <p:txBody>
          <a:bodyPr/>
          <a:lstStyle/>
          <a:p>
            <a:pPr marL="342900" indent="-342900">
              <a:spcBef>
                <a:spcPts val="0"/>
              </a:spcBef>
              <a:spcAft>
                <a:spcPts val="0"/>
              </a:spcAft>
              <a:buClr>
                <a:srgbClr val="003399"/>
              </a:buClr>
              <a:buSzPct val="108000"/>
              <a:buFont typeface="Arial" panose="020B0604020202020204" pitchFamily="34" charset="0"/>
              <a:buChar char="•"/>
            </a:pPr>
            <a:r>
              <a:rPr lang="en-US" b="1" dirty="0"/>
              <a:t>PAIRING</a:t>
            </a:r>
          </a:p>
          <a:p>
            <a:pPr marL="342900" indent="-342900">
              <a:spcBef>
                <a:spcPts val="0"/>
              </a:spcBef>
              <a:spcAft>
                <a:spcPts val="0"/>
              </a:spcAft>
              <a:buClr>
                <a:srgbClr val="003399"/>
              </a:buClr>
              <a:buSzPct val="108000"/>
              <a:buFont typeface="Arial" panose="020B0604020202020204" pitchFamily="34" charset="0"/>
              <a:buChar char="•"/>
            </a:pPr>
            <a:r>
              <a:rPr lang="en-US" dirty="0"/>
              <a:t>Be in control of the reinforcement</a:t>
            </a:r>
          </a:p>
          <a:p>
            <a:pPr marL="342900" indent="-342900">
              <a:spcBef>
                <a:spcPts val="0"/>
              </a:spcBef>
              <a:spcAft>
                <a:spcPts val="0"/>
              </a:spcAft>
              <a:buClr>
                <a:srgbClr val="003399"/>
              </a:buClr>
              <a:buSzPct val="108000"/>
              <a:buFont typeface="Arial" panose="020B0604020202020204" pitchFamily="34" charset="0"/>
              <a:buChar char="•"/>
            </a:pPr>
            <a:r>
              <a:rPr lang="en-US" dirty="0"/>
              <a:t>Follow through with what you say</a:t>
            </a:r>
          </a:p>
          <a:p>
            <a:pPr marL="342900" indent="-342900">
              <a:spcBef>
                <a:spcPts val="0"/>
              </a:spcBef>
              <a:spcAft>
                <a:spcPts val="0"/>
              </a:spcAft>
              <a:buClr>
                <a:srgbClr val="003399"/>
              </a:buClr>
              <a:buSzPct val="108000"/>
              <a:buFont typeface="Arial" panose="020B0604020202020204" pitchFamily="34" charset="0"/>
              <a:buChar char="•"/>
            </a:pPr>
            <a:r>
              <a:rPr lang="en-US" dirty="0"/>
              <a:t>Tell don’t ask (“want to do your math?”)</a:t>
            </a:r>
          </a:p>
          <a:p>
            <a:pPr marL="342900" indent="-342900">
              <a:spcBef>
                <a:spcPts val="0"/>
              </a:spcBef>
              <a:spcAft>
                <a:spcPts val="0"/>
              </a:spcAft>
              <a:buClr>
                <a:srgbClr val="003399"/>
              </a:buClr>
              <a:buSzPct val="108000"/>
              <a:buFont typeface="Arial" panose="020B0604020202020204" pitchFamily="34" charset="0"/>
              <a:buChar char="•"/>
            </a:pPr>
            <a:r>
              <a:rPr lang="en-US" dirty="0"/>
              <a:t>All staff respond consistently</a:t>
            </a:r>
          </a:p>
          <a:p>
            <a:pPr marL="342900" indent="-342900">
              <a:spcBef>
                <a:spcPts val="0"/>
              </a:spcBef>
              <a:spcAft>
                <a:spcPts val="0"/>
              </a:spcAft>
              <a:buClr>
                <a:srgbClr val="003399"/>
              </a:buClr>
              <a:buSzPct val="108000"/>
              <a:buFont typeface="Arial" panose="020B0604020202020204" pitchFamily="34" charset="0"/>
              <a:buChar char="•"/>
            </a:pPr>
            <a:r>
              <a:rPr lang="en-US" dirty="0"/>
              <a:t>Be prepared before you giving demands</a:t>
            </a:r>
          </a:p>
          <a:p>
            <a:pPr marL="342900" indent="-342900">
              <a:spcBef>
                <a:spcPts val="0"/>
              </a:spcBef>
              <a:spcAft>
                <a:spcPts val="0"/>
              </a:spcAft>
              <a:buClr>
                <a:srgbClr val="003399"/>
              </a:buClr>
              <a:buSzPct val="108000"/>
              <a:buFont typeface="Arial" panose="020B0604020202020204" pitchFamily="34" charset="0"/>
              <a:buChar char="•"/>
            </a:pPr>
            <a:r>
              <a:rPr lang="en-US" dirty="0"/>
              <a:t>Create opportunities to address and teach problem solving</a:t>
            </a:r>
          </a:p>
          <a:p>
            <a:pPr marL="342900" indent="-342900">
              <a:spcBef>
                <a:spcPts val="0"/>
              </a:spcBef>
              <a:spcAft>
                <a:spcPts val="0"/>
              </a:spcAft>
              <a:buClr>
                <a:srgbClr val="003399"/>
              </a:buClr>
              <a:buSzPct val="108000"/>
              <a:buFont typeface="Arial" panose="020B0604020202020204" pitchFamily="34" charset="0"/>
              <a:buChar char="•"/>
            </a:pPr>
            <a:r>
              <a:rPr lang="en-US" dirty="0"/>
              <a:t>Show the student how it will benefit them to follow your directions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DE50473C-1B56-B0D6-3A9C-A7C8D369291A}"/>
              </a:ext>
            </a:extLst>
          </p:cNvPr>
          <p:cNvSpPr>
            <a:spLocks noGrp="1"/>
          </p:cNvSpPr>
          <p:nvPr>
            <p:ph type="title"/>
          </p:nvPr>
        </p:nvSpPr>
        <p:spPr/>
        <p:txBody>
          <a:bodyPr/>
          <a:lstStyle/>
          <a:p>
            <a:r>
              <a:rPr lang="en-US" dirty="0"/>
              <a:t>Pairing - What is it?</a:t>
            </a:r>
          </a:p>
        </p:txBody>
      </p:sp>
      <p:sp>
        <p:nvSpPr>
          <p:cNvPr id="3" name="Text Placeholder 2">
            <a:extLst>
              <a:ext uri="{FF2B5EF4-FFF2-40B4-BE49-F238E27FC236}">
                <a16:creationId xmlns:a16="http://schemas.microsoft.com/office/drawing/2014/main" id="{15CAE195-3932-C2CC-9E5E-E1F56126EF2A}"/>
              </a:ext>
            </a:extLst>
          </p:cNvPr>
          <p:cNvSpPr>
            <a:spLocks noGrp="1"/>
          </p:cNvSpPr>
          <p:nvPr>
            <p:ph type="body" sz="quarter" idx="10"/>
          </p:nvPr>
        </p:nvSpPr>
        <p:spPr>
          <a:xfrm>
            <a:off x="612488" y="2803766"/>
            <a:ext cx="10615806" cy="3727144"/>
          </a:xfrm>
        </p:spPr>
        <p:txBody>
          <a:bodyPr/>
          <a:lstStyle/>
          <a:p>
            <a:pPr marL="342900" indent="-342900">
              <a:spcBef>
                <a:spcPts val="600"/>
              </a:spcBef>
              <a:buClr>
                <a:srgbClr val="003399"/>
              </a:buClr>
              <a:buSzPct val="108000"/>
              <a:buFont typeface="Arial" panose="020B0604020202020204" pitchFamily="34" charset="0"/>
              <a:buChar char="•"/>
            </a:pPr>
            <a:r>
              <a:rPr lang="en-US" sz="2800" dirty="0"/>
              <a:t>Pairing is the process of combining (i.e. pairing) the learning environment, people, and setting with ALREADY established reinforcers (the items you have already determined to be rewarding)</a:t>
            </a:r>
          </a:p>
          <a:p>
            <a:pPr marL="342900" indent="-342900">
              <a:spcBef>
                <a:spcPts val="600"/>
              </a:spcBef>
              <a:buClr>
                <a:srgbClr val="003399"/>
              </a:buClr>
              <a:buSzPct val="108000"/>
              <a:buFont typeface="Arial" panose="020B0604020202020204" pitchFamily="34" charset="0"/>
              <a:buChar char="•"/>
            </a:pPr>
            <a:r>
              <a:rPr lang="en-US" sz="2800" dirty="0"/>
              <a:t>Through pairing you want to create an environment in which the student wants to be in and wants to learn (i.e. willing learner)</a:t>
            </a:r>
          </a:p>
          <a:p>
            <a:pPr marL="342900" indent="-342900">
              <a:spcBef>
                <a:spcPts val="600"/>
              </a:spcBef>
              <a:buClr>
                <a:srgbClr val="003399"/>
              </a:buClr>
              <a:buSzPct val="108000"/>
              <a:buFont typeface="Arial" panose="020B0604020202020204" pitchFamily="34" charset="0"/>
              <a:buChar char="•"/>
            </a:pPr>
            <a:r>
              <a:rPr lang="en-US" sz="2800" dirty="0"/>
              <a:t>Results in YOU becoming reinforcing to the child!</a:t>
            </a:r>
          </a:p>
          <a:p>
            <a:pPr marL="342900" indent="-342900">
              <a:spcBef>
                <a:spcPts val="600"/>
              </a:spcBef>
              <a:buClr>
                <a:srgbClr val="003399"/>
              </a:buClr>
              <a:buSzPct val="108000"/>
              <a:buFont typeface="Arial" panose="020B0604020202020204" pitchFamily="34" charset="0"/>
              <a:buChar char="•"/>
            </a:pPr>
            <a:r>
              <a:rPr lang="en-US" sz="2800" dirty="0"/>
              <a:t>Want student to see you as the deliverer of “all good things”.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B9863D8E-CED7-7E0F-967C-CEF0B9309183}"/>
              </a:ext>
            </a:extLst>
          </p:cNvPr>
          <p:cNvSpPr>
            <a:spLocks noGrp="1"/>
          </p:cNvSpPr>
          <p:nvPr>
            <p:ph type="title"/>
          </p:nvPr>
        </p:nvSpPr>
        <p:spPr>
          <a:xfrm>
            <a:off x="603504" y="1774473"/>
            <a:ext cx="7020978" cy="686338"/>
          </a:xfrm>
        </p:spPr>
        <p:txBody>
          <a:bodyPr/>
          <a:lstStyle/>
          <a:p>
            <a:r>
              <a:rPr lang="en-US" dirty="0"/>
              <a:t>Pairing - why is it important?</a:t>
            </a:r>
          </a:p>
        </p:txBody>
      </p:sp>
      <p:sp>
        <p:nvSpPr>
          <p:cNvPr id="212" name="Google Shape;212;p37"/>
          <p:cNvSpPr txBox="1">
            <a:spLocks noGrp="1"/>
          </p:cNvSpPr>
          <p:nvPr>
            <p:ph type="body" sz="quarter" idx="10"/>
          </p:nvPr>
        </p:nvSpPr>
        <p:spPr>
          <a:xfrm>
            <a:off x="612488" y="2487706"/>
            <a:ext cx="9230759" cy="4043204"/>
          </a:xfrm>
          <a:prstGeom prst="rect">
            <a:avLst/>
          </a:prstGeom>
        </p:spPr>
        <p:txBody>
          <a:bodyPr spcFirstLastPara="1" vert="horz" wrap="square" lIns="121900" tIns="121900" rIns="121900" bIns="121900" rtlCol="0" anchor="t" anchorCtr="0">
            <a:noAutofit/>
          </a:bodyPr>
          <a:lstStyle/>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establish a rapport</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learn what motivates a student</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become associated with fun / positive things</a:t>
            </a:r>
          </a:p>
          <a:p>
            <a:pPr marL="457200" indent="-457200">
              <a:spcBef>
                <a:spcPts val="0"/>
              </a:spcBef>
              <a:buClr>
                <a:srgbClr val="003399"/>
              </a:buClr>
              <a:buSzPct val="108000"/>
              <a:buFont typeface="Arial" panose="020B0604020202020204" pitchFamily="34" charset="0"/>
              <a:buChar char="•"/>
            </a:pPr>
            <a:r>
              <a:rPr lang="en-US" sz="2800" dirty="0">
                <a:ea typeface="Open Sans"/>
                <a:sym typeface="Open Sans"/>
              </a:rPr>
              <a:t>To gain instructional control</a:t>
            </a:r>
            <a:endParaRPr lang="en" sz="2800" dirty="0">
              <a:ea typeface="Open Sans"/>
              <a:sym typeface="Open Sans"/>
            </a:endParaRPr>
          </a:p>
          <a:p>
            <a:pPr marL="0" indent="0"/>
            <a:r>
              <a:rPr lang="en" sz="2600" dirty="0">
                <a:ea typeface="Open Sans"/>
                <a:sym typeface="Open Sans"/>
              </a:rPr>
              <a:t>WITHOUT PAIRING YOU ARE JUST PUTTING OUT ONE FIRE AFTER ANOTHER WITHOUT ADDRESSING THE UNDERLYING ISSUE.</a:t>
            </a:r>
          </a:p>
          <a:p>
            <a:pPr>
              <a:spcBef>
                <a:spcPts val="600"/>
              </a:spcBef>
              <a:spcAft>
                <a:spcPts val="600"/>
              </a:spcAft>
            </a:pPr>
            <a:r>
              <a:rPr lang="en-US" sz="2667" b="1" dirty="0">
                <a:solidFill>
                  <a:schemeClr val="dk2"/>
                </a:solidFill>
                <a:ea typeface="Open Sans"/>
                <a:sym typeface="Open Sans"/>
              </a:rPr>
              <a:t>Motivated students will be paying attention and ready to learn!</a:t>
            </a:r>
            <a:endParaRPr sz="2667" b="1" dirty="0">
              <a:ea typeface="Open Sans"/>
              <a:sym typeface="Open Sans"/>
            </a:endParaRPr>
          </a:p>
        </p:txBody>
      </p:sp>
      <p:pic>
        <p:nvPicPr>
          <p:cNvPr id="214" name="Google Shape;214;p37">
            <a:extLst>
              <a:ext uri="{C183D7F6-B498-43B3-948B-1728B52AA6E4}">
                <adec:decorative xmlns:adec="http://schemas.microsoft.com/office/drawing/2017/decorative" val="1"/>
              </a:ext>
            </a:extLst>
          </p:cNvPr>
          <p:cNvPicPr preferRelativeResize="0"/>
          <p:nvPr/>
        </p:nvPicPr>
        <p:blipFill rotWithShape="1">
          <a:blip r:embed="rId3">
            <a:alphaModFix/>
          </a:blip>
          <a:srcRect t="25332" b="27520"/>
          <a:stretch/>
        </p:blipFill>
        <p:spPr>
          <a:xfrm>
            <a:off x="8848165" y="1523085"/>
            <a:ext cx="3025786" cy="315256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 name="Title 1">
            <a:extLst>
              <a:ext uri="{FF2B5EF4-FFF2-40B4-BE49-F238E27FC236}">
                <a16:creationId xmlns:a16="http://schemas.microsoft.com/office/drawing/2014/main" id="{1B4D9302-09BC-3E8A-0656-26DBB3FD8B34}"/>
              </a:ext>
            </a:extLst>
          </p:cNvPr>
          <p:cNvSpPr>
            <a:spLocks noGrp="1"/>
          </p:cNvSpPr>
          <p:nvPr>
            <p:ph type="title"/>
          </p:nvPr>
        </p:nvSpPr>
        <p:spPr>
          <a:xfrm>
            <a:off x="603504" y="1814815"/>
            <a:ext cx="5492496" cy="605656"/>
          </a:xfrm>
        </p:spPr>
        <p:txBody>
          <a:bodyPr/>
          <a:lstStyle/>
          <a:p>
            <a:r>
              <a:rPr lang="en-US" dirty="0"/>
              <a:t>When to Pair?</a:t>
            </a:r>
          </a:p>
        </p:txBody>
      </p:sp>
      <p:sp>
        <p:nvSpPr>
          <p:cNvPr id="3" name="Text Placeholder 2">
            <a:extLst>
              <a:ext uri="{FF2B5EF4-FFF2-40B4-BE49-F238E27FC236}">
                <a16:creationId xmlns:a16="http://schemas.microsoft.com/office/drawing/2014/main" id="{7B39BED9-E010-B9F3-E99B-6F66C0E29F05}"/>
              </a:ext>
            </a:extLst>
          </p:cNvPr>
          <p:cNvSpPr>
            <a:spLocks noGrp="1"/>
          </p:cNvSpPr>
          <p:nvPr>
            <p:ph type="body" sz="quarter" idx="10"/>
          </p:nvPr>
        </p:nvSpPr>
        <p:spPr>
          <a:xfrm>
            <a:off x="612489" y="2501153"/>
            <a:ext cx="10104817" cy="4029757"/>
          </a:xfrm>
        </p:spPr>
        <p:txBody>
          <a:bodyPr/>
          <a:lstStyle/>
          <a:p>
            <a:pPr marL="342900" indent="-342900">
              <a:spcBef>
                <a:spcPts val="0"/>
              </a:spcBef>
              <a:spcAft>
                <a:spcPts val="600"/>
              </a:spcAft>
              <a:buClr>
                <a:srgbClr val="003399"/>
              </a:buClr>
              <a:buSzPct val="108000"/>
              <a:buFont typeface="Arial" panose="020B0604020202020204" pitchFamily="34" charset="0"/>
              <a:buChar char="•"/>
            </a:pPr>
            <a:r>
              <a:rPr lang="en-US" sz="2800" dirty="0"/>
              <a:t>First meeting a student</a:t>
            </a:r>
          </a:p>
          <a:p>
            <a:pPr marL="342900" indent="-342900">
              <a:spcBef>
                <a:spcPts val="0"/>
              </a:spcBef>
              <a:spcAft>
                <a:spcPts val="600"/>
              </a:spcAft>
              <a:buClr>
                <a:srgbClr val="003399"/>
              </a:buClr>
              <a:buSzPct val="108000"/>
              <a:buFont typeface="Arial" panose="020B0604020202020204" pitchFamily="34" charset="0"/>
              <a:buChar char="•"/>
            </a:pPr>
            <a:r>
              <a:rPr lang="en-US" sz="2800" dirty="0"/>
              <a:t>Before an instructional activity</a:t>
            </a:r>
          </a:p>
          <a:p>
            <a:pPr marL="342900" indent="-342900">
              <a:spcBef>
                <a:spcPts val="0"/>
              </a:spcBef>
              <a:spcAft>
                <a:spcPts val="600"/>
              </a:spcAft>
              <a:buClr>
                <a:srgbClr val="003399"/>
              </a:buClr>
              <a:buSzPct val="108000"/>
              <a:buFont typeface="Arial" panose="020B0604020202020204" pitchFamily="34" charset="0"/>
              <a:buChar char="•"/>
            </a:pPr>
            <a:r>
              <a:rPr lang="en-US" sz="2800" dirty="0"/>
              <a:t>Each time you re-engage with your student</a:t>
            </a:r>
          </a:p>
          <a:p>
            <a:pPr marL="342900" indent="-342900">
              <a:spcBef>
                <a:spcPts val="0"/>
              </a:spcBef>
              <a:spcAft>
                <a:spcPts val="600"/>
              </a:spcAft>
              <a:buClr>
                <a:srgbClr val="003399"/>
              </a:buClr>
              <a:buSzPct val="108000"/>
              <a:buFont typeface="Arial" panose="020B0604020202020204" pitchFamily="34" charset="0"/>
              <a:buChar char="•"/>
            </a:pPr>
            <a:r>
              <a:rPr lang="en-US" sz="2800" dirty="0"/>
              <a:t>Between activities or during breaks</a:t>
            </a:r>
          </a:p>
          <a:p>
            <a:pPr marL="1028700" lvl="1" indent="-457200">
              <a:spcBef>
                <a:spcPts val="0"/>
              </a:spcBef>
              <a:buSzPct val="80000"/>
              <a:buFont typeface="Courier New" panose="02070309020205020404" pitchFamily="49" charset="0"/>
              <a:buChar char="o"/>
            </a:pPr>
            <a:r>
              <a:rPr lang="en-US" dirty="0"/>
              <a:t>We often miss great opportunities to pair by letting students take breaks on their own or have free time without adult interactions</a:t>
            </a:r>
          </a:p>
          <a:p>
            <a:pPr marL="342900" indent="-342900">
              <a:spcBef>
                <a:spcPts val="0"/>
              </a:spcBef>
              <a:spcAft>
                <a:spcPts val="600"/>
              </a:spcAft>
              <a:buClr>
                <a:srgbClr val="003399"/>
              </a:buClr>
              <a:buSzPct val="108000"/>
              <a:buFont typeface="Arial" panose="020B0604020202020204" pitchFamily="34" charset="0"/>
              <a:buChar char="•"/>
            </a:pPr>
            <a:r>
              <a:rPr lang="en-US" sz="2800" dirty="0"/>
              <a:t>During preferred activities</a:t>
            </a:r>
          </a:p>
          <a:p>
            <a:pPr marL="342900" indent="-342900">
              <a:spcBef>
                <a:spcPts val="0"/>
              </a:spcBef>
              <a:spcAft>
                <a:spcPts val="600"/>
              </a:spcAft>
              <a:buClr>
                <a:srgbClr val="003399"/>
              </a:buClr>
              <a:buSzPct val="108000"/>
              <a:buFont typeface="Arial" panose="020B0604020202020204" pitchFamily="34" charset="0"/>
              <a:buChar char="•"/>
            </a:pPr>
            <a:r>
              <a:rPr lang="en-US" sz="2800" dirty="0"/>
              <a:t>After a tough behavior moment (e.g. students needed to leave room because of a challenging behavior)</a:t>
            </a:r>
          </a:p>
        </p:txBody>
      </p:sp>
      <p:pic>
        <p:nvPicPr>
          <p:cNvPr id="224" name="Google Shape;224;p38">
            <a:extLst>
              <a:ext uri="{C183D7F6-B498-43B3-948B-1728B52AA6E4}">
                <adec:decorative xmlns:adec="http://schemas.microsoft.com/office/drawing/2017/decorative" val="1"/>
              </a:ext>
            </a:extLst>
          </p:cNvPr>
          <p:cNvPicPr preferRelativeResize="0"/>
          <p:nvPr/>
        </p:nvPicPr>
        <p:blipFill rotWithShape="1">
          <a:blip r:embed="rId3">
            <a:alphaModFix/>
          </a:blip>
          <a:srcRect t="18562" b="16078"/>
          <a:stretch/>
        </p:blipFill>
        <p:spPr>
          <a:xfrm>
            <a:off x="9574306" y="2177612"/>
            <a:ext cx="2228988" cy="145739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32" name="Google Shape;232;p39">
            <a:extLst>
              <a:ext uri="{C183D7F6-B498-43B3-948B-1728B52AA6E4}">
                <adec:decorative xmlns:adec="http://schemas.microsoft.com/office/drawing/2017/decorative" val="1"/>
              </a:ext>
            </a:extLst>
          </p:cNvPr>
          <p:cNvPicPr preferRelativeResize="0"/>
          <p:nvPr/>
        </p:nvPicPr>
        <p:blipFill rotWithShape="1">
          <a:blip r:embed="rId3">
            <a:alphaModFix/>
          </a:blip>
          <a:srcRect b="5303"/>
          <a:stretch/>
        </p:blipFill>
        <p:spPr>
          <a:xfrm>
            <a:off x="3724835" y="1748316"/>
            <a:ext cx="4986253" cy="4245968"/>
          </a:xfrm>
          <a:prstGeom prst="rect">
            <a:avLst/>
          </a:prstGeom>
          <a:noFill/>
          <a:ln>
            <a:noFill/>
          </a:ln>
        </p:spPr>
      </p:pic>
      <p:sp>
        <p:nvSpPr>
          <p:cNvPr id="3" name="Title 2">
            <a:extLst>
              <a:ext uri="{FF2B5EF4-FFF2-40B4-BE49-F238E27FC236}">
                <a16:creationId xmlns:a16="http://schemas.microsoft.com/office/drawing/2014/main" id="{8481230C-A360-E9C4-6729-41C3F15E77E6}"/>
              </a:ext>
            </a:extLst>
          </p:cNvPr>
          <p:cNvSpPr>
            <a:spLocks noGrp="1"/>
          </p:cNvSpPr>
          <p:nvPr>
            <p:ph type="title"/>
          </p:nvPr>
        </p:nvSpPr>
        <p:spPr>
          <a:xfrm>
            <a:off x="603504" y="1572768"/>
            <a:ext cx="2744814" cy="1133856"/>
          </a:xfrm>
        </p:spPr>
        <p:txBody>
          <a:bodyPr/>
          <a:lstStyle/>
          <a:p>
            <a:r>
              <a:rPr lang="en-US" dirty="0"/>
              <a:t>Pairing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7"/>
            <a:ext cx="11000232" cy="1661751"/>
          </a:xfrm>
          <a:prstGeom prst="rect">
            <a:avLst/>
          </a:prstGeom>
        </p:spPr>
        <p:txBody>
          <a:bodyPr spcFirstLastPara="1" vert="horz" wrap="square" lIns="121900" tIns="121900" rIns="121900" bIns="121900" rtlCol="0" anchor="ctr" anchorCtr="0">
            <a:noAutofit/>
          </a:bodyPr>
          <a:lstStyle/>
          <a:p>
            <a:pPr algn="ctr"/>
            <a:r>
              <a:rPr lang="en" sz="3600" dirty="0"/>
              <a:t>Antecedent Modifications</a:t>
            </a:r>
            <a:endParaRPr sz="3600" dirty="0"/>
          </a:p>
        </p:txBody>
      </p:sp>
    </p:spTree>
    <p:extLst>
      <p:ext uri="{BB962C8B-B14F-4D97-AF65-F5344CB8AC3E}">
        <p14:creationId xmlns:p14="http://schemas.microsoft.com/office/powerpoint/2010/main" val="2361840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 name="Title 1">
            <a:extLst>
              <a:ext uri="{FF2B5EF4-FFF2-40B4-BE49-F238E27FC236}">
                <a16:creationId xmlns:a16="http://schemas.microsoft.com/office/drawing/2014/main" id="{03A5453C-0610-1B45-ABAB-2043B161B569}"/>
              </a:ext>
            </a:extLst>
          </p:cNvPr>
          <p:cNvSpPr>
            <a:spLocks noGrp="1"/>
          </p:cNvSpPr>
          <p:nvPr>
            <p:ph type="title"/>
          </p:nvPr>
        </p:nvSpPr>
        <p:spPr>
          <a:xfrm>
            <a:off x="603504" y="1572768"/>
            <a:ext cx="10028102" cy="1133856"/>
          </a:xfrm>
        </p:spPr>
        <p:txBody>
          <a:bodyPr/>
          <a:lstStyle/>
          <a:p>
            <a:r>
              <a:rPr lang="en-US" dirty="0"/>
              <a:t>Implement Interventions Based on Modification of Antecedents</a:t>
            </a:r>
          </a:p>
        </p:txBody>
      </p:sp>
      <p:sp>
        <p:nvSpPr>
          <p:cNvPr id="3" name="Text Placeholder 2">
            <a:extLst>
              <a:ext uri="{FF2B5EF4-FFF2-40B4-BE49-F238E27FC236}">
                <a16:creationId xmlns:a16="http://schemas.microsoft.com/office/drawing/2014/main" id="{66505653-8E8F-693D-9674-381E68E48F4B}"/>
              </a:ext>
            </a:extLst>
          </p:cNvPr>
          <p:cNvSpPr>
            <a:spLocks noGrp="1"/>
          </p:cNvSpPr>
          <p:nvPr>
            <p:ph type="body" sz="quarter" idx="10"/>
          </p:nvPr>
        </p:nvSpPr>
        <p:spPr/>
        <p:txBody>
          <a:bodyPr/>
          <a:lstStyle/>
          <a:p>
            <a:pPr marL="457200" indent="-457200">
              <a:spcBef>
                <a:spcPts val="0"/>
              </a:spcBef>
              <a:spcAft>
                <a:spcPts val="600"/>
              </a:spcAft>
              <a:buClr>
                <a:srgbClr val="003399"/>
              </a:buClr>
              <a:buSzPct val="108000"/>
              <a:buFont typeface="Arial" panose="020B0604020202020204" pitchFamily="34" charset="0"/>
              <a:buChar char="•"/>
            </a:pPr>
            <a:r>
              <a:rPr lang="en-US" sz="2800" dirty="0"/>
              <a:t>What does it mean to modify antecedents as an intervention?</a:t>
            </a:r>
          </a:p>
          <a:p>
            <a:pPr marL="1028700" lvl="1" indent="-457200">
              <a:spcBef>
                <a:spcPts val="0"/>
              </a:spcBef>
              <a:buSzPct val="80000"/>
              <a:buFont typeface="Courier New" panose="02070309020205020404" pitchFamily="49" charset="0"/>
              <a:buChar char="o"/>
            </a:pPr>
            <a:r>
              <a:rPr lang="en-US" sz="2800" dirty="0"/>
              <a:t>These modifications are happening PRIOR to the challenging behavior occurring</a:t>
            </a:r>
          </a:p>
          <a:p>
            <a:pPr marL="1028700" lvl="1" indent="-457200">
              <a:spcBef>
                <a:spcPts val="0"/>
              </a:spcBef>
              <a:buSzPct val="80000"/>
              <a:buFont typeface="Courier New" panose="02070309020205020404" pitchFamily="49" charset="0"/>
              <a:buChar char="o"/>
            </a:pPr>
            <a:r>
              <a:rPr lang="en-US" sz="2800" dirty="0"/>
              <a:t>This is a preventative method to the challenging behavior versus reactive responding to the challenging behavior</a:t>
            </a:r>
          </a:p>
          <a:p>
            <a:pPr marL="1028700" lvl="1" indent="-457200">
              <a:spcBef>
                <a:spcPts val="0"/>
              </a:spcBef>
              <a:buSzPct val="80000"/>
              <a:buFont typeface="Courier New" panose="02070309020205020404" pitchFamily="49" charset="0"/>
              <a:buChar char="o"/>
            </a:pPr>
            <a:r>
              <a:rPr lang="en-US" sz="2800" dirty="0"/>
              <a:t>In order for this intervention to be effective, data on the A-B-C’s of behavior is needed with clearly defined antecedents to the behavior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a:xfrm>
            <a:off x="603504" y="1588809"/>
            <a:ext cx="11000232" cy="1635653"/>
          </a:xfrm>
        </p:spPr>
        <p:txBody>
          <a:bodyPr/>
          <a:lstStyle/>
          <a:p>
            <a:pPr algn="ctr"/>
            <a:r>
              <a:rPr lang="en-US" dirty="0"/>
              <a:t>ABA REVIEW</a:t>
            </a:r>
          </a:p>
        </p:txBody>
      </p:sp>
    </p:spTree>
    <p:extLst>
      <p:ext uri="{BB962C8B-B14F-4D97-AF65-F5344CB8AC3E}">
        <p14:creationId xmlns:p14="http://schemas.microsoft.com/office/powerpoint/2010/main" val="3028510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a:extLst>
              <a:ext uri="{FF2B5EF4-FFF2-40B4-BE49-F238E27FC236}">
                <a16:creationId xmlns:a16="http://schemas.microsoft.com/office/drawing/2014/main" id="{4B34D59A-1D12-060A-5872-16711B5E5D7B}"/>
              </a:ext>
            </a:extLst>
          </p:cNvPr>
          <p:cNvSpPr>
            <a:spLocks noGrp="1"/>
          </p:cNvSpPr>
          <p:nvPr>
            <p:ph type="title"/>
          </p:nvPr>
        </p:nvSpPr>
        <p:spPr>
          <a:xfrm>
            <a:off x="603504" y="1722896"/>
            <a:ext cx="11000232" cy="809768"/>
          </a:xfrm>
        </p:spPr>
        <p:txBody>
          <a:bodyPr/>
          <a:lstStyle/>
          <a:p>
            <a:r>
              <a:rPr lang="en-US" dirty="0"/>
              <a:t>Examples of Antecedent Modifications</a:t>
            </a:r>
          </a:p>
        </p:txBody>
      </p:sp>
      <p:sp>
        <p:nvSpPr>
          <p:cNvPr id="3" name="Text Placeholder 2">
            <a:extLst>
              <a:ext uri="{FF2B5EF4-FFF2-40B4-BE49-F238E27FC236}">
                <a16:creationId xmlns:a16="http://schemas.microsoft.com/office/drawing/2014/main" id="{A932315A-B306-3C4E-AFC5-62D1704BCBB8}"/>
              </a:ext>
            </a:extLst>
          </p:cNvPr>
          <p:cNvSpPr>
            <a:spLocks noGrp="1"/>
          </p:cNvSpPr>
          <p:nvPr>
            <p:ph type="body" sz="quarter" idx="10"/>
          </p:nvPr>
        </p:nvSpPr>
        <p:spPr>
          <a:xfrm>
            <a:off x="612488" y="2546312"/>
            <a:ext cx="7264826" cy="3984598"/>
          </a:xfrm>
        </p:spPr>
        <p:txBody>
          <a:bodyPr/>
          <a:lstStyle/>
          <a:p>
            <a:pPr>
              <a:spcBef>
                <a:spcPts val="0"/>
              </a:spcBef>
              <a:spcAft>
                <a:spcPts val="600"/>
              </a:spcAft>
            </a:pPr>
            <a:r>
              <a:rPr lang="en-US" sz="2600" dirty="0"/>
              <a:t>There are MANY different types of antecedent modifications.  We use them all the time and don’t even realize it.  </a:t>
            </a:r>
          </a:p>
          <a:p>
            <a:pPr>
              <a:spcBef>
                <a:spcPts val="0"/>
              </a:spcBef>
              <a:spcAft>
                <a:spcPts val="600"/>
              </a:spcAft>
            </a:pPr>
            <a:r>
              <a:rPr lang="en-US" sz="2600" dirty="0"/>
              <a:t>There are a couple key ones that we will cover today:</a:t>
            </a:r>
          </a:p>
          <a:p>
            <a:pPr marL="342900" indent="-342900">
              <a:spcBef>
                <a:spcPts val="0"/>
              </a:spcBef>
              <a:spcAft>
                <a:spcPts val="600"/>
              </a:spcAft>
              <a:buClr>
                <a:srgbClr val="003399"/>
              </a:buClr>
              <a:buSzPct val="108000"/>
              <a:buFont typeface="Arial" panose="020B0604020202020204" pitchFamily="34" charset="0"/>
              <a:buChar char="•"/>
            </a:pPr>
            <a:r>
              <a:rPr lang="en-US" sz="2600" dirty="0"/>
              <a:t>Preventative Prompts</a:t>
            </a:r>
          </a:p>
          <a:p>
            <a:pPr marL="342900" indent="-342900">
              <a:spcBef>
                <a:spcPts val="0"/>
              </a:spcBef>
              <a:spcAft>
                <a:spcPts val="600"/>
              </a:spcAft>
              <a:buClr>
                <a:srgbClr val="003399"/>
              </a:buClr>
              <a:buSzPct val="108000"/>
              <a:buFont typeface="Arial" panose="020B0604020202020204" pitchFamily="34" charset="0"/>
              <a:buChar char="•"/>
            </a:pPr>
            <a:r>
              <a:rPr lang="en-US" sz="2600" dirty="0"/>
              <a:t>Non-contingent Reinforcement</a:t>
            </a:r>
          </a:p>
          <a:p>
            <a:pPr marL="342900" indent="-342900">
              <a:spcBef>
                <a:spcPts val="0"/>
              </a:spcBef>
              <a:spcAft>
                <a:spcPts val="600"/>
              </a:spcAft>
              <a:buClr>
                <a:srgbClr val="003399"/>
              </a:buClr>
              <a:buSzPct val="108000"/>
              <a:buFont typeface="Arial" panose="020B0604020202020204" pitchFamily="34" charset="0"/>
              <a:buChar char="•"/>
            </a:pPr>
            <a:r>
              <a:rPr lang="en-US" sz="2600" dirty="0"/>
              <a:t>Choices</a:t>
            </a:r>
          </a:p>
          <a:p>
            <a:pPr marL="342900" indent="-342900">
              <a:spcBef>
                <a:spcPts val="0"/>
              </a:spcBef>
              <a:spcAft>
                <a:spcPts val="600"/>
              </a:spcAft>
              <a:buClr>
                <a:srgbClr val="003399"/>
              </a:buClr>
              <a:buSzPct val="108000"/>
              <a:buFont typeface="Arial" panose="020B0604020202020204" pitchFamily="34" charset="0"/>
              <a:buChar char="•"/>
            </a:pPr>
            <a:r>
              <a:rPr lang="en-US" sz="2600" dirty="0"/>
              <a:t>Visual supports</a:t>
            </a:r>
          </a:p>
          <a:p>
            <a:pPr marL="342900" indent="-342900">
              <a:spcBef>
                <a:spcPts val="0"/>
              </a:spcBef>
              <a:spcAft>
                <a:spcPts val="600"/>
              </a:spcAft>
              <a:buClr>
                <a:srgbClr val="003399"/>
              </a:buClr>
              <a:buSzPct val="108000"/>
              <a:buFont typeface="Arial" panose="020B0604020202020204" pitchFamily="34" charset="0"/>
              <a:buChar char="•"/>
            </a:pPr>
            <a:r>
              <a:rPr lang="en-US" sz="2600" dirty="0"/>
              <a:t>Praise Statements</a:t>
            </a:r>
          </a:p>
        </p:txBody>
      </p:sp>
      <p:pic>
        <p:nvPicPr>
          <p:cNvPr id="291" name="Google Shape;291;p46">
            <a:extLst>
              <a:ext uri="{C183D7F6-B498-43B3-948B-1728B52AA6E4}">
                <adec:decorative xmlns:adec="http://schemas.microsoft.com/office/drawing/2017/decorative" val="1"/>
              </a:ext>
            </a:extLst>
          </p:cNvPr>
          <p:cNvPicPr preferRelativeResize="0"/>
          <p:nvPr/>
        </p:nvPicPr>
        <p:blipFill rotWithShape="1">
          <a:blip r:embed="rId3">
            <a:alphaModFix/>
          </a:blip>
          <a:srcRect t="4244"/>
          <a:stretch/>
        </p:blipFill>
        <p:spPr>
          <a:xfrm>
            <a:off x="7918258" y="2559960"/>
            <a:ext cx="4152904" cy="338755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Title 1">
            <a:extLst>
              <a:ext uri="{FF2B5EF4-FFF2-40B4-BE49-F238E27FC236}">
                <a16:creationId xmlns:a16="http://schemas.microsoft.com/office/drawing/2014/main" id="{DD822200-E21D-544F-672B-D99C8D8D97FC}"/>
              </a:ext>
            </a:extLst>
          </p:cNvPr>
          <p:cNvSpPr>
            <a:spLocks noGrp="1"/>
          </p:cNvSpPr>
          <p:nvPr>
            <p:ph type="title"/>
          </p:nvPr>
        </p:nvSpPr>
        <p:spPr>
          <a:xfrm>
            <a:off x="603504" y="1722896"/>
            <a:ext cx="11000232" cy="788295"/>
          </a:xfrm>
        </p:spPr>
        <p:txBody>
          <a:bodyPr/>
          <a:lstStyle/>
          <a:p>
            <a:r>
              <a:rPr lang="en-US" dirty="0"/>
              <a:t>Preventative Prompts</a:t>
            </a:r>
          </a:p>
        </p:txBody>
      </p:sp>
      <p:sp>
        <p:nvSpPr>
          <p:cNvPr id="297" name="Google Shape;297;p47"/>
          <p:cNvSpPr txBox="1">
            <a:spLocks noGrp="1"/>
          </p:cNvSpPr>
          <p:nvPr>
            <p:ph type="body" sz="quarter" idx="10"/>
          </p:nvPr>
        </p:nvSpPr>
        <p:spPr>
          <a:xfrm>
            <a:off x="612488" y="2511191"/>
            <a:ext cx="10978994" cy="4019719"/>
          </a:xfrm>
          <a:prstGeom prst="rect">
            <a:avLst/>
          </a:prstGeom>
          <a:noFill/>
          <a:ln>
            <a:noFill/>
          </a:ln>
        </p:spPr>
        <p:txBody>
          <a:bodyPr spcFirstLastPara="1" vert="horz" wrap="square" lIns="121900" tIns="121900" rIns="121900" bIns="121900" rtlCol="0" anchor="t" anchorCtr="0">
            <a:noAutofit/>
          </a:bodyPr>
          <a:lstStyle/>
          <a:p>
            <a:pPr marL="0" indent="0">
              <a:spcBef>
                <a:spcPts val="0"/>
              </a:spcBef>
              <a:spcAft>
                <a:spcPts val="600"/>
              </a:spcAft>
            </a:pPr>
            <a:r>
              <a:rPr lang="en" sz="2600" dirty="0"/>
              <a:t>PREVENTATIVE PROMPTS</a:t>
            </a:r>
            <a:endParaRPr sz="2600" dirty="0"/>
          </a:p>
          <a:p>
            <a:pPr indent="0">
              <a:spcBef>
                <a:spcPts val="0"/>
              </a:spcBef>
              <a:spcAft>
                <a:spcPts val="600"/>
              </a:spcAft>
            </a:pPr>
            <a:r>
              <a:rPr lang="en" sz="2600" dirty="0"/>
              <a:t>Brief reminder of the expectations, just prior to when the behavior should be demonstrated</a:t>
            </a:r>
            <a:endParaRPr sz="2600" dirty="0"/>
          </a:p>
          <a:p>
            <a:pPr marL="463550">
              <a:spcBef>
                <a:spcPts val="0"/>
              </a:spcBef>
              <a:spcAft>
                <a:spcPts val="600"/>
              </a:spcAft>
            </a:pPr>
            <a:r>
              <a:rPr lang="en" dirty="0"/>
              <a:t>“Raise your hand when you know the answer.”</a:t>
            </a:r>
            <a:endParaRPr dirty="0"/>
          </a:p>
          <a:p>
            <a:pPr marL="463550">
              <a:spcBef>
                <a:spcPts val="0"/>
              </a:spcBef>
              <a:spcAft>
                <a:spcPts val="600"/>
              </a:spcAft>
            </a:pPr>
            <a:r>
              <a:rPr lang="en" dirty="0"/>
              <a:t>“In a calm voice, tell me your concerns.”</a:t>
            </a:r>
            <a:endParaRPr dirty="0"/>
          </a:p>
          <a:p>
            <a:pPr marL="463550">
              <a:spcBef>
                <a:spcPts val="0"/>
              </a:spcBef>
              <a:spcAft>
                <a:spcPts val="600"/>
              </a:spcAft>
            </a:pPr>
            <a:r>
              <a:rPr lang="en" dirty="0"/>
              <a:t>“Remember, after I give you an instruction, you will say OK and do it right away.”</a:t>
            </a:r>
            <a:endParaRPr dirty="0"/>
          </a:p>
          <a:p>
            <a:pPr marL="463550">
              <a:spcBef>
                <a:spcPts val="0"/>
              </a:spcBef>
              <a:spcAft>
                <a:spcPts val="600"/>
              </a:spcAft>
            </a:pPr>
            <a:r>
              <a:rPr lang="en" dirty="0"/>
              <a:t>”In a minute but not yet.”</a:t>
            </a:r>
            <a:endParaRPr dirty="0"/>
          </a:p>
          <a:p>
            <a:pPr marL="0" indent="0">
              <a:spcBef>
                <a:spcPts val="600"/>
              </a:spcBef>
              <a:spcAft>
                <a:spcPts val="600"/>
              </a:spcAft>
            </a:pPr>
            <a:r>
              <a:rPr lang="en" sz="2600" dirty="0"/>
              <a:t>When you have taught the skill, then you can use these quick reminders to cue the students to the behavior you want to see before they engage in it.</a:t>
            </a:r>
            <a:endParaRPr sz="2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2" name="Title 1">
            <a:extLst>
              <a:ext uri="{FF2B5EF4-FFF2-40B4-BE49-F238E27FC236}">
                <a16:creationId xmlns:a16="http://schemas.microsoft.com/office/drawing/2014/main" id="{2248DE2C-04D4-6816-F483-FB46B2678551}"/>
              </a:ext>
            </a:extLst>
          </p:cNvPr>
          <p:cNvSpPr>
            <a:spLocks noGrp="1"/>
          </p:cNvSpPr>
          <p:nvPr>
            <p:ph type="title"/>
          </p:nvPr>
        </p:nvSpPr>
        <p:spPr/>
        <p:txBody>
          <a:bodyPr/>
          <a:lstStyle/>
          <a:p>
            <a:r>
              <a:rPr lang="en-US" dirty="0"/>
              <a:t>Non-Contingent Reinforcement (NCR)</a:t>
            </a:r>
          </a:p>
        </p:txBody>
      </p:sp>
      <p:sp>
        <p:nvSpPr>
          <p:cNvPr id="3" name="Text Placeholder 2">
            <a:extLst>
              <a:ext uri="{FF2B5EF4-FFF2-40B4-BE49-F238E27FC236}">
                <a16:creationId xmlns:a16="http://schemas.microsoft.com/office/drawing/2014/main" id="{217EA2F7-5A61-CC26-2E39-211DB1ADDD9D}"/>
              </a:ext>
            </a:extLst>
          </p:cNvPr>
          <p:cNvSpPr>
            <a:spLocks noGrp="1"/>
          </p:cNvSpPr>
          <p:nvPr>
            <p:ph type="body" sz="quarter" idx="10"/>
          </p:nvPr>
        </p:nvSpPr>
        <p:spPr/>
        <p:txBody>
          <a:bodyPr/>
          <a:lstStyle/>
          <a:p>
            <a:r>
              <a:rPr lang="en-US" sz="2600" dirty="0"/>
              <a:t>Reinforcement that is not delivered based on the occurrence of a behavior, but instead on a fixed-time schedule. </a:t>
            </a:r>
          </a:p>
          <a:p>
            <a:r>
              <a:rPr lang="en-US" sz="2600" dirty="0"/>
              <a:t>This is considered an antecedent intervention, because the goal of this is to provide the child with reinforcement before he engages in the challenging behavior, therefore making engaging in the challenging behavior to gain reinforcement is less likely.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2" name="Title 1">
            <a:extLst>
              <a:ext uri="{FF2B5EF4-FFF2-40B4-BE49-F238E27FC236}">
                <a16:creationId xmlns:a16="http://schemas.microsoft.com/office/drawing/2014/main" id="{4E7FAC05-356B-8345-4E0D-1E9601A4FF7F}"/>
              </a:ext>
            </a:extLst>
          </p:cNvPr>
          <p:cNvSpPr>
            <a:spLocks noGrp="1"/>
          </p:cNvSpPr>
          <p:nvPr>
            <p:ph type="title"/>
          </p:nvPr>
        </p:nvSpPr>
        <p:spPr/>
        <p:txBody>
          <a:bodyPr/>
          <a:lstStyle/>
          <a:p>
            <a:r>
              <a:rPr lang="en-US" dirty="0"/>
              <a:t>NCR Examples</a:t>
            </a:r>
          </a:p>
        </p:txBody>
      </p:sp>
      <p:sp>
        <p:nvSpPr>
          <p:cNvPr id="3" name="Text Placeholder 2">
            <a:extLst>
              <a:ext uri="{FF2B5EF4-FFF2-40B4-BE49-F238E27FC236}">
                <a16:creationId xmlns:a16="http://schemas.microsoft.com/office/drawing/2014/main" id="{A4AE493C-A210-97F5-235F-CDFF3DE794C5}"/>
              </a:ext>
            </a:extLst>
          </p:cNvPr>
          <p:cNvSpPr>
            <a:spLocks noGrp="1"/>
          </p:cNvSpPr>
          <p:nvPr>
            <p:ph type="body" sz="quarter" idx="10"/>
          </p:nvPr>
        </p:nvSpPr>
        <p:spPr/>
        <p:txBody>
          <a:bodyPr/>
          <a:lstStyle/>
          <a:p>
            <a:pPr marL="457200" indent="-457200">
              <a:spcBef>
                <a:spcPts val="600"/>
              </a:spcBef>
              <a:buClr>
                <a:srgbClr val="003399"/>
              </a:buClr>
              <a:buSzPct val="108000"/>
              <a:buFont typeface="Arial" panose="020B0604020202020204" pitchFamily="34" charset="0"/>
              <a:buChar char="•"/>
            </a:pPr>
            <a:r>
              <a:rPr lang="en-US" sz="2600" dirty="0"/>
              <a:t>Student engages in disruptive behavior to gain attention from teacher. Intervention: teacher gives student attention on a fixed-schedule throughout the day.</a:t>
            </a:r>
          </a:p>
          <a:p>
            <a:pPr marL="457200" indent="-457200">
              <a:spcBef>
                <a:spcPts val="600"/>
              </a:spcBef>
              <a:buClr>
                <a:srgbClr val="003399"/>
              </a:buClr>
              <a:buSzPct val="108000"/>
              <a:buFont typeface="Arial" panose="020B0604020202020204" pitchFamily="34" charset="0"/>
              <a:buChar char="•"/>
            </a:pPr>
            <a:r>
              <a:rPr lang="en-US" sz="2600" dirty="0"/>
              <a:t>Student leaves classroom and runs in hallways. Intervention: movement breaks are scheduled at specific times throughout the day.</a:t>
            </a:r>
          </a:p>
          <a:p>
            <a:pPr marL="457200" indent="-457200">
              <a:spcBef>
                <a:spcPts val="600"/>
              </a:spcBef>
              <a:buClr>
                <a:srgbClr val="003399"/>
              </a:buClr>
              <a:buSzPct val="108000"/>
              <a:buFont typeface="Arial" panose="020B0604020202020204" pitchFamily="34" charset="0"/>
              <a:buChar char="•"/>
            </a:pPr>
            <a:r>
              <a:rPr lang="en-US" sz="2600" dirty="0"/>
              <a:t>Student engages in challenging behavior of going through teacher’s cupboards to gain access to a snack. Snack breaks are provided throughout the day.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8" name="Google Shape;328;p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55093" y="1394738"/>
            <a:ext cx="7435444" cy="4567941"/>
          </a:xfrm>
          <a:prstGeom prst="rect">
            <a:avLst/>
          </a:prstGeom>
          <a:noFill/>
          <a:ln>
            <a:noFill/>
          </a:ln>
        </p:spPr>
      </p:pic>
      <p:sp>
        <p:nvSpPr>
          <p:cNvPr id="2" name="Title 1">
            <a:extLst>
              <a:ext uri="{FF2B5EF4-FFF2-40B4-BE49-F238E27FC236}">
                <a16:creationId xmlns:a16="http://schemas.microsoft.com/office/drawing/2014/main" id="{17317555-C9B9-FCCA-2695-7E12774E934B}"/>
              </a:ext>
            </a:extLst>
          </p:cNvPr>
          <p:cNvSpPr>
            <a:spLocks noGrp="1"/>
          </p:cNvSpPr>
          <p:nvPr>
            <p:ph type="title"/>
          </p:nvPr>
        </p:nvSpPr>
        <p:spPr>
          <a:xfrm>
            <a:off x="415600" y="-1133856"/>
            <a:ext cx="11000232" cy="748845"/>
          </a:xfrm>
        </p:spPr>
        <p:txBody>
          <a:bodyPr spcFirstLastPara="1" vert="horz" wrap="square" lIns="68575" tIns="34275" rIns="68575" bIns="34275" rtlCol="0" anchor="b" anchorCtr="0">
            <a:noAutofit/>
          </a:bodyPr>
          <a:lstStyle/>
          <a:p>
            <a:r>
              <a:rPr lang="en-US" dirty="0">
                <a:solidFill>
                  <a:schemeClr val="bg1">
                    <a:lumMod val="50000"/>
                  </a:schemeClr>
                </a:solidFill>
              </a:rPr>
              <a:t>Sample 6</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4" name="Title 3">
            <a:extLst>
              <a:ext uri="{FF2B5EF4-FFF2-40B4-BE49-F238E27FC236}">
                <a16:creationId xmlns:a16="http://schemas.microsoft.com/office/drawing/2014/main" id="{639946EB-9367-05F4-4903-0A4066E39637}"/>
              </a:ext>
            </a:extLst>
          </p:cNvPr>
          <p:cNvSpPr>
            <a:spLocks noGrp="1"/>
          </p:cNvSpPr>
          <p:nvPr>
            <p:ph type="title"/>
          </p:nvPr>
        </p:nvSpPr>
        <p:spPr/>
        <p:txBody>
          <a:bodyPr/>
          <a:lstStyle/>
          <a:p>
            <a:r>
              <a:rPr lang="en-US" dirty="0"/>
              <a:t>Offering Choices</a:t>
            </a:r>
          </a:p>
        </p:txBody>
      </p:sp>
      <p:sp>
        <p:nvSpPr>
          <p:cNvPr id="3" name="Text Placeholder 2">
            <a:extLst>
              <a:ext uri="{FF2B5EF4-FFF2-40B4-BE49-F238E27FC236}">
                <a16:creationId xmlns:a16="http://schemas.microsoft.com/office/drawing/2014/main" id="{781AEC89-0455-9A72-B77C-98BBEE2AD087}"/>
              </a:ext>
            </a:extLst>
          </p:cNvPr>
          <p:cNvSpPr>
            <a:spLocks noGrp="1"/>
          </p:cNvSpPr>
          <p:nvPr>
            <p:ph type="body" sz="quarter" idx="10"/>
          </p:nvPr>
        </p:nvSpPr>
        <p:spPr/>
        <p:txBody>
          <a:bodyPr/>
          <a:lstStyle/>
          <a:p>
            <a:pPr>
              <a:spcBef>
                <a:spcPts val="600"/>
              </a:spcBef>
            </a:pPr>
            <a:r>
              <a:rPr lang="en-US" sz="2600" dirty="0"/>
              <a:t>Offering choices to a student is an excellent and very easy way to modify the antecedent so that they engage in the behavior you want to see instead of the behavior you don’t want to see.</a:t>
            </a:r>
          </a:p>
          <a:p>
            <a:pPr>
              <a:spcBef>
                <a:spcPts val="600"/>
              </a:spcBef>
            </a:pPr>
            <a:r>
              <a:rPr lang="en-US" sz="2600" dirty="0"/>
              <a:t>Best part - YOU get to pick the choices - gives you control over the options but gives the student a sense of control of what is happening to them and be a part of the decision making.</a:t>
            </a:r>
          </a:p>
          <a:p>
            <a:pPr>
              <a:spcBef>
                <a:spcPts val="600"/>
              </a:spcBef>
            </a:pPr>
            <a:r>
              <a:rPr lang="en-US" sz="2600" b="1" i="1" dirty="0"/>
              <a:t>Remember: Keep options limited and only offer options you can deliver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3" name="Google Shape;343;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36444" y="1386487"/>
            <a:ext cx="3373256" cy="4768655"/>
          </a:xfrm>
          <a:prstGeom prst="rect">
            <a:avLst/>
          </a:prstGeom>
          <a:noFill/>
          <a:ln>
            <a:noFill/>
          </a:ln>
        </p:spPr>
      </p:pic>
      <p:pic>
        <p:nvPicPr>
          <p:cNvPr id="2" name="Google Shape;350;p54">
            <a:extLst>
              <a:ext uri="{FF2B5EF4-FFF2-40B4-BE49-F238E27FC236}">
                <a16:creationId xmlns:a16="http://schemas.microsoft.com/office/drawing/2014/main" id="{8B9ADC97-4D68-8664-FBE3-5C242AFAC7AB}"/>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75358" y="1441080"/>
            <a:ext cx="3500632" cy="4693257"/>
          </a:xfrm>
          <a:prstGeom prst="rect">
            <a:avLst/>
          </a:prstGeom>
          <a:noFill/>
          <a:ln>
            <a:noFill/>
          </a:ln>
        </p:spPr>
      </p:pic>
      <p:sp>
        <p:nvSpPr>
          <p:cNvPr id="3" name="Title 2">
            <a:extLst>
              <a:ext uri="{FF2B5EF4-FFF2-40B4-BE49-F238E27FC236}">
                <a16:creationId xmlns:a16="http://schemas.microsoft.com/office/drawing/2014/main" id="{37A4DD9B-6B4A-3949-A601-3E6FEC61C375}"/>
              </a:ext>
            </a:extLst>
          </p:cNvPr>
          <p:cNvSpPr>
            <a:spLocks noGrp="1"/>
          </p:cNvSpPr>
          <p:nvPr>
            <p:ph type="title"/>
          </p:nvPr>
        </p:nvSpPr>
        <p:spPr>
          <a:xfrm>
            <a:off x="415600" y="-1299595"/>
            <a:ext cx="11000232" cy="1133856"/>
          </a:xfrm>
        </p:spPr>
        <p:txBody>
          <a:bodyPr/>
          <a:lstStyle/>
          <a:p>
            <a:r>
              <a:rPr lang="en-US" dirty="0">
                <a:solidFill>
                  <a:schemeClr val="bg1">
                    <a:lumMod val="50000"/>
                  </a:schemeClr>
                </a:solidFill>
              </a:rPr>
              <a:t>Sample 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2" name="Title 1">
            <a:extLst>
              <a:ext uri="{FF2B5EF4-FFF2-40B4-BE49-F238E27FC236}">
                <a16:creationId xmlns:a16="http://schemas.microsoft.com/office/drawing/2014/main" id="{3CEA77F4-F614-F5EE-DAEC-3C37A0881712}"/>
              </a:ext>
            </a:extLst>
          </p:cNvPr>
          <p:cNvSpPr>
            <a:spLocks noGrp="1"/>
          </p:cNvSpPr>
          <p:nvPr>
            <p:ph type="title"/>
          </p:nvPr>
        </p:nvSpPr>
        <p:spPr>
          <a:xfrm>
            <a:off x="602901" y="1750192"/>
            <a:ext cx="10999091" cy="733704"/>
          </a:xfrm>
        </p:spPr>
        <p:txBody>
          <a:bodyPr/>
          <a:lstStyle/>
          <a:p>
            <a:r>
              <a:rPr lang="en-US" dirty="0"/>
              <a:t>Visual Supports</a:t>
            </a:r>
          </a:p>
        </p:txBody>
      </p:sp>
      <p:sp>
        <p:nvSpPr>
          <p:cNvPr id="3" name="Text Placeholder 2">
            <a:extLst>
              <a:ext uri="{FF2B5EF4-FFF2-40B4-BE49-F238E27FC236}">
                <a16:creationId xmlns:a16="http://schemas.microsoft.com/office/drawing/2014/main" id="{573A5903-ACF9-A764-A14D-62BB80BABF02}"/>
              </a:ext>
            </a:extLst>
          </p:cNvPr>
          <p:cNvSpPr>
            <a:spLocks noGrp="1"/>
          </p:cNvSpPr>
          <p:nvPr>
            <p:ph type="body" sz="quarter" idx="10"/>
          </p:nvPr>
        </p:nvSpPr>
        <p:spPr>
          <a:xfrm>
            <a:off x="622998" y="2497544"/>
            <a:ext cx="9326219" cy="4107173"/>
          </a:xfrm>
        </p:spPr>
        <p:txBody>
          <a:bodyPr/>
          <a:lstStyle/>
          <a:p>
            <a:pPr>
              <a:spcBef>
                <a:spcPts val="0"/>
              </a:spcBef>
              <a:spcAft>
                <a:spcPts val="600"/>
              </a:spcAft>
            </a:pPr>
            <a:r>
              <a:rPr lang="en-US" dirty="0"/>
              <a:t>Visual supports do not necessarily mean a visual (</a:t>
            </a:r>
            <a:r>
              <a:rPr lang="en-US" dirty="0" err="1"/>
              <a:t>Boardmaker</a:t>
            </a:r>
            <a:r>
              <a:rPr lang="en-US" dirty="0"/>
              <a:t> or picture) schedule.  It means anything that provides a cue visually to a student for how to engage in the appropriate behavior.  </a:t>
            </a:r>
          </a:p>
          <a:p>
            <a:pPr>
              <a:spcBef>
                <a:spcPts val="0"/>
              </a:spcBef>
              <a:spcAft>
                <a:spcPts val="600"/>
              </a:spcAft>
            </a:pPr>
            <a:r>
              <a:rPr lang="en-US" dirty="0"/>
              <a:t>Examples:</a:t>
            </a:r>
          </a:p>
          <a:p>
            <a:pPr marL="736600" indent="-342900">
              <a:spcBef>
                <a:spcPts val="0"/>
              </a:spcBef>
              <a:spcAft>
                <a:spcPts val="300"/>
              </a:spcAft>
              <a:buClr>
                <a:srgbClr val="003399"/>
              </a:buClr>
              <a:buSzPct val="108000"/>
              <a:buFont typeface="Arial" panose="020B0604020202020204" pitchFamily="34" charset="0"/>
              <a:buChar char="•"/>
            </a:pPr>
            <a:r>
              <a:rPr lang="en-US" dirty="0"/>
              <a:t>Timer</a:t>
            </a:r>
          </a:p>
          <a:p>
            <a:pPr marL="736600" indent="-342900">
              <a:spcBef>
                <a:spcPts val="0"/>
              </a:spcBef>
              <a:spcAft>
                <a:spcPts val="300"/>
              </a:spcAft>
              <a:buClr>
                <a:srgbClr val="003399"/>
              </a:buClr>
              <a:buSzPct val="108000"/>
              <a:buFont typeface="Arial" panose="020B0604020202020204" pitchFamily="34" charset="0"/>
              <a:buChar char="•"/>
            </a:pPr>
            <a:r>
              <a:rPr lang="en-US" dirty="0"/>
              <a:t>Classroom schedule</a:t>
            </a:r>
          </a:p>
          <a:p>
            <a:pPr marL="736600" indent="-342900">
              <a:spcBef>
                <a:spcPts val="0"/>
              </a:spcBef>
              <a:spcAft>
                <a:spcPts val="300"/>
              </a:spcAft>
              <a:buClr>
                <a:srgbClr val="003399"/>
              </a:buClr>
              <a:buSzPct val="108000"/>
              <a:buFont typeface="Arial" panose="020B0604020202020204" pitchFamily="34" charset="0"/>
              <a:buChar char="•"/>
            </a:pPr>
            <a:r>
              <a:rPr lang="en-US" dirty="0"/>
              <a:t>Checklist</a:t>
            </a:r>
          </a:p>
          <a:p>
            <a:pPr marL="736600" indent="-342900">
              <a:spcBef>
                <a:spcPts val="0"/>
              </a:spcBef>
              <a:spcAft>
                <a:spcPts val="300"/>
              </a:spcAft>
              <a:buClr>
                <a:srgbClr val="003399"/>
              </a:buClr>
              <a:buSzPct val="108000"/>
              <a:buFont typeface="Arial" panose="020B0604020202020204" pitchFamily="34" charset="0"/>
              <a:buChar char="•"/>
            </a:pPr>
            <a:r>
              <a:rPr lang="en-US" dirty="0"/>
              <a:t>Post it note with next step</a:t>
            </a:r>
          </a:p>
          <a:p>
            <a:pPr marL="736600" indent="-342900">
              <a:spcBef>
                <a:spcPts val="0"/>
              </a:spcBef>
              <a:spcAft>
                <a:spcPts val="300"/>
              </a:spcAft>
              <a:buClr>
                <a:srgbClr val="003399"/>
              </a:buClr>
              <a:buSzPct val="108000"/>
              <a:buFont typeface="Arial" panose="020B0604020202020204" pitchFamily="34" charset="0"/>
              <a:buChar char="•"/>
            </a:pPr>
            <a:r>
              <a:rPr lang="en-US" dirty="0"/>
              <a:t>Calendar </a:t>
            </a:r>
          </a:p>
          <a:p>
            <a:pPr>
              <a:spcBef>
                <a:spcPts val="600"/>
              </a:spcBef>
              <a:spcAft>
                <a:spcPts val="0"/>
              </a:spcAft>
            </a:pPr>
            <a:r>
              <a:rPr lang="en-US" dirty="0"/>
              <a:t>Make sure they are age appropriate!</a:t>
            </a:r>
          </a:p>
        </p:txBody>
      </p:sp>
      <p:sp>
        <p:nvSpPr>
          <p:cNvPr id="4" name="Text Placeholder 3">
            <a:extLst>
              <a:ext uri="{FF2B5EF4-FFF2-40B4-BE49-F238E27FC236}">
                <a16:creationId xmlns:a16="http://schemas.microsoft.com/office/drawing/2014/main" id="{3ACB9435-D8D0-53D4-1184-F39068147832}"/>
              </a:ext>
            </a:extLst>
          </p:cNvPr>
          <p:cNvSpPr>
            <a:spLocks noGrp="1"/>
          </p:cNvSpPr>
          <p:nvPr>
            <p:ph type="body" sz="quarter" idx="11"/>
          </p:nvPr>
        </p:nvSpPr>
        <p:spPr>
          <a:xfrm>
            <a:off x="8344475" y="3714051"/>
            <a:ext cx="3257517" cy="1674157"/>
          </a:xfrm>
          <a:ln w="19050">
            <a:solidFill>
              <a:schemeClr val="tx1"/>
            </a:solidFill>
          </a:ln>
        </p:spPr>
        <p:txBody>
          <a:bodyPr/>
          <a:lstStyle/>
          <a:p>
            <a:pPr algn="ctr"/>
            <a:r>
              <a:rPr lang="en-US" sz="2600" dirty="0"/>
              <a:t>Think about your day -- how many visual prompts do you use and not even realize it?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 name="Title 2">
            <a:extLst>
              <a:ext uri="{FF2B5EF4-FFF2-40B4-BE49-F238E27FC236}">
                <a16:creationId xmlns:a16="http://schemas.microsoft.com/office/drawing/2014/main" id="{72CFB1C2-0CDC-DDD2-6E03-E4E20538C28B}"/>
              </a:ext>
            </a:extLst>
          </p:cNvPr>
          <p:cNvSpPr>
            <a:spLocks noGrp="1"/>
          </p:cNvSpPr>
          <p:nvPr>
            <p:ph type="title"/>
          </p:nvPr>
        </p:nvSpPr>
        <p:spPr>
          <a:xfrm>
            <a:off x="603504" y="1886670"/>
            <a:ext cx="5492496" cy="488044"/>
          </a:xfrm>
        </p:spPr>
        <p:txBody>
          <a:bodyPr/>
          <a:lstStyle/>
          <a:p>
            <a:r>
              <a:rPr lang="en" dirty="0"/>
              <a:t>Visual Supports Example</a:t>
            </a:r>
            <a:endParaRPr lang="en-US" dirty="0"/>
          </a:p>
        </p:txBody>
      </p:sp>
      <p:pic>
        <p:nvPicPr>
          <p:cNvPr id="367" name="Google Shape;367;p56">
            <a:extLst>
              <a:ext uri="{C183D7F6-B498-43B3-948B-1728B52AA6E4}">
                <adec:decorative xmlns:adec="http://schemas.microsoft.com/office/drawing/2017/decorative" val="1"/>
              </a:ext>
            </a:extLst>
          </p:cNvPr>
          <p:cNvPicPr preferRelativeResize="0"/>
          <p:nvPr/>
        </p:nvPicPr>
        <p:blipFill rotWithShape="1">
          <a:blip r:embed="rId3">
            <a:alphaModFix/>
          </a:blip>
          <a:srcRect l="16687" r="19008"/>
          <a:stretch/>
        </p:blipFill>
        <p:spPr>
          <a:xfrm>
            <a:off x="9334492" y="2216556"/>
            <a:ext cx="2254004" cy="1971738"/>
          </a:xfrm>
          <a:prstGeom prst="rect">
            <a:avLst/>
          </a:prstGeom>
          <a:noFill/>
          <a:ln>
            <a:noFill/>
          </a:ln>
        </p:spPr>
      </p:pic>
      <p:pic>
        <p:nvPicPr>
          <p:cNvPr id="368" name="Google Shape;368;p5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03482" y="2631584"/>
            <a:ext cx="4445000" cy="2632978"/>
          </a:xfrm>
          <a:prstGeom prst="rect">
            <a:avLst/>
          </a:prstGeom>
          <a:noFill/>
          <a:ln>
            <a:noFill/>
          </a:ln>
        </p:spPr>
      </p:pic>
      <p:pic>
        <p:nvPicPr>
          <p:cNvPr id="369" name="Google Shape;369;p5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657569" y="4347921"/>
            <a:ext cx="1870291" cy="1870317"/>
          </a:xfrm>
          <a:prstGeom prst="rect">
            <a:avLst/>
          </a:prstGeom>
          <a:noFill/>
          <a:ln>
            <a:noFill/>
          </a:ln>
        </p:spPr>
      </p:pic>
      <p:pic>
        <p:nvPicPr>
          <p:cNvPr id="370" name="Google Shape;370;p56">
            <a:extLst>
              <a:ext uri="{C183D7F6-B498-43B3-948B-1728B52AA6E4}">
                <adec:decorative xmlns:adec="http://schemas.microsoft.com/office/drawing/2017/decorative" val="1"/>
              </a:ext>
            </a:extLst>
          </p:cNvPr>
          <p:cNvPicPr preferRelativeResize="0"/>
          <p:nvPr/>
        </p:nvPicPr>
        <p:blipFill rotWithShape="1">
          <a:blip r:embed="rId6">
            <a:alphaModFix/>
          </a:blip>
          <a:srcRect l="10883" t="10801" r="11488" b="48999"/>
          <a:stretch/>
        </p:blipFill>
        <p:spPr>
          <a:xfrm>
            <a:off x="7306505" y="5040983"/>
            <a:ext cx="3154989" cy="1227690"/>
          </a:xfrm>
          <a:prstGeom prst="rect">
            <a:avLst/>
          </a:prstGeom>
          <a:noFill/>
          <a:ln>
            <a:noFill/>
          </a:ln>
        </p:spPr>
      </p:pic>
      <p:pic>
        <p:nvPicPr>
          <p:cNvPr id="371" name="Google Shape;371;p56">
            <a:extLst>
              <a:ext uri="{C183D7F6-B498-43B3-948B-1728B52AA6E4}">
                <adec:decorative xmlns:adec="http://schemas.microsoft.com/office/drawing/2017/decorative" val="1"/>
              </a:ext>
            </a:extLst>
          </p:cNvPr>
          <p:cNvPicPr preferRelativeResize="0"/>
          <p:nvPr/>
        </p:nvPicPr>
        <p:blipFill rotWithShape="1">
          <a:blip r:embed="rId7">
            <a:alphaModFix/>
          </a:blip>
          <a:srcRect t="15151" b="37513"/>
          <a:stretch/>
        </p:blipFill>
        <p:spPr>
          <a:xfrm>
            <a:off x="445269" y="2600211"/>
            <a:ext cx="4445000" cy="1623167"/>
          </a:xfrm>
          <a:prstGeom prst="rect">
            <a:avLst/>
          </a:prstGeom>
          <a:noFill/>
          <a:ln>
            <a:noFill/>
          </a:ln>
        </p:spPr>
      </p:pic>
      <p:pic>
        <p:nvPicPr>
          <p:cNvPr id="372" name="Google Shape;372;p56">
            <a:extLst>
              <a:ext uri="{C183D7F6-B498-43B3-948B-1728B52AA6E4}">
                <adec:decorative xmlns:adec="http://schemas.microsoft.com/office/drawing/2017/decorative" val="1"/>
              </a:ext>
            </a:extLst>
          </p:cNvPr>
          <p:cNvPicPr preferRelativeResize="0"/>
          <p:nvPr/>
        </p:nvPicPr>
        <p:blipFill rotWithShape="1">
          <a:blip r:embed="rId8">
            <a:alphaModFix/>
          </a:blip>
          <a:srcRect l="17054" t="3931" r="51612" b="9270"/>
          <a:stretch/>
        </p:blipFill>
        <p:spPr>
          <a:xfrm>
            <a:off x="4737578" y="2979187"/>
            <a:ext cx="2375191" cy="328948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 name="Title 1">
            <a:extLst>
              <a:ext uri="{FF2B5EF4-FFF2-40B4-BE49-F238E27FC236}">
                <a16:creationId xmlns:a16="http://schemas.microsoft.com/office/drawing/2014/main" id="{1EFA5579-A6AA-09AB-6276-4B3B25A8E90D}"/>
              </a:ext>
            </a:extLst>
          </p:cNvPr>
          <p:cNvSpPr>
            <a:spLocks noGrp="1"/>
          </p:cNvSpPr>
          <p:nvPr>
            <p:ph type="title"/>
          </p:nvPr>
        </p:nvSpPr>
        <p:spPr>
          <a:xfrm>
            <a:off x="603504" y="1586416"/>
            <a:ext cx="5467444" cy="1033954"/>
          </a:xfrm>
        </p:spPr>
        <p:txBody>
          <a:bodyPr/>
          <a:lstStyle/>
          <a:p>
            <a:r>
              <a:rPr lang="en-US" dirty="0"/>
              <a:t>Reasons to use Visual Supports</a:t>
            </a:r>
          </a:p>
        </p:txBody>
      </p:sp>
      <p:sp>
        <p:nvSpPr>
          <p:cNvPr id="5" name="Text Placeholder 4">
            <a:extLst>
              <a:ext uri="{FF2B5EF4-FFF2-40B4-BE49-F238E27FC236}">
                <a16:creationId xmlns:a16="http://schemas.microsoft.com/office/drawing/2014/main" id="{EE3E7AC7-A110-362A-D642-96832D49DD78}"/>
              </a:ext>
            </a:extLst>
          </p:cNvPr>
          <p:cNvSpPr>
            <a:spLocks noGrp="1"/>
          </p:cNvSpPr>
          <p:nvPr>
            <p:ph type="body" sz="quarter" idx="11"/>
          </p:nvPr>
        </p:nvSpPr>
        <p:spPr>
          <a:xfrm>
            <a:off x="597946" y="2706624"/>
            <a:ext cx="5473002" cy="3860381"/>
          </a:xfrm>
        </p:spPr>
        <p:txBody>
          <a:bodyPr/>
          <a:lstStyle/>
          <a:p>
            <a:pPr marL="457200" indent="-457200">
              <a:spcBef>
                <a:spcPts val="0"/>
              </a:spcBef>
              <a:spcAft>
                <a:spcPts val="600"/>
              </a:spcAft>
              <a:buFont typeface="+mj-lt"/>
              <a:buAutoNum type="arabicPeriod"/>
            </a:pPr>
            <a:r>
              <a:rPr lang="en-US" dirty="0"/>
              <a:t>Permanent</a:t>
            </a:r>
          </a:p>
          <a:p>
            <a:pPr marL="457200" indent="-457200">
              <a:spcBef>
                <a:spcPts val="0"/>
              </a:spcBef>
              <a:spcAft>
                <a:spcPts val="600"/>
              </a:spcAft>
              <a:buFont typeface="+mj-lt"/>
              <a:buAutoNum type="arabicPeriod"/>
            </a:pPr>
            <a:r>
              <a:rPr lang="en-US" dirty="0"/>
              <a:t>Allow for processing</a:t>
            </a:r>
          </a:p>
          <a:p>
            <a:pPr marL="457200" indent="-457200">
              <a:spcBef>
                <a:spcPts val="0"/>
              </a:spcBef>
              <a:spcAft>
                <a:spcPts val="600"/>
              </a:spcAft>
              <a:buFont typeface="+mj-lt"/>
              <a:buAutoNum type="arabicPeriod"/>
            </a:pPr>
            <a:r>
              <a:rPr lang="en-US" dirty="0"/>
              <a:t>Prepare for transitions</a:t>
            </a:r>
          </a:p>
          <a:p>
            <a:pPr marL="457200" indent="-457200">
              <a:spcBef>
                <a:spcPts val="0"/>
              </a:spcBef>
              <a:spcAft>
                <a:spcPts val="600"/>
              </a:spcAft>
              <a:buFont typeface="+mj-lt"/>
              <a:buAutoNum type="arabicPeriod"/>
            </a:pPr>
            <a:r>
              <a:rPr lang="en-US" dirty="0"/>
              <a:t>Help SEE what you mean</a:t>
            </a:r>
          </a:p>
          <a:p>
            <a:pPr marL="457200" indent="-457200">
              <a:spcBef>
                <a:spcPts val="0"/>
              </a:spcBef>
              <a:spcAft>
                <a:spcPts val="600"/>
              </a:spcAft>
              <a:buFont typeface="+mj-lt"/>
              <a:buAutoNum type="arabicPeriod"/>
            </a:pPr>
            <a:r>
              <a:rPr lang="en-US" dirty="0"/>
              <a:t>Help ALL students</a:t>
            </a:r>
          </a:p>
          <a:p>
            <a:pPr marL="457200" indent="-457200">
              <a:spcBef>
                <a:spcPts val="0"/>
              </a:spcBef>
              <a:spcAft>
                <a:spcPts val="600"/>
              </a:spcAft>
              <a:buFont typeface="+mj-lt"/>
              <a:buAutoNum type="arabicPeriod"/>
            </a:pPr>
            <a:r>
              <a:rPr lang="en-US" dirty="0"/>
              <a:t>Build independence</a:t>
            </a:r>
          </a:p>
          <a:p>
            <a:pPr marL="457200" indent="-457200">
              <a:spcBef>
                <a:spcPts val="0"/>
              </a:spcBef>
              <a:spcAft>
                <a:spcPts val="600"/>
              </a:spcAft>
              <a:buFont typeface="+mj-lt"/>
              <a:buAutoNum type="arabicPeriod"/>
            </a:pPr>
            <a:r>
              <a:rPr lang="en-US" dirty="0"/>
              <a:t>Transferable</a:t>
            </a:r>
          </a:p>
          <a:p>
            <a:pPr marL="457200" indent="-457200">
              <a:spcBef>
                <a:spcPts val="0"/>
              </a:spcBef>
              <a:spcAft>
                <a:spcPts val="600"/>
              </a:spcAft>
              <a:buFont typeface="+mj-lt"/>
              <a:buAutoNum type="arabicPeriod"/>
            </a:pPr>
            <a:r>
              <a:rPr lang="en-US" dirty="0"/>
              <a:t>No non-verbal language</a:t>
            </a:r>
          </a:p>
          <a:p>
            <a:pPr marL="457200" indent="-457200">
              <a:spcBef>
                <a:spcPts val="0"/>
              </a:spcBef>
              <a:spcAft>
                <a:spcPts val="600"/>
              </a:spcAft>
              <a:buFont typeface="+mj-lt"/>
              <a:buAutoNum type="arabicPeriod"/>
            </a:pPr>
            <a:r>
              <a:rPr lang="en-US" dirty="0"/>
              <a:t>Reduce Anxiety</a:t>
            </a:r>
          </a:p>
        </p:txBody>
      </p:sp>
      <p:pic>
        <p:nvPicPr>
          <p:cNvPr id="380" name="Google Shape;380;p57" descr="9 reasons to use visuals">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76847" y="1912408"/>
            <a:ext cx="5473002" cy="41245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603504" y="1572768"/>
            <a:ext cx="11000232" cy="737295"/>
          </a:xfrm>
          <a:prstGeom prst="rect">
            <a:avLst/>
          </a:prstGeom>
          <a:noFill/>
          <a:ln>
            <a:noFill/>
          </a:ln>
        </p:spPr>
        <p:txBody>
          <a:bodyPr spcFirstLastPara="1" vert="horz" wrap="square" lIns="121900" tIns="121900" rIns="121900" bIns="121900" rtlCol="0" anchor="t" anchorCtr="0">
            <a:noAutofit/>
          </a:bodyPr>
          <a:lstStyle/>
          <a:p>
            <a:pPr>
              <a:lnSpc>
                <a:spcPct val="100000"/>
              </a:lnSpc>
              <a:buSzPts val="3600"/>
            </a:pPr>
            <a:r>
              <a:rPr lang="en" sz="4800" dirty="0"/>
              <a:t>Applied Behavior Analysis</a:t>
            </a:r>
            <a:endParaRPr sz="4800" dirty="0"/>
          </a:p>
        </p:txBody>
      </p:sp>
      <p:sp>
        <p:nvSpPr>
          <p:cNvPr id="161" name="Google Shape;161;p33"/>
          <p:cNvSpPr txBox="1">
            <a:spLocks noGrp="1"/>
          </p:cNvSpPr>
          <p:nvPr>
            <p:ph type="body" sz="quarter" idx="10"/>
          </p:nvPr>
        </p:nvSpPr>
        <p:spPr>
          <a:xfrm>
            <a:off x="612487" y="2518611"/>
            <a:ext cx="11178459" cy="4012299"/>
          </a:xfrm>
          <a:prstGeom prst="rect">
            <a:avLst/>
          </a:prstGeom>
          <a:noFill/>
          <a:ln>
            <a:noFill/>
          </a:ln>
        </p:spPr>
        <p:txBody>
          <a:bodyPr spcFirstLastPara="1" vert="horz" wrap="square" lIns="121900" tIns="121900" rIns="121900" bIns="121900" rtlCol="0" anchor="t" anchorCtr="0">
            <a:noAutofit/>
          </a:bodyPr>
          <a:lstStyle/>
          <a:p>
            <a:pPr marL="0" indent="0">
              <a:lnSpc>
                <a:spcPct val="115000"/>
              </a:lnSpc>
              <a:spcBef>
                <a:spcPts val="0"/>
              </a:spcBef>
            </a:pPr>
            <a:r>
              <a:rPr lang="en" sz="3200" dirty="0"/>
              <a:t>Applied Behavior Analysis (ABA) is the </a:t>
            </a:r>
            <a:r>
              <a:rPr lang="en" sz="3200" b="1" dirty="0"/>
              <a:t>study of behavior</a:t>
            </a:r>
            <a:r>
              <a:rPr lang="en" sz="3200" dirty="0"/>
              <a:t>. </a:t>
            </a:r>
            <a:endParaRPr sz="1333" b="1" dirty="0"/>
          </a:p>
          <a:p>
            <a:pPr marL="0" indent="0">
              <a:spcBef>
                <a:spcPts val="0"/>
              </a:spcBef>
              <a:spcAft>
                <a:spcPts val="600"/>
              </a:spcAft>
            </a:pPr>
            <a:r>
              <a:rPr lang="en" sz="3200" b="1" dirty="0"/>
              <a:t>A</a:t>
            </a:r>
            <a:r>
              <a:rPr lang="en" sz="3200" dirty="0"/>
              <a:t>pplied </a:t>
            </a:r>
            <a:r>
              <a:rPr lang="en" sz="3200" b="1" dirty="0"/>
              <a:t>B</a:t>
            </a:r>
            <a:r>
              <a:rPr lang="en" sz="3200" dirty="0"/>
              <a:t>ehavior </a:t>
            </a:r>
            <a:r>
              <a:rPr lang="en" sz="3200" b="1" dirty="0"/>
              <a:t>A</a:t>
            </a:r>
            <a:r>
              <a:rPr lang="en" sz="3200" dirty="0"/>
              <a:t>nalysis is a scientific approach for discovering environmental variables that reliably influence socially significant behavior and for developing a technology of behavior change that takes practical advantage of those discoveries (Cooper, Heron &amp; </a:t>
            </a:r>
            <a:r>
              <a:rPr lang="en" sz="3200" dirty="0" err="1"/>
              <a:t>Heward</a:t>
            </a:r>
            <a:r>
              <a:rPr lang="en" sz="3200" dirty="0"/>
              <a:t>, 2008).</a:t>
            </a:r>
          </a:p>
          <a:p>
            <a:pPr marL="0" indent="0">
              <a:spcBef>
                <a:spcPts val="1400"/>
              </a:spcBef>
              <a:spcAft>
                <a:spcPts val="0"/>
              </a:spcAft>
            </a:pPr>
            <a:r>
              <a:rPr lang="en-US" sz="3200" b="1" dirty="0"/>
              <a:t>ABA changes the environment in order to change the behavior.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 name="Title 2">
            <a:extLst>
              <a:ext uri="{FF2B5EF4-FFF2-40B4-BE49-F238E27FC236}">
                <a16:creationId xmlns:a16="http://schemas.microsoft.com/office/drawing/2014/main" id="{28780F79-4B10-300E-EF55-43ECDAD7F844}"/>
              </a:ext>
            </a:extLst>
          </p:cNvPr>
          <p:cNvSpPr>
            <a:spLocks noGrp="1"/>
          </p:cNvSpPr>
          <p:nvPr>
            <p:ph type="title"/>
          </p:nvPr>
        </p:nvSpPr>
        <p:spPr>
          <a:xfrm>
            <a:off x="602901" y="1572768"/>
            <a:ext cx="6275571" cy="1133856"/>
          </a:xfrm>
        </p:spPr>
        <p:txBody>
          <a:bodyPr/>
          <a:lstStyle/>
          <a:p>
            <a:r>
              <a:rPr lang="en-US" dirty="0"/>
              <a:t>Modification of Antecedents</a:t>
            </a:r>
          </a:p>
        </p:txBody>
      </p:sp>
      <p:sp>
        <p:nvSpPr>
          <p:cNvPr id="5" name="Text Placeholder 4">
            <a:extLst>
              <a:ext uri="{FF2B5EF4-FFF2-40B4-BE49-F238E27FC236}">
                <a16:creationId xmlns:a16="http://schemas.microsoft.com/office/drawing/2014/main" id="{2D79868C-1C43-EE6D-FE5E-FC346F7A6316}"/>
              </a:ext>
            </a:extLst>
          </p:cNvPr>
          <p:cNvSpPr>
            <a:spLocks noGrp="1"/>
          </p:cNvSpPr>
          <p:nvPr>
            <p:ph type="body" sz="quarter" idx="10"/>
          </p:nvPr>
        </p:nvSpPr>
        <p:spPr>
          <a:xfrm>
            <a:off x="622998" y="3131314"/>
            <a:ext cx="5264079" cy="3310433"/>
          </a:xfrm>
        </p:spPr>
        <p:txBody>
          <a:bodyPr/>
          <a:lstStyle/>
          <a:p>
            <a:pPr marL="342900" indent="-342900">
              <a:spcBef>
                <a:spcPts val="600"/>
              </a:spcBef>
              <a:spcAft>
                <a:spcPts val="600"/>
              </a:spcAft>
              <a:buClr>
                <a:srgbClr val="003399"/>
              </a:buClr>
              <a:buSzPct val="108000"/>
              <a:buFont typeface="Arial" panose="020B0604020202020204" pitchFamily="34" charset="0"/>
              <a:buChar char="•"/>
            </a:pPr>
            <a:r>
              <a:rPr lang="en-US" dirty="0"/>
              <a:t>More examples of interventions using modification of antecedents:</a:t>
            </a:r>
          </a:p>
          <a:p>
            <a:pPr marL="914400" lvl="1">
              <a:spcBef>
                <a:spcPts val="0"/>
              </a:spcBef>
              <a:buSzPct val="80000"/>
              <a:buFont typeface="Courier New" panose="02070309020205020404" pitchFamily="49" charset="0"/>
              <a:buChar char="o"/>
            </a:pPr>
            <a:r>
              <a:rPr lang="en-US" dirty="0"/>
              <a:t>Scheduled breaks</a:t>
            </a:r>
          </a:p>
          <a:p>
            <a:pPr marL="914400" lvl="1">
              <a:spcBef>
                <a:spcPts val="0"/>
              </a:spcBef>
              <a:buSzPct val="80000"/>
              <a:buFont typeface="Courier New" panose="02070309020205020404" pitchFamily="49" charset="0"/>
              <a:buChar char="o"/>
            </a:pPr>
            <a:r>
              <a:rPr lang="en-US" dirty="0"/>
              <a:t>Visual schedules</a:t>
            </a:r>
          </a:p>
          <a:p>
            <a:pPr marL="914400" lvl="1">
              <a:spcBef>
                <a:spcPts val="0"/>
              </a:spcBef>
              <a:buSzPct val="80000"/>
              <a:buFont typeface="Courier New" panose="02070309020205020404" pitchFamily="49" charset="0"/>
              <a:buChar char="o"/>
            </a:pPr>
            <a:r>
              <a:rPr lang="en-US" dirty="0"/>
              <a:t>Work modification</a:t>
            </a:r>
          </a:p>
          <a:p>
            <a:pPr marL="914400" lvl="1">
              <a:spcBef>
                <a:spcPts val="0"/>
              </a:spcBef>
              <a:buSzPct val="80000"/>
              <a:buFont typeface="Courier New" panose="02070309020205020404" pitchFamily="49" charset="0"/>
              <a:buChar char="o"/>
            </a:pPr>
            <a:r>
              <a:rPr lang="en-US" dirty="0"/>
              <a:t>Pre-teaching</a:t>
            </a:r>
          </a:p>
          <a:p>
            <a:pPr marL="914400" lvl="1">
              <a:spcBef>
                <a:spcPts val="0"/>
              </a:spcBef>
              <a:buSzPct val="80000"/>
              <a:buFont typeface="Courier New" panose="02070309020205020404" pitchFamily="49" charset="0"/>
              <a:buChar char="o"/>
            </a:pPr>
            <a:r>
              <a:rPr lang="en-US" dirty="0"/>
              <a:t>Simplified instructions</a:t>
            </a:r>
          </a:p>
          <a:p>
            <a:pPr marL="914400" lvl="1">
              <a:spcBef>
                <a:spcPts val="0"/>
              </a:spcBef>
              <a:buSzPct val="80000"/>
              <a:buFont typeface="Courier New" panose="02070309020205020404" pitchFamily="49" charset="0"/>
              <a:buChar char="o"/>
            </a:pPr>
            <a:r>
              <a:rPr lang="en-US" dirty="0"/>
              <a:t>Prompts</a:t>
            </a:r>
          </a:p>
        </p:txBody>
      </p:sp>
      <p:sp>
        <p:nvSpPr>
          <p:cNvPr id="4" name="Text Placeholder 3">
            <a:extLst>
              <a:ext uri="{FF2B5EF4-FFF2-40B4-BE49-F238E27FC236}">
                <a16:creationId xmlns:a16="http://schemas.microsoft.com/office/drawing/2014/main" id="{66BF039C-FB5B-632E-3B1C-09736C13272A}"/>
              </a:ext>
            </a:extLst>
          </p:cNvPr>
          <p:cNvSpPr>
            <a:spLocks noGrp="1"/>
          </p:cNvSpPr>
          <p:nvPr>
            <p:ph type="body" sz="quarter" idx="11"/>
          </p:nvPr>
        </p:nvSpPr>
        <p:spPr>
          <a:xfrm>
            <a:off x="6304924" y="3162423"/>
            <a:ext cx="5297067" cy="3279324"/>
          </a:xfrm>
        </p:spPr>
        <p:txBody>
          <a:bodyPr/>
          <a:lstStyle/>
          <a:p>
            <a:pPr marL="914400" lvl="1">
              <a:spcBef>
                <a:spcPts val="0"/>
              </a:spcBef>
              <a:buSzPct val="80000"/>
              <a:buFont typeface="Courier New" panose="02070309020205020404" pitchFamily="49" charset="0"/>
              <a:buChar char="o"/>
            </a:pPr>
            <a:r>
              <a:rPr lang="en-US" dirty="0"/>
              <a:t>Warnings of upcoming changes in routine</a:t>
            </a:r>
          </a:p>
          <a:p>
            <a:pPr marL="914400" lvl="1">
              <a:spcBef>
                <a:spcPts val="0"/>
              </a:spcBef>
              <a:buSzPct val="80000"/>
              <a:buFont typeface="Courier New" panose="02070309020205020404" pitchFamily="49" charset="0"/>
              <a:buChar char="o"/>
            </a:pPr>
            <a:r>
              <a:rPr lang="en-US" dirty="0"/>
              <a:t>Offer choices</a:t>
            </a:r>
          </a:p>
          <a:p>
            <a:pPr marL="914400" lvl="1">
              <a:spcBef>
                <a:spcPts val="0"/>
              </a:spcBef>
              <a:buSzPct val="80000"/>
              <a:buFont typeface="Courier New" panose="02070309020205020404" pitchFamily="49" charset="0"/>
              <a:buChar char="o"/>
            </a:pPr>
            <a:r>
              <a:rPr lang="en-US" dirty="0"/>
              <a:t>Tests read aloud to student</a:t>
            </a:r>
          </a:p>
          <a:p>
            <a:pPr marL="914400" lvl="1">
              <a:spcBef>
                <a:spcPts val="0"/>
              </a:spcBef>
              <a:buSzPct val="80000"/>
              <a:buFont typeface="Courier New" panose="02070309020205020404" pitchFamily="49" charset="0"/>
              <a:buChar char="o"/>
            </a:pPr>
            <a:r>
              <a:rPr lang="en-US" dirty="0"/>
              <a:t>Change seats</a:t>
            </a:r>
          </a:p>
          <a:p>
            <a:pPr marL="914400" lvl="1">
              <a:spcBef>
                <a:spcPts val="0"/>
              </a:spcBef>
              <a:buSzPct val="80000"/>
              <a:buFont typeface="Courier New" panose="02070309020205020404" pitchFamily="49" charset="0"/>
              <a:buChar char="o"/>
            </a:pPr>
            <a:r>
              <a:rPr lang="en-US" dirty="0"/>
              <a:t>Keep student and specific peers separate</a:t>
            </a:r>
          </a:p>
          <a:p>
            <a:pPr marL="914400" lvl="1">
              <a:spcBef>
                <a:spcPts val="0"/>
              </a:spcBef>
              <a:buSzPct val="80000"/>
              <a:buFont typeface="Courier New" panose="02070309020205020404" pitchFamily="49" charset="0"/>
              <a:buChar char="o"/>
            </a:pPr>
            <a:r>
              <a:rPr lang="en-US" dirty="0"/>
              <a:t>Scheduled snacks</a:t>
            </a:r>
          </a:p>
        </p:txBody>
      </p:sp>
      <p:pic>
        <p:nvPicPr>
          <p:cNvPr id="390" name="Google Shape;390;p58">
            <a:extLst>
              <a:ext uri="{C183D7F6-B498-43B3-948B-1728B52AA6E4}">
                <adec:decorative xmlns:adec="http://schemas.microsoft.com/office/drawing/2017/decorative" val="1"/>
              </a:ext>
            </a:extLst>
          </p:cNvPr>
          <p:cNvPicPr preferRelativeResize="0"/>
          <p:nvPr/>
        </p:nvPicPr>
        <p:blipFill rotWithShape="1">
          <a:blip r:embed="rId3">
            <a:alphaModFix/>
          </a:blip>
          <a:srcRect t="21745" b="23249"/>
          <a:stretch/>
        </p:blipFill>
        <p:spPr>
          <a:xfrm>
            <a:off x="7884383" y="1538985"/>
            <a:ext cx="2870053" cy="157868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 name="Title 2">
            <a:extLst>
              <a:ext uri="{FF2B5EF4-FFF2-40B4-BE49-F238E27FC236}">
                <a16:creationId xmlns:a16="http://schemas.microsoft.com/office/drawing/2014/main" id="{A5AD1498-1EA9-AE6F-A54A-6A108895CE1B}"/>
              </a:ext>
            </a:extLst>
          </p:cNvPr>
          <p:cNvSpPr>
            <a:spLocks noGrp="1"/>
          </p:cNvSpPr>
          <p:nvPr>
            <p:ph type="title"/>
          </p:nvPr>
        </p:nvSpPr>
        <p:spPr/>
        <p:txBody>
          <a:bodyPr/>
          <a:lstStyle/>
          <a:p>
            <a:r>
              <a:rPr lang="en-US" dirty="0"/>
              <a:t>Modification of Antecedents, continued</a:t>
            </a:r>
          </a:p>
        </p:txBody>
      </p:sp>
      <p:sp>
        <p:nvSpPr>
          <p:cNvPr id="4" name="Text Placeholder 3">
            <a:extLst>
              <a:ext uri="{FF2B5EF4-FFF2-40B4-BE49-F238E27FC236}">
                <a16:creationId xmlns:a16="http://schemas.microsoft.com/office/drawing/2014/main" id="{B35DEDC1-4D1A-5E9A-E2BE-CE36ABD52D0E}"/>
              </a:ext>
            </a:extLst>
          </p:cNvPr>
          <p:cNvSpPr>
            <a:spLocks noGrp="1"/>
          </p:cNvSpPr>
          <p:nvPr>
            <p:ph type="body" sz="quarter" idx="10"/>
          </p:nvPr>
        </p:nvSpPr>
        <p:spPr>
          <a:xfrm>
            <a:off x="612488" y="2803766"/>
            <a:ext cx="10756097" cy="3727144"/>
          </a:xfrm>
        </p:spPr>
        <p:txBody>
          <a:bodyPr/>
          <a:lstStyle/>
          <a:p>
            <a:pPr>
              <a:spcBef>
                <a:spcPts val="600"/>
              </a:spcBef>
            </a:pPr>
            <a:r>
              <a:rPr lang="en-US" sz="2600" dirty="0"/>
              <a:t>A few things to consider:</a:t>
            </a:r>
          </a:p>
          <a:p>
            <a:pPr marL="342900" indent="-342900">
              <a:spcBef>
                <a:spcPts val="600"/>
              </a:spcBef>
              <a:buClr>
                <a:srgbClr val="003399"/>
              </a:buClr>
              <a:buSzPct val="108000"/>
              <a:buFont typeface="Arial" panose="020B0604020202020204" pitchFamily="34" charset="0"/>
              <a:buChar char="•"/>
            </a:pPr>
            <a:r>
              <a:rPr lang="en-US" sz="2600" dirty="0"/>
              <a:t>Make sure to keep reinforcing appropriate alternative behaviors!</a:t>
            </a:r>
          </a:p>
          <a:p>
            <a:pPr marL="342900" indent="-342900">
              <a:spcBef>
                <a:spcPts val="600"/>
              </a:spcBef>
              <a:buClr>
                <a:srgbClr val="003399"/>
              </a:buClr>
              <a:buSzPct val="108000"/>
              <a:buFont typeface="Arial" panose="020B0604020202020204" pitchFamily="34" charset="0"/>
              <a:buChar char="•"/>
            </a:pPr>
            <a:r>
              <a:rPr lang="en-US" sz="2600" dirty="0"/>
              <a:t>What data collection will be used to show if the antecedent modification is effective?</a:t>
            </a:r>
          </a:p>
          <a:p>
            <a:pPr marL="342900" indent="-342900">
              <a:spcBef>
                <a:spcPts val="600"/>
              </a:spcBef>
              <a:buClr>
                <a:srgbClr val="003399"/>
              </a:buClr>
              <a:buSzPct val="108000"/>
              <a:buFont typeface="Arial" panose="020B0604020202020204" pitchFamily="34" charset="0"/>
              <a:buChar char="•"/>
            </a:pPr>
            <a:r>
              <a:rPr lang="en-US" sz="2600" dirty="0"/>
              <a:t>This will take time to produce the desired change in behavior, so allow for this time</a:t>
            </a:r>
          </a:p>
          <a:p>
            <a:pPr marL="342900" indent="-342900">
              <a:spcBef>
                <a:spcPts val="600"/>
              </a:spcBef>
              <a:buClr>
                <a:srgbClr val="003399"/>
              </a:buClr>
              <a:buSzPct val="108000"/>
              <a:buFont typeface="Arial" panose="020B0604020202020204" pitchFamily="34" charset="0"/>
              <a:buChar char="•"/>
            </a:pPr>
            <a:r>
              <a:rPr lang="en-US" sz="2600" dirty="0"/>
              <a:t>When will you determine it is time to fade back on these modifications?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2084832"/>
          </a:xfrm>
          <a:prstGeom prst="rect">
            <a:avLst/>
          </a:prstGeom>
        </p:spPr>
        <p:txBody>
          <a:bodyPr spcFirstLastPara="1" vert="horz" wrap="square" lIns="121900" tIns="121900" rIns="121900" bIns="121900" rtlCol="0" anchor="ctr" anchorCtr="0">
            <a:noAutofit/>
          </a:bodyPr>
          <a:lstStyle/>
          <a:p>
            <a:pPr algn="ctr"/>
            <a:r>
              <a:rPr lang="en" sz="3600" u="sng" dirty="0"/>
              <a:t>CONSEQUENCE</a:t>
            </a:r>
            <a:r>
              <a:rPr lang="en" sz="3600" dirty="0"/>
              <a:t> INTERVENTIONS </a:t>
            </a:r>
            <a:br>
              <a:rPr lang="en" sz="3600" dirty="0"/>
            </a:br>
            <a:endParaRPr sz="3600" dirty="0"/>
          </a:p>
        </p:txBody>
      </p:sp>
    </p:spTree>
    <p:extLst>
      <p:ext uri="{BB962C8B-B14F-4D97-AF65-F5344CB8AC3E}">
        <p14:creationId xmlns:p14="http://schemas.microsoft.com/office/powerpoint/2010/main" val="3063841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1C70-CD58-8EC7-C71D-5C81C31F6E25}"/>
              </a:ext>
            </a:extLst>
          </p:cNvPr>
          <p:cNvSpPr>
            <a:spLocks noGrp="1"/>
          </p:cNvSpPr>
          <p:nvPr>
            <p:ph type="title"/>
          </p:nvPr>
        </p:nvSpPr>
        <p:spPr>
          <a:xfrm>
            <a:off x="2195631" y="2009499"/>
            <a:ext cx="7862772" cy="2576153"/>
          </a:xfrm>
        </p:spPr>
        <p:txBody>
          <a:bodyPr/>
          <a:lstStyle/>
          <a:p>
            <a:pPr algn="ctr">
              <a:lnSpc>
                <a:spcPct val="90000"/>
              </a:lnSpc>
            </a:pPr>
            <a:r>
              <a:rPr lang="en-US" sz="4400" b="0" dirty="0"/>
              <a:t>EVERYONE will use whichever behavior works most </a:t>
            </a:r>
            <a:r>
              <a:rPr lang="en-US" sz="4400" dirty="0"/>
              <a:t>effectively</a:t>
            </a:r>
            <a:r>
              <a:rPr lang="en-US" sz="4400" b="0" dirty="0"/>
              <a:t> and </a:t>
            </a:r>
            <a:r>
              <a:rPr lang="en-US" sz="4400" dirty="0"/>
              <a:t>efficiently </a:t>
            </a:r>
            <a:r>
              <a:rPr lang="en-US" sz="4400" b="0" dirty="0"/>
              <a:t>for them to attain their desired outcomes.</a:t>
            </a:r>
          </a:p>
        </p:txBody>
      </p:sp>
      <p:sp>
        <p:nvSpPr>
          <p:cNvPr id="3" name="Text Placeholder 2">
            <a:extLst>
              <a:ext uri="{FF2B5EF4-FFF2-40B4-BE49-F238E27FC236}">
                <a16:creationId xmlns:a16="http://schemas.microsoft.com/office/drawing/2014/main" id="{04912CC3-AA90-A9A0-9767-AB151FCA70C1}"/>
              </a:ext>
            </a:extLst>
          </p:cNvPr>
          <p:cNvSpPr>
            <a:spLocks noGrp="1"/>
          </p:cNvSpPr>
          <p:nvPr>
            <p:ph type="body" sz="quarter" idx="10"/>
          </p:nvPr>
        </p:nvSpPr>
        <p:spPr>
          <a:xfrm>
            <a:off x="612488" y="5008728"/>
            <a:ext cx="10978994" cy="1522181"/>
          </a:xfrm>
        </p:spPr>
        <p:txBody>
          <a:bodyPr/>
          <a:lstStyle/>
          <a:p>
            <a:pPr algn="ctr"/>
            <a:r>
              <a:rPr lang="en-US" sz="3600" dirty="0"/>
              <a:t>We ALL engage in this EVERYDAY in ALL ENVIRONMENTS!</a:t>
            </a:r>
          </a:p>
        </p:txBody>
      </p:sp>
    </p:spTree>
    <p:extLst>
      <p:ext uri="{BB962C8B-B14F-4D97-AF65-F5344CB8AC3E}">
        <p14:creationId xmlns:p14="http://schemas.microsoft.com/office/powerpoint/2010/main" val="246688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2BBB-E139-DA60-A3B1-BAEDAE004D88}"/>
              </a:ext>
            </a:extLst>
          </p:cNvPr>
          <p:cNvSpPr>
            <a:spLocks noGrp="1"/>
          </p:cNvSpPr>
          <p:nvPr>
            <p:ph type="title"/>
          </p:nvPr>
        </p:nvSpPr>
        <p:spPr>
          <a:xfrm>
            <a:off x="603504" y="1381697"/>
            <a:ext cx="4855600" cy="5251115"/>
          </a:xfrm>
        </p:spPr>
        <p:txBody>
          <a:bodyPr/>
          <a:lstStyle/>
          <a:p>
            <a:pPr algn="ctr"/>
            <a:r>
              <a:rPr lang="en-US" sz="4400" dirty="0"/>
              <a:t>Even if you do everything perfectly, we can’t avoid some challenging behaviors or situation.</a:t>
            </a:r>
          </a:p>
        </p:txBody>
      </p:sp>
      <p:sp>
        <p:nvSpPr>
          <p:cNvPr id="4" name="Text Placeholder 3">
            <a:extLst>
              <a:ext uri="{FF2B5EF4-FFF2-40B4-BE49-F238E27FC236}">
                <a16:creationId xmlns:a16="http://schemas.microsoft.com/office/drawing/2014/main" id="{3A4451C9-5E1C-EF49-E7D5-C7B2BDD96DC8}"/>
              </a:ext>
            </a:extLst>
          </p:cNvPr>
          <p:cNvSpPr>
            <a:spLocks noGrp="1"/>
          </p:cNvSpPr>
          <p:nvPr>
            <p:ph type="body" sz="quarter" idx="10"/>
          </p:nvPr>
        </p:nvSpPr>
        <p:spPr>
          <a:xfrm>
            <a:off x="6277972" y="4169085"/>
            <a:ext cx="5627410" cy="2184401"/>
          </a:xfrm>
        </p:spPr>
        <p:txBody>
          <a:bodyPr/>
          <a:lstStyle/>
          <a:p>
            <a:pPr algn="ctr"/>
            <a:r>
              <a:rPr lang="en-US" sz="3500" dirty="0"/>
              <a:t> </a:t>
            </a:r>
            <a:r>
              <a:rPr lang="en-US" sz="4000" dirty="0"/>
              <a:t>But what can we do to MINIMIZE the challenging behaviors???</a:t>
            </a:r>
          </a:p>
        </p:txBody>
      </p:sp>
      <p:pic>
        <p:nvPicPr>
          <p:cNvPr id="3074" name="Picture 2" descr="40+ ABA and Psychology Memes and Jokes | Laugh With A Behaviorist">
            <a:extLst>
              <a:ext uri="{FF2B5EF4-FFF2-40B4-BE49-F238E27FC236}">
                <a16:creationId xmlns:a16="http://schemas.microsoft.com/office/drawing/2014/main" id="{F2AD138C-0E77-216E-7713-4BB644A36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268" y="1447114"/>
            <a:ext cx="3708400" cy="21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15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itle 1">
            <a:extLst>
              <a:ext uri="{FF2B5EF4-FFF2-40B4-BE49-F238E27FC236}">
                <a16:creationId xmlns:a16="http://schemas.microsoft.com/office/drawing/2014/main" id="{78A47624-7DD1-5CA4-EF35-856F90F923E8}"/>
              </a:ext>
            </a:extLst>
          </p:cNvPr>
          <p:cNvSpPr>
            <a:spLocks noGrp="1"/>
          </p:cNvSpPr>
          <p:nvPr>
            <p:ph type="title"/>
          </p:nvPr>
        </p:nvSpPr>
        <p:spPr>
          <a:xfrm>
            <a:off x="603504" y="1722896"/>
            <a:ext cx="11000232" cy="788295"/>
          </a:xfrm>
        </p:spPr>
        <p:txBody>
          <a:bodyPr/>
          <a:lstStyle/>
          <a:p>
            <a:r>
              <a:rPr lang="en-US" dirty="0"/>
              <a:t>Managing the escalation of challenging behavior</a:t>
            </a:r>
          </a:p>
        </p:txBody>
      </p:sp>
      <p:sp>
        <p:nvSpPr>
          <p:cNvPr id="115" name="Google Shape;115;p22"/>
          <p:cNvSpPr txBox="1">
            <a:spLocks noGrp="1"/>
          </p:cNvSpPr>
          <p:nvPr>
            <p:ph type="body" sz="quarter" idx="11"/>
          </p:nvPr>
        </p:nvSpPr>
        <p:spPr>
          <a:prstGeom prst="rect">
            <a:avLst/>
          </a:prstGeom>
        </p:spPr>
        <p:txBody>
          <a:bodyPr spcFirstLastPara="1" vert="horz" wrap="square" lIns="121900" tIns="121900" rIns="121900" bIns="121900" rtlCol="0" anchor="t" anchorCtr="0">
            <a:normAutofit/>
          </a:bodyPr>
          <a:lstStyle/>
          <a:p>
            <a:pPr marL="0" indent="0">
              <a:spcBef>
                <a:spcPts val="0"/>
              </a:spcBef>
            </a:pPr>
            <a:r>
              <a:rPr lang="en" sz="2933" dirty="0">
                <a:solidFill>
                  <a:schemeClr val="dk2"/>
                </a:solidFill>
              </a:rPr>
              <a:t>Think about a student’s behavior as if they are on a flight of stairs.</a:t>
            </a:r>
            <a:endParaRPr sz="2933" dirty="0">
              <a:solidFill>
                <a:schemeClr val="dk2"/>
              </a:solidFill>
            </a:endParaRPr>
          </a:p>
          <a:p>
            <a:pPr marL="0" indent="0">
              <a:spcBef>
                <a:spcPts val="1600"/>
              </a:spcBef>
              <a:spcAft>
                <a:spcPts val="1600"/>
              </a:spcAft>
            </a:pPr>
            <a:r>
              <a:rPr lang="en" sz="2933" dirty="0">
                <a:solidFill>
                  <a:schemeClr val="dk2"/>
                </a:solidFill>
              </a:rPr>
              <a:t>Each step is an increase in the level/intensity of their challenging behavior.</a:t>
            </a:r>
            <a:endParaRPr dirty="0">
              <a:solidFill>
                <a:schemeClr val="dk2"/>
              </a:solidFill>
            </a:endParaRPr>
          </a:p>
        </p:txBody>
      </p:sp>
      <p:pic>
        <p:nvPicPr>
          <p:cNvPr id="116" name="Google Shape;116;p22" descr="Green Stairs" title="Green stairs"/>
          <p:cNvPicPr preferRelativeResize="0"/>
          <p:nvPr/>
        </p:nvPicPr>
        <p:blipFill rotWithShape="1">
          <a:blip r:embed="rId3">
            <a:alphaModFix/>
          </a:blip>
          <a:srcRect b="6733"/>
          <a:stretch/>
        </p:blipFill>
        <p:spPr>
          <a:xfrm flipH="1">
            <a:off x="6725039" y="2504432"/>
            <a:ext cx="4752728" cy="3855665"/>
          </a:xfrm>
          <a:prstGeom prst="rect">
            <a:avLst/>
          </a:prstGeom>
          <a:noFill/>
          <a:ln>
            <a:noFill/>
          </a:ln>
        </p:spPr>
      </p:pic>
    </p:spTree>
    <p:extLst>
      <p:ext uri="{BB962C8B-B14F-4D97-AF65-F5344CB8AC3E}">
        <p14:creationId xmlns:p14="http://schemas.microsoft.com/office/powerpoint/2010/main" val="22590275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le 1">
            <a:extLst>
              <a:ext uri="{FF2B5EF4-FFF2-40B4-BE49-F238E27FC236}">
                <a16:creationId xmlns:a16="http://schemas.microsoft.com/office/drawing/2014/main" id="{D7E3DED7-227A-AF99-55E4-4A20B20223A2}"/>
              </a:ext>
            </a:extLst>
          </p:cNvPr>
          <p:cNvSpPr>
            <a:spLocks noGrp="1"/>
          </p:cNvSpPr>
          <p:nvPr>
            <p:ph type="title"/>
          </p:nvPr>
        </p:nvSpPr>
        <p:spPr/>
        <p:txBody>
          <a:bodyPr/>
          <a:lstStyle/>
          <a:p>
            <a:r>
              <a:rPr lang="en-US" dirty="0"/>
              <a:t>Managing the escalation of challenging behavior,  continued</a:t>
            </a:r>
          </a:p>
        </p:txBody>
      </p:sp>
      <p:sp>
        <p:nvSpPr>
          <p:cNvPr id="122" name="Google Shape;122;p23"/>
          <p:cNvSpPr txBox="1">
            <a:spLocks noGrp="1"/>
          </p:cNvSpPr>
          <p:nvPr>
            <p:ph type="body" sz="quarter" idx="11"/>
          </p:nvPr>
        </p:nvSpPr>
        <p:spPr>
          <a:prstGeom prst="rect">
            <a:avLst/>
          </a:prstGeom>
        </p:spPr>
        <p:txBody>
          <a:bodyPr spcFirstLastPara="1" vert="horz" wrap="square" lIns="121900" tIns="121900" rIns="121900" bIns="121900" rtlCol="0" anchor="t" anchorCtr="0">
            <a:normAutofit lnSpcReduction="10000"/>
          </a:bodyPr>
          <a:lstStyle/>
          <a:p>
            <a:pPr marL="0" indent="0">
              <a:spcBef>
                <a:spcPts val="0"/>
              </a:spcBef>
            </a:pPr>
            <a:r>
              <a:rPr lang="en" sz="2800" b="1" dirty="0"/>
              <a:t>OUR job…</a:t>
            </a:r>
            <a:endParaRPr sz="2800" b="1" dirty="0"/>
          </a:p>
          <a:p>
            <a:pPr marL="0" indent="0">
              <a:spcBef>
                <a:spcPts val="1600"/>
              </a:spcBef>
              <a:buClr>
                <a:schemeClr val="dk1"/>
              </a:buClr>
              <a:buSzPts val="1100"/>
            </a:pPr>
            <a:r>
              <a:rPr lang="en" sz="2800" dirty="0"/>
              <a:t>We need to focus on helping the student to come back down and get off the steps.  </a:t>
            </a:r>
            <a:endParaRPr sz="2800" dirty="0"/>
          </a:p>
          <a:p>
            <a:pPr marL="0" indent="0">
              <a:spcBef>
                <a:spcPts val="1600"/>
              </a:spcBef>
              <a:spcAft>
                <a:spcPts val="1600"/>
              </a:spcAft>
            </a:pPr>
            <a:r>
              <a:rPr lang="en" sz="2800" dirty="0"/>
              <a:t>Help the student to not need to go up higher on the steps…to keep at a lower intensity.</a:t>
            </a:r>
            <a:endParaRPr sz="2800" dirty="0"/>
          </a:p>
        </p:txBody>
      </p:sp>
      <p:pic>
        <p:nvPicPr>
          <p:cNvPr id="123" name="Google Shape;123;p23" descr="Green stairs" title="Green stairs"/>
          <p:cNvPicPr preferRelativeResize="0"/>
          <p:nvPr/>
        </p:nvPicPr>
        <p:blipFill rotWithShape="1">
          <a:blip r:embed="rId3">
            <a:alphaModFix/>
          </a:blip>
          <a:srcRect b="6733"/>
          <a:stretch/>
        </p:blipFill>
        <p:spPr>
          <a:xfrm flipH="1">
            <a:off x="6551394" y="2636133"/>
            <a:ext cx="4748951" cy="3852600"/>
          </a:xfrm>
          <a:prstGeom prst="rect">
            <a:avLst/>
          </a:prstGeom>
          <a:noFill/>
          <a:ln>
            <a:noFill/>
          </a:ln>
        </p:spPr>
      </p:pic>
      <p:cxnSp>
        <p:nvCxnSpPr>
          <p:cNvPr id="124" name="Google Shape;124;p23">
            <a:extLst>
              <a:ext uri="{C183D7F6-B498-43B3-948B-1728B52AA6E4}">
                <adec:decorative xmlns:adec="http://schemas.microsoft.com/office/drawing/2017/decorative" val="1"/>
              </a:ext>
            </a:extLst>
          </p:cNvPr>
          <p:cNvCxnSpPr/>
          <p:nvPr/>
        </p:nvCxnSpPr>
        <p:spPr>
          <a:xfrm>
            <a:off x="8413039" y="2990975"/>
            <a:ext cx="2376400" cy="1801200"/>
          </a:xfrm>
          <a:prstGeom prst="straightConnector1">
            <a:avLst/>
          </a:prstGeom>
          <a:noFill/>
          <a:ln w="114300" cap="flat" cmpd="sng">
            <a:solidFill>
              <a:srgbClr val="001489"/>
            </a:solidFill>
            <a:prstDash val="solid"/>
            <a:round/>
            <a:headEnd type="none" w="med" len="med"/>
            <a:tailEnd type="triangle" w="med" len="med"/>
          </a:ln>
        </p:spPr>
      </p:cxnSp>
    </p:spTree>
    <p:extLst>
      <p:ext uri="{BB962C8B-B14F-4D97-AF65-F5344CB8AC3E}">
        <p14:creationId xmlns:p14="http://schemas.microsoft.com/office/powerpoint/2010/main" val="2221182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1A882C30-E74A-7741-6445-07C33C97138F}"/>
              </a:ext>
            </a:extLst>
          </p:cNvPr>
          <p:cNvSpPr>
            <a:spLocks noGrp="1"/>
          </p:cNvSpPr>
          <p:nvPr>
            <p:ph type="title"/>
          </p:nvPr>
        </p:nvSpPr>
        <p:spPr>
          <a:xfrm>
            <a:off x="603504" y="1654656"/>
            <a:ext cx="11000232" cy="774647"/>
          </a:xfrm>
        </p:spPr>
        <p:txBody>
          <a:bodyPr/>
          <a:lstStyle/>
          <a:p>
            <a:r>
              <a:rPr lang="en-US" dirty="0"/>
              <a:t>Responding to Students</a:t>
            </a:r>
          </a:p>
        </p:txBody>
      </p:sp>
      <p:sp>
        <p:nvSpPr>
          <p:cNvPr id="3" name="Text Placeholder 2">
            <a:extLst>
              <a:ext uri="{FF2B5EF4-FFF2-40B4-BE49-F238E27FC236}">
                <a16:creationId xmlns:a16="http://schemas.microsoft.com/office/drawing/2014/main" id="{0A0987CE-EA19-FB98-30CF-6D936ACCD6A2}"/>
              </a:ext>
            </a:extLst>
          </p:cNvPr>
          <p:cNvSpPr>
            <a:spLocks noGrp="1"/>
          </p:cNvSpPr>
          <p:nvPr>
            <p:ph type="body" sz="quarter" idx="10"/>
          </p:nvPr>
        </p:nvSpPr>
        <p:spPr>
          <a:xfrm>
            <a:off x="612488" y="2593075"/>
            <a:ext cx="10978994" cy="3937835"/>
          </a:xfrm>
        </p:spPr>
        <p:txBody>
          <a:bodyPr/>
          <a:lstStyle/>
          <a:p>
            <a:pPr marL="457200" indent="-457200">
              <a:spcBef>
                <a:spcPts val="300"/>
              </a:spcBef>
              <a:spcAft>
                <a:spcPts val="600"/>
              </a:spcAft>
              <a:buClr>
                <a:srgbClr val="003399"/>
              </a:buClr>
              <a:buSzPct val="108000"/>
              <a:buFont typeface="Arial" panose="020B0604020202020204" pitchFamily="34" charset="0"/>
              <a:buChar char="•"/>
            </a:pPr>
            <a:r>
              <a:rPr lang="en-US" sz="2800" i="1" dirty="0"/>
              <a:t>Provide Help</a:t>
            </a:r>
          </a:p>
          <a:p>
            <a:pPr marL="1028700" lvl="1" indent="-457200">
              <a:spcBef>
                <a:spcPts val="300"/>
              </a:spcBef>
              <a:buSzPct val="80000"/>
              <a:buFont typeface="Courier New" panose="02070309020205020404" pitchFamily="49" charset="0"/>
              <a:buChar char="o"/>
            </a:pPr>
            <a:r>
              <a:rPr lang="en-US" sz="2800" dirty="0"/>
              <a:t>Set limits effectively</a:t>
            </a:r>
          </a:p>
          <a:p>
            <a:pPr marL="1028700" lvl="1" indent="-457200">
              <a:spcBef>
                <a:spcPts val="300"/>
              </a:spcBef>
              <a:buSzPct val="80000"/>
              <a:buFont typeface="Courier New" panose="02070309020205020404" pitchFamily="49" charset="0"/>
              <a:buChar char="o"/>
            </a:pPr>
            <a:r>
              <a:rPr lang="en-US" sz="2800" dirty="0"/>
              <a:t>Use good corrective strategies</a:t>
            </a:r>
          </a:p>
          <a:p>
            <a:pPr marL="457200" indent="-457200">
              <a:spcBef>
                <a:spcPts val="300"/>
              </a:spcBef>
              <a:spcAft>
                <a:spcPts val="600"/>
              </a:spcAft>
              <a:buClr>
                <a:srgbClr val="003399"/>
              </a:buClr>
              <a:buSzPct val="108000"/>
              <a:buFont typeface="Arial" panose="020B0604020202020204" pitchFamily="34" charset="0"/>
              <a:buChar char="•"/>
            </a:pPr>
            <a:r>
              <a:rPr lang="en-US" sz="2800" i="1" dirty="0"/>
              <a:t>Distract and Reset</a:t>
            </a:r>
          </a:p>
          <a:p>
            <a:pPr marL="1028700" lvl="1" indent="-457200">
              <a:spcBef>
                <a:spcPts val="300"/>
              </a:spcBef>
              <a:buSzPct val="80000"/>
              <a:buFont typeface="Courier New" panose="02070309020205020404" pitchFamily="49" charset="0"/>
              <a:buChar char="o"/>
            </a:pPr>
            <a:r>
              <a:rPr lang="en-US" sz="2800" dirty="0"/>
              <a:t>Incompatible Behaviors</a:t>
            </a:r>
          </a:p>
          <a:p>
            <a:pPr marL="1028700" lvl="1" indent="-457200">
              <a:spcBef>
                <a:spcPts val="300"/>
              </a:spcBef>
              <a:buSzPct val="80000"/>
              <a:buFont typeface="Courier New" panose="02070309020205020404" pitchFamily="49" charset="0"/>
              <a:buChar char="o"/>
            </a:pPr>
            <a:r>
              <a:rPr lang="en-US" sz="2800" dirty="0"/>
              <a:t>Behavior Momentum</a:t>
            </a:r>
          </a:p>
          <a:p>
            <a:pPr marL="457200" indent="-457200">
              <a:spcBef>
                <a:spcPts val="300"/>
              </a:spcBef>
              <a:spcAft>
                <a:spcPts val="600"/>
              </a:spcAft>
              <a:buClr>
                <a:srgbClr val="003399"/>
              </a:buClr>
              <a:buSzPct val="108000"/>
              <a:buFont typeface="Arial" panose="020B0604020202020204" pitchFamily="34" charset="0"/>
              <a:buChar char="•"/>
            </a:pPr>
            <a:r>
              <a:rPr lang="en-US" sz="2800" i="1" dirty="0"/>
              <a:t>Give them Time</a:t>
            </a:r>
          </a:p>
        </p:txBody>
      </p:sp>
    </p:spTree>
    <p:extLst>
      <p:ext uri="{BB962C8B-B14F-4D97-AF65-F5344CB8AC3E}">
        <p14:creationId xmlns:p14="http://schemas.microsoft.com/office/powerpoint/2010/main" val="2971003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1648104"/>
          </a:xfrm>
          <a:prstGeom prst="rect">
            <a:avLst/>
          </a:prstGeom>
        </p:spPr>
        <p:txBody>
          <a:bodyPr spcFirstLastPara="1" vert="horz" wrap="square" lIns="121900" tIns="121900" rIns="121900" bIns="121900" rtlCol="0" anchor="ctr" anchorCtr="0">
            <a:noAutofit/>
          </a:bodyPr>
          <a:lstStyle/>
          <a:p>
            <a:pPr algn="ctr"/>
            <a:r>
              <a:rPr lang="en" sz="3600" dirty="0"/>
              <a:t>PROVIDING HELP</a:t>
            </a:r>
            <a:endParaRPr sz="3600" dirty="0"/>
          </a:p>
        </p:txBody>
      </p:sp>
    </p:spTree>
    <p:extLst>
      <p:ext uri="{BB962C8B-B14F-4D97-AF65-F5344CB8AC3E}">
        <p14:creationId xmlns:p14="http://schemas.microsoft.com/office/powerpoint/2010/main" val="1174452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131317DA-18F7-4006-A185-6F8DB743337E}"/>
              </a:ext>
            </a:extLst>
          </p:cNvPr>
          <p:cNvSpPr>
            <a:spLocks noGrp="1"/>
          </p:cNvSpPr>
          <p:nvPr>
            <p:ph type="title"/>
          </p:nvPr>
        </p:nvSpPr>
        <p:spPr/>
        <p:txBody>
          <a:bodyPr/>
          <a:lstStyle/>
          <a:p>
            <a:r>
              <a:rPr lang="en-US" dirty="0"/>
              <a:t>Providing Help, continued</a:t>
            </a:r>
          </a:p>
        </p:txBody>
      </p:sp>
      <p:sp>
        <p:nvSpPr>
          <p:cNvPr id="223" name="Google Shape;223;p38"/>
          <p:cNvSpPr txBox="1">
            <a:spLocks noGrp="1"/>
          </p:cNvSpPr>
          <p:nvPr>
            <p:ph type="body" sz="quarter" idx="10"/>
          </p:nvPr>
        </p:nvSpPr>
        <p:spPr>
          <a:prstGeom prst="rect">
            <a:avLst/>
          </a:prstGeom>
        </p:spPr>
        <p:txBody>
          <a:bodyPr spcFirstLastPara="1" vert="horz" wrap="square" lIns="121900" tIns="121900" rIns="121900" bIns="121900" rtlCol="0" anchor="t" anchorCtr="0">
            <a:normAutofit fontScale="92500" lnSpcReduction="10000"/>
          </a:bodyPr>
          <a:lstStyle/>
          <a:p>
            <a:pPr marL="0" indent="0">
              <a:spcBef>
                <a:spcPts val="0"/>
              </a:spcBef>
            </a:pPr>
            <a:r>
              <a:rPr lang="en" sz="2900" dirty="0"/>
              <a:t>The student may be using their challenging behavior to let you know they have a want or need.</a:t>
            </a:r>
            <a:endParaRPr sz="2900" dirty="0"/>
          </a:p>
          <a:p>
            <a:pPr marL="0" indent="0">
              <a:spcBef>
                <a:spcPts val="1600"/>
              </a:spcBef>
            </a:pPr>
            <a:r>
              <a:rPr lang="en" sz="2900" b="1" dirty="0"/>
              <a:t>How can you help meet their need? </a:t>
            </a:r>
            <a:endParaRPr sz="2900" b="1" dirty="0"/>
          </a:p>
          <a:p>
            <a:pPr marL="0" indent="0">
              <a:spcBef>
                <a:spcPts val="1600"/>
              </a:spcBef>
            </a:pPr>
            <a:r>
              <a:rPr lang="en" sz="2900" b="1" dirty="0"/>
              <a:t>How can you solve the problem?</a:t>
            </a:r>
            <a:endParaRPr sz="2900" dirty="0"/>
          </a:p>
          <a:p>
            <a:pPr marL="0" indent="0">
              <a:spcBef>
                <a:spcPts val="1600"/>
              </a:spcBef>
              <a:spcAft>
                <a:spcPts val="1600"/>
              </a:spcAft>
            </a:pPr>
            <a:r>
              <a:rPr lang="en" sz="2900" dirty="0"/>
              <a:t>Do this for LOWER level behaviors… For higher level behaviors, move on from offering help – “if the help was going to help, it would have already helped”</a:t>
            </a:r>
            <a:endParaRPr sz="2900" dirty="0"/>
          </a:p>
        </p:txBody>
      </p:sp>
    </p:spTree>
    <p:extLst>
      <p:ext uri="{BB962C8B-B14F-4D97-AF65-F5344CB8AC3E}">
        <p14:creationId xmlns:p14="http://schemas.microsoft.com/office/powerpoint/2010/main" val="1729982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prstGeom prst="rect">
            <a:avLst/>
          </a:prstGeom>
        </p:spPr>
        <p:txBody>
          <a:bodyPr spcFirstLastPara="1" vert="horz" wrap="square" lIns="121900" tIns="60933" rIns="60933" bIns="60933" rtlCol="0" anchor="ctr" anchorCtr="0">
            <a:noAutofit/>
          </a:bodyPr>
          <a:lstStyle/>
          <a:p>
            <a:r>
              <a:rPr lang="en" sz="4800" dirty="0"/>
              <a:t>Understanding Behavior</a:t>
            </a:r>
            <a:endParaRPr sz="4800" dirty="0"/>
          </a:p>
        </p:txBody>
      </p:sp>
      <p:sp>
        <p:nvSpPr>
          <p:cNvPr id="201" name="Google Shape;201;p39"/>
          <p:cNvSpPr txBox="1">
            <a:spLocks noGrp="1"/>
          </p:cNvSpPr>
          <p:nvPr>
            <p:ph type="body" sz="quarter" idx="10"/>
          </p:nvPr>
        </p:nvSpPr>
        <p:spPr>
          <a:prstGeom prst="rect">
            <a:avLst/>
          </a:prstGeom>
        </p:spPr>
        <p:txBody>
          <a:bodyPr spcFirstLastPara="1" vert="horz" wrap="square" lIns="73133" tIns="121900" rIns="121900" bIns="60933" rtlCol="0" anchor="t" anchorCtr="0">
            <a:noAutofit/>
          </a:bodyPr>
          <a:lstStyle/>
          <a:p>
            <a:pPr marL="0" indent="0">
              <a:lnSpc>
                <a:spcPct val="100000"/>
              </a:lnSpc>
              <a:spcAft>
                <a:spcPts val="1200"/>
              </a:spcAft>
            </a:pPr>
            <a:r>
              <a:rPr lang="en" sz="3200" b="1" dirty="0"/>
              <a:t>BEHAVIOR</a:t>
            </a:r>
            <a:r>
              <a:rPr lang="en" sz="3200" dirty="0"/>
              <a:t> is EVERYTHING we do…</a:t>
            </a:r>
            <a:endParaRPr lang="en" sz="3200" u="sng" dirty="0"/>
          </a:p>
          <a:p>
            <a:pPr marL="457189" indent="-457189">
              <a:lnSpc>
                <a:spcPct val="100000"/>
              </a:lnSpc>
              <a:spcAft>
                <a:spcPts val="1200"/>
              </a:spcAft>
              <a:buClr>
                <a:srgbClr val="003399"/>
              </a:buClr>
              <a:buSzPct val="108000"/>
              <a:buFont typeface="Arial" panose="020B0604020202020204" pitchFamily="34" charset="0"/>
              <a:buChar char="•"/>
            </a:pPr>
            <a:r>
              <a:rPr lang="en" sz="3200" b="1" dirty="0"/>
              <a:t>Challenging</a:t>
            </a:r>
            <a:r>
              <a:rPr lang="en" sz="3200" dirty="0"/>
              <a:t> behaviors are those that are dangerous or that interfere with learning and functioning </a:t>
            </a:r>
          </a:p>
          <a:p>
            <a:pPr marL="457189" indent="-457189">
              <a:lnSpc>
                <a:spcPct val="100000"/>
              </a:lnSpc>
              <a:spcAft>
                <a:spcPts val="1200"/>
              </a:spcAft>
              <a:buClr>
                <a:srgbClr val="003399"/>
              </a:buClr>
              <a:buSzPct val="108000"/>
              <a:buFont typeface="Arial" panose="020B0604020202020204" pitchFamily="34" charset="0"/>
              <a:buChar char="•"/>
            </a:pPr>
            <a:r>
              <a:rPr lang="en-US" sz="3200" b="1" dirty="0"/>
              <a:t>Desirable </a:t>
            </a:r>
            <a:r>
              <a:rPr lang="en-US" sz="3200" dirty="0"/>
              <a:t>behaviors are those we would like to teach and encourage.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 name="Title 1">
            <a:extLst>
              <a:ext uri="{FF2B5EF4-FFF2-40B4-BE49-F238E27FC236}">
                <a16:creationId xmlns:a16="http://schemas.microsoft.com/office/drawing/2014/main" id="{5C6EDE69-71BD-2499-63EE-6028B26580A0}"/>
              </a:ext>
            </a:extLst>
          </p:cNvPr>
          <p:cNvSpPr>
            <a:spLocks noGrp="1"/>
          </p:cNvSpPr>
          <p:nvPr>
            <p:ph type="title"/>
          </p:nvPr>
        </p:nvSpPr>
        <p:spPr>
          <a:xfrm>
            <a:off x="603504" y="1572768"/>
            <a:ext cx="5854446" cy="1133856"/>
          </a:xfrm>
        </p:spPr>
        <p:txBody>
          <a:bodyPr/>
          <a:lstStyle/>
          <a:p>
            <a:r>
              <a:rPr lang="en-US" dirty="0"/>
              <a:t>Providing Help, continued 2</a:t>
            </a:r>
          </a:p>
        </p:txBody>
      </p:sp>
      <p:sp>
        <p:nvSpPr>
          <p:cNvPr id="3" name="Text Placeholder 2">
            <a:extLst>
              <a:ext uri="{FF2B5EF4-FFF2-40B4-BE49-F238E27FC236}">
                <a16:creationId xmlns:a16="http://schemas.microsoft.com/office/drawing/2014/main" id="{6FE248A2-11C1-4434-07FD-3BC4DA82B124}"/>
              </a:ext>
            </a:extLst>
          </p:cNvPr>
          <p:cNvSpPr>
            <a:spLocks noGrp="1"/>
          </p:cNvSpPr>
          <p:nvPr>
            <p:ph type="body" sz="quarter" idx="11"/>
          </p:nvPr>
        </p:nvSpPr>
        <p:spPr/>
        <p:txBody>
          <a:bodyPr/>
          <a:lstStyle/>
          <a:p>
            <a:pPr>
              <a:spcBef>
                <a:spcPts val="600"/>
              </a:spcBef>
            </a:pPr>
            <a:r>
              <a:rPr lang="en-US" sz="2800" dirty="0"/>
              <a:t>What is the FUNCTION of the student’s behavior?</a:t>
            </a:r>
          </a:p>
          <a:p>
            <a:pPr>
              <a:spcBef>
                <a:spcPts val="600"/>
              </a:spcBef>
            </a:pPr>
            <a:r>
              <a:rPr lang="en-US" sz="2800" dirty="0"/>
              <a:t>S - Sensory</a:t>
            </a:r>
          </a:p>
          <a:p>
            <a:pPr>
              <a:spcBef>
                <a:spcPts val="600"/>
              </a:spcBef>
            </a:pPr>
            <a:r>
              <a:rPr lang="en-US" sz="2800" dirty="0"/>
              <a:t>E - Escape</a:t>
            </a:r>
          </a:p>
          <a:p>
            <a:pPr>
              <a:spcBef>
                <a:spcPts val="600"/>
              </a:spcBef>
            </a:pPr>
            <a:r>
              <a:rPr lang="en-US" sz="2800" dirty="0"/>
              <a:t>A - Attention</a:t>
            </a:r>
          </a:p>
          <a:p>
            <a:pPr>
              <a:spcBef>
                <a:spcPts val="600"/>
              </a:spcBef>
            </a:pPr>
            <a:r>
              <a:rPr lang="en-US" sz="2800" dirty="0"/>
              <a:t>T - Tangible</a:t>
            </a:r>
          </a:p>
        </p:txBody>
      </p:sp>
      <p:pic>
        <p:nvPicPr>
          <p:cNvPr id="230" name="Google Shape;230;p39" descr="Four smaller pictures showing a kitty in each one.  Top left kitty is hiding in the sink and labeled &quot;escape&quot;.  Top right is a kitty meowing loudly and says &quot;attention&quot;.  Bottom left shows a kitty eyeing a mouse and says &quot;Tangible&quot; and the bottom right shows a kitty rubbing its chin on the wall and says &quot;sensory&quot;." title="Kitty Meme"/>
          <p:cNvPicPr preferRelativeResize="0"/>
          <p:nvPr/>
        </p:nvPicPr>
        <p:blipFill>
          <a:blip r:embed="rId3">
            <a:alphaModFix/>
          </a:blip>
          <a:stretch>
            <a:fillRect/>
          </a:stretch>
        </p:blipFill>
        <p:spPr>
          <a:xfrm>
            <a:off x="6591016" y="2066712"/>
            <a:ext cx="5177514" cy="4098874"/>
          </a:xfrm>
          <a:prstGeom prst="rect">
            <a:avLst/>
          </a:prstGeom>
          <a:noFill/>
          <a:ln>
            <a:noFill/>
          </a:ln>
        </p:spPr>
      </p:pic>
    </p:spTree>
    <p:extLst>
      <p:ext uri="{BB962C8B-B14F-4D97-AF65-F5344CB8AC3E}">
        <p14:creationId xmlns:p14="http://schemas.microsoft.com/office/powerpoint/2010/main" val="3214421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BD07D7F9-BBBC-14A0-8CCA-3F36A58F4B6F}"/>
              </a:ext>
            </a:extLst>
          </p:cNvPr>
          <p:cNvSpPr>
            <a:spLocks noGrp="1"/>
          </p:cNvSpPr>
          <p:nvPr>
            <p:ph type="title"/>
          </p:nvPr>
        </p:nvSpPr>
        <p:spPr>
          <a:xfrm>
            <a:off x="603504" y="1668304"/>
            <a:ext cx="11000232" cy="897478"/>
          </a:xfrm>
        </p:spPr>
        <p:txBody>
          <a:bodyPr/>
          <a:lstStyle/>
          <a:p>
            <a:r>
              <a:rPr lang="en-US" dirty="0"/>
              <a:t>Providing Help, continued 3</a:t>
            </a:r>
          </a:p>
        </p:txBody>
      </p:sp>
      <p:sp>
        <p:nvSpPr>
          <p:cNvPr id="236" name="Google Shape;236;p40"/>
          <p:cNvSpPr txBox="1">
            <a:spLocks noGrp="1"/>
          </p:cNvSpPr>
          <p:nvPr>
            <p:ph type="body" sz="quarter" idx="11"/>
          </p:nvPr>
        </p:nvSpPr>
        <p:spPr>
          <a:xfrm>
            <a:off x="597944" y="2470246"/>
            <a:ext cx="8655237" cy="4096760"/>
          </a:xfrm>
          <a:prstGeom prst="rect">
            <a:avLst/>
          </a:prstGeom>
        </p:spPr>
        <p:txBody>
          <a:bodyPr spcFirstLastPara="1" vert="horz" wrap="square" lIns="121900" tIns="121900" rIns="121900" bIns="121900" rtlCol="0" anchor="t" anchorCtr="0">
            <a:noAutofit/>
          </a:bodyPr>
          <a:lstStyle/>
          <a:p>
            <a:pPr marL="0" indent="0">
              <a:spcBef>
                <a:spcPts val="0"/>
              </a:spcBef>
              <a:spcAft>
                <a:spcPts val="1800"/>
              </a:spcAft>
            </a:pPr>
            <a:r>
              <a:rPr lang="en" sz="2800" dirty="0"/>
              <a:t>If you know what the function of the behavior is, you can help them fill that need, but in a more appropriate way.</a:t>
            </a:r>
          </a:p>
          <a:p>
            <a:pPr>
              <a:spcBef>
                <a:spcPts val="0"/>
              </a:spcBef>
              <a:spcAft>
                <a:spcPts val="600"/>
              </a:spcAft>
            </a:pPr>
            <a:r>
              <a:rPr lang="en-US" sz="2800" b="1" dirty="0"/>
              <a:t>Escape</a:t>
            </a:r>
            <a:r>
              <a:rPr lang="en-US" sz="2800" dirty="0"/>
              <a:t> - Do they need a break?</a:t>
            </a:r>
          </a:p>
          <a:p>
            <a:pPr>
              <a:spcBef>
                <a:spcPts val="0"/>
              </a:spcBef>
              <a:spcAft>
                <a:spcPts val="600"/>
              </a:spcAft>
            </a:pPr>
            <a:r>
              <a:rPr lang="en-US" sz="2800" b="1" dirty="0"/>
              <a:t>Attention</a:t>
            </a:r>
            <a:r>
              <a:rPr lang="en-US" sz="2800" dirty="0"/>
              <a:t> - Can you work with them instead of alone?</a:t>
            </a:r>
          </a:p>
          <a:p>
            <a:pPr>
              <a:spcBef>
                <a:spcPts val="0"/>
              </a:spcBef>
              <a:spcAft>
                <a:spcPts val="600"/>
              </a:spcAft>
            </a:pPr>
            <a:r>
              <a:rPr lang="en-US" sz="2800" b="1" dirty="0"/>
              <a:t>Tangible</a:t>
            </a:r>
            <a:r>
              <a:rPr lang="en-US" sz="2800" dirty="0"/>
              <a:t> - Can you give them the words to better request what they need?</a:t>
            </a:r>
          </a:p>
          <a:p>
            <a:pPr>
              <a:spcBef>
                <a:spcPts val="0"/>
              </a:spcBef>
              <a:spcAft>
                <a:spcPts val="600"/>
              </a:spcAft>
            </a:pPr>
            <a:r>
              <a:rPr lang="en-US" sz="2800" b="1" dirty="0"/>
              <a:t>Sensory</a:t>
            </a:r>
            <a:r>
              <a:rPr lang="en-US" sz="2800" dirty="0"/>
              <a:t> - Movement or calming activity?</a:t>
            </a:r>
          </a:p>
        </p:txBody>
      </p:sp>
      <p:pic>
        <p:nvPicPr>
          <p:cNvPr id="237" name="Google Shape;237;p40" descr="Repeat of kitty meme" title="cat meme"/>
          <p:cNvPicPr preferRelativeResize="0"/>
          <p:nvPr/>
        </p:nvPicPr>
        <p:blipFill>
          <a:blip r:embed="rId3">
            <a:alphaModFix/>
          </a:blip>
          <a:stretch>
            <a:fillRect/>
          </a:stretch>
        </p:blipFill>
        <p:spPr>
          <a:xfrm>
            <a:off x="9054486" y="3331561"/>
            <a:ext cx="2998915" cy="2374130"/>
          </a:xfrm>
          <a:prstGeom prst="rect">
            <a:avLst/>
          </a:prstGeom>
          <a:noFill/>
          <a:ln>
            <a:noFill/>
          </a:ln>
        </p:spPr>
      </p:pic>
    </p:spTree>
    <p:extLst>
      <p:ext uri="{BB962C8B-B14F-4D97-AF65-F5344CB8AC3E}">
        <p14:creationId xmlns:p14="http://schemas.microsoft.com/office/powerpoint/2010/main" val="4264647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1634456"/>
          </a:xfrm>
          <a:prstGeom prst="rect">
            <a:avLst/>
          </a:prstGeom>
        </p:spPr>
        <p:txBody>
          <a:bodyPr spcFirstLastPara="1" vert="horz" wrap="square" lIns="121900" tIns="121900" rIns="121900" bIns="121900" rtlCol="0" anchor="ctr" anchorCtr="0">
            <a:noAutofit/>
          </a:bodyPr>
          <a:lstStyle/>
          <a:p>
            <a:pPr algn="ctr"/>
            <a:r>
              <a:rPr lang="en" sz="3600" dirty="0"/>
              <a:t>LIMIT SETTING</a:t>
            </a:r>
            <a:endParaRPr sz="3600" dirty="0"/>
          </a:p>
        </p:txBody>
      </p:sp>
    </p:spTree>
    <p:extLst>
      <p:ext uri="{BB962C8B-B14F-4D97-AF65-F5344CB8AC3E}">
        <p14:creationId xmlns:p14="http://schemas.microsoft.com/office/powerpoint/2010/main" val="1694897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6C295324-3377-6B29-2A82-FF4EAD2933A7}"/>
              </a:ext>
            </a:extLst>
          </p:cNvPr>
          <p:cNvSpPr>
            <a:spLocks noGrp="1"/>
          </p:cNvSpPr>
          <p:nvPr>
            <p:ph type="title"/>
          </p:nvPr>
        </p:nvSpPr>
        <p:spPr/>
        <p:txBody>
          <a:bodyPr/>
          <a:lstStyle/>
          <a:p>
            <a:r>
              <a:rPr lang="en-US" dirty="0"/>
              <a:t>Limit Setting - Things to keep in mind…</a:t>
            </a:r>
          </a:p>
        </p:txBody>
      </p:sp>
      <p:sp>
        <p:nvSpPr>
          <p:cNvPr id="3" name="Text Placeholder 2">
            <a:extLst>
              <a:ext uri="{FF2B5EF4-FFF2-40B4-BE49-F238E27FC236}">
                <a16:creationId xmlns:a16="http://schemas.microsoft.com/office/drawing/2014/main" id="{8B4DBD4A-2461-5B08-2A1C-0C088D9C0467}"/>
              </a:ext>
            </a:extLst>
          </p:cNvPr>
          <p:cNvSpPr>
            <a:spLocks noGrp="1"/>
          </p:cNvSpPr>
          <p:nvPr>
            <p:ph type="body" sz="quarter" idx="10"/>
          </p:nvPr>
        </p:nvSpPr>
        <p:spPr/>
        <p:txBody>
          <a:bodyPr/>
          <a:lstStyle/>
          <a:p>
            <a:pPr marL="457200" indent="-457200">
              <a:buClr>
                <a:srgbClr val="003399"/>
              </a:buClr>
              <a:buSzPct val="108000"/>
              <a:buFont typeface="Arial" panose="020B0604020202020204" pitchFamily="34" charset="0"/>
              <a:buChar char="•"/>
            </a:pPr>
            <a:r>
              <a:rPr lang="en-US" sz="2800" dirty="0"/>
              <a:t>Setting a limit is not the same as issuing an ultimatum.</a:t>
            </a:r>
          </a:p>
          <a:p>
            <a:pPr marL="457200" indent="-457200">
              <a:buClr>
                <a:srgbClr val="003399"/>
              </a:buClr>
              <a:buSzPct val="108000"/>
              <a:buFont typeface="Arial" panose="020B0604020202020204" pitchFamily="34" charset="0"/>
              <a:buChar char="•"/>
            </a:pPr>
            <a:r>
              <a:rPr lang="en-US" sz="2800" dirty="0"/>
              <a:t>The purpose of limits is to teach, not to punish.</a:t>
            </a:r>
          </a:p>
          <a:p>
            <a:pPr marL="457200" indent="-457200">
              <a:buClr>
                <a:srgbClr val="003399"/>
              </a:buClr>
              <a:buSzPct val="108000"/>
              <a:buFont typeface="Arial" panose="020B0604020202020204" pitchFamily="34" charset="0"/>
              <a:buChar char="•"/>
            </a:pPr>
            <a:r>
              <a:rPr lang="en-US" sz="2800" dirty="0"/>
              <a:t>Offering choices and stating the circumstance around those choses.</a:t>
            </a:r>
          </a:p>
        </p:txBody>
      </p:sp>
    </p:spTree>
    <p:extLst>
      <p:ext uri="{BB962C8B-B14F-4D97-AF65-F5344CB8AC3E}">
        <p14:creationId xmlns:p14="http://schemas.microsoft.com/office/powerpoint/2010/main" val="823827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43453099-A7BD-639E-19CD-B5724693DA15}"/>
              </a:ext>
            </a:extLst>
          </p:cNvPr>
          <p:cNvSpPr>
            <a:spLocks noGrp="1"/>
          </p:cNvSpPr>
          <p:nvPr>
            <p:ph type="title"/>
          </p:nvPr>
        </p:nvSpPr>
        <p:spPr>
          <a:xfrm>
            <a:off x="415600" y="-1235433"/>
            <a:ext cx="11000232" cy="670657"/>
          </a:xfrm>
        </p:spPr>
        <p:txBody>
          <a:bodyPr/>
          <a:lstStyle/>
          <a:p>
            <a:r>
              <a:rPr lang="en-US" dirty="0">
                <a:solidFill>
                  <a:schemeClr val="bg1">
                    <a:lumMod val="50000"/>
                  </a:schemeClr>
                </a:solidFill>
              </a:rPr>
              <a:t>Sample 9</a:t>
            </a:r>
          </a:p>
        </p:txBody>
      </p:sp>
      <p:pic>
        <p:nvPicPr>
          <p:cNvPr id="6" name="Google Shape;254;p43" descr="Make it simple and clear&#10;Keep it reasonable&#10;Leave it enforceable" title="Limit Setting">
            <a:extLst>
              <a:ext uri="{FF2B5EF4-FFF2-40B4-BE49-F238E27FC236}">
                <a16:creationId xmlns:a16="http://schemas.microsoft.com/office/drawing/2014/main" id="{9C967395-C85A-A781-DDE4-6391A6F01FBD}"/>
              </a:ext>
            </a:extLst>
          </p:cNvPr>
          <p:cNvPicPr preferRelativeResize="0"/>
          <p:nvPr/>
        </p:nvPicPr>
        <p:blipFill>
          <a:blip r:embed="rId3">
            <a:alphaModFix/>
          </a:blip>
          <a:stretch>
            <a:fillRect/>
          </a:stretch>
        </p:blipFill>
        <p:spPr>
          <a:xfrm>
            <a:off x="739589" y="1365871"/>
            <a:ext cx="10756390" cy="4490221"/>
          </a:xfrm>
          <a:prstGeom prst="rect">
            <a:avLst/>
          </a:prstGeom>
          <a:noFill/>
          <a:ln>
            <a:noFill/>
          </a:ln>
        </p:spPr>
      </p:pic>
    </p:spTree>
    <p:extLst>
      <p:ext uri="{BB962C8B-B14F-4D97-AF65-F5344CB8AC3E}">
        <p14:creationId xmlns:p14="http://schemas.microsoft.com/office/powerpoint/2010/main" val="332389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Title 2">
            <a:extLst>
              <a:ext uri="{FF2B5EF4-FFF2-40B4-BE49-F238E27FC236}">
                <a16:creationId xmlns:a16="http://schemas.microsoft.com/office/drawing/2014/main" id="{BF5D7F62-6600-B381-2538-4DC589E5E8FB}"/>
              </a:ext>
            </a:extLst>
          </p:cNvPr>
          <p:cNvSpPr>
            <a:spLocks noGrp="1"/>
          </p:cNvSpPr>
          <p:nvPr>
            <p:ph type="title"/>
          </p:nvPr>
        </p:nvSpPr>
        <p:spPr>
          <a:xfrm>
            <a:off x="415600" y="-1133856"/>
            <a:ext cx="11000232" cy="524256"/>
          </a:xfrm>
        </p:spPr>
        <p:txBody>
          <a:bodyPr spcFirstLastPara="1" vert="horz" wrap="square" lIns="68575" tIns="34275" rIns="68575" bIns="34275" rtlCol="0" anchor="b" anchorCtr="0">
            <a:noAutofit/>
          </a:bodyPr>
          <a:lstStyle/>
          <a:p>
            <a:r>
              <a:rPr lang="en-US" dirty="0">
                <a:solidFill>
                  <a:schemeClr val="bg1">
                    <a:lumMod val="50000"/>
                  </a:schemeClr>
                </a:solidFill>
              </a:rPr>
              <a:t>Sample 10</a:t>
            </a:r>
          </a:p>
        </p:txBody>
      </p:sp>
      <p:pic>
        <p:nvPicPr>
          <p:cNvPr id="2" name="Google Shape;259;p44" descr="1 - interrupt and redirect pattern.  Example: John you are shouting at me.  Please speak quietly.&#10;2  - When and then pattern.  John when you have tidied your room, then we can go to the movies.&#10;3 - If and then pattern.  John if you make your bed, then we can go to the movies.  If you don't, then you will be unable to go." title="Limit setting types">
            <a:extLst>
              <a:ext uri="{FF2B5EF4-FFF2-40B4-BE49-F238E27FC236}">
                <a16:creationId xmlns:a16="http://schemas.microsoft.com/office/drawing/2014/main" id="{3EDA01B0-BC39-2FF6-5836-27C574F997DE}"/>
              </a:ext>
            </a:extLst>
          </p:cNvPr>
          <p:cNvPicPr preferRelativeResize="0"/>
          <p:nvPr/>
        </p:nvPicPr>
        <p:blipFill>
          <a:blip r:embed="rId3">
            <a:alphaModFix/>
          </a:blip>
          <a:stretch>
            <a:fillRect/>
          </a:stretch>
        </p:blipFill>
        <p:spPr>
          <a:xfrm>
            <a:off x="1143002" y="1562232"/>
            <a:ext cx="9883809" cy="4628366"/>
          </a:xfrm>
          <a:prstGeom prst="rect">
            <a:avLst/>
          </a:prstGeom>
          <a:noFill/>
          <a:ln>
            <a:noFill/>
          </a:ln>
        </p:spPr>
      </p:pic>
    </p:spTree>
    <p:extLst>
      <p:ext uri="{BB962C8B-B14F-4D97-AF65-F5344CB8AC3E}">
        <p14:creationId xmlns:p14="http://schemas.microsoft.com/office/powerpoint/2010/main" val="754749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1648104"/>
          </a:xfrm>
          <a:prstGeom prst="rect">
            <a:avLst/>
          </a:prstGeom>
        </p:spPr>
        <p:txBody>
          <a:bodyPr spcFirstLastPara="1" vert="horz" wrap="square" lIns="121900" tIns="121900" rIns="121900" bIns="121900" rtlCol="0" anchor="ctr" anchorCtr="0">
            <a:noAutofit/>
          </a:bodyPr>
          <a:lstStyle/>
          <a:p>
            <a:pPr algn="ctr"/>
            <a:r>
              <a:rPr lang="en" sz="3600" dirty="0"/>
              <a:t>DISTRACT AND RESET</a:t>
            </a:r>
            <a:endParaRPr sz="3600" dirty="0"/>
          </a:p>
        </p:txBody>
      </p:sp>
    </p:spTree>
    <p:extLst>
      <p:ext uri="{BB962C8B-B14F-4D97-AF65-F5344CB8AC3E}">
        <p14:creationId xmlns:p14="http://schemas.microsoft.com/office/powerpoint/2010/main" val="2291693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Google Shape;271;p46">
            <a:extLst>
              <a:ext uri="{C183D7F6-B498-43B3-948B-1728B52AA6E4}">
                <adec:decorative xmlns:adec="http://schemas.microsoft.com/office/drawing/2017/decorative" val="1"/>
              </a:ext>
            </a:extLst>
          </p:cNvPr>
          <p:cNvSpPr/>
          <p:nvPr/>
        </p:nvSpPr>
        <p:spPr>
          <a:xfrm>
            <a:off x="8456032" y="3429000"/>
            <a:ext cx="2871101" cy="2447204"/>
          </a:xfrm>
          <a:prstGeom prst="wedgeRoundRectCallout">
            <a:avLst>
              <a:gd name="adj1" fmla="val -20833"/>
              <a:gd name="adj2" fmla="val 6250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sp>
        <p:nvSpPr>
          <p:cNvPr id="3" name="Title 2">
            <a:extLst>
              <a:ext uri="{FF2B5EF4-FFF2-40B4-BE49-F238E27FC236}">
                <a16:creationId xmlns:a16="http://schemas.microsoft.com/office/drawing/2014/main" id="{63BEAE30-59D9-16BC-F1DA-96B2A451C677}"/>
              </a:ext>
            </a:extLst>
          </p:cNvPr>
          <p:cNvSpPr>
            <a:spLocks noGrp="1"/>
          </p:cNvSpPr>
          <p:nvPr>
            <p:ph type="title"/>
          </p:nvPr>
        </p:nvSpPr>
        <p:spPr/>
        <p:txBody>
          <a:bodyPr/>
          <a:lstStyle/>
          <a:p>
            <a:r>
              <a:rPr lang="en-US" dirty="0"/>
              <a:t>Distract and Reset, continued</a:t>
            </a:r>
          </a:p>
        </p:txBody>
      </p:sp>
      <p:sp>
        <p:nvSpPr>
          <p:cNvPr id="6" name="Text Placeholder 5">
            <a:extLst>
              <a:ext uri="{FF2B5EF4-FFF2-40B4-BE49-F238E27FC236}">
                <a16:creationId xmlns:a16="http://schemas.microsoft.com/office/drawing/2014/main" id="{794DEA33-0C3E-0944-96E9-A3919A93CF82}"/>
              </a:ext>
            </a:extLst>
          </p:cNvPr>
          <p:cNvSpPr>
            <a:spLocks noGrp="1"/>
          </p:cNvSpPr>
          <p:nvPr>
            <p:ph type="body" sz="quarter" idx="10"/>
          </p:nvPr>
        </p:nvSpPr>
        <p:spPr>
          <a:xfrm>
            <a:off x="622998" y="2803764"/>
            <a:ext cx="7696554" cy="3787305"/>
          </a:xfrm>
        </p:spPr>
        <p:txBody>
          <a:bodyPr/>
          <a:lstStyle/>
          <a:p>
            <a:pPr>
              <a:spcBef>
                <a:spcPts val="600"/>
              </a:spcBef>
              <a:spcAft>
                <a:spcPts val="600"/>
              </a:spcAft>
            </a:pPr>
            <a:r>
              <a:rPr lang="en-US" sz="2800" b="1" i="1" dirty="0"/>
              <a:t>DON’T just tell a student to “stop” or “calm down”!</a:t>
            </a:r>
          </a:p>
          <a:p>
            <a:pPr>
              <a:spcBef>
                <a:spcPts val="600"/>
              </a:spcBef>
            </a:pPr>
            <a:r>
              <a:rPr lang="en-US" sz="2800" dirty="0"/>
              <a:t>Tell them what they could </a:t>
            </a:r>
            <a:r>
              <a:rPr lang="en-US" sz="2800" b="1" dirty="0"/>
              <a:t>DO </a:t>
            </a:r>
            <a:r>
              <a:rPr lang="en-US" sz="2800" dirty="0"/>
              <a:t>instead.</a:t>
            </a:r>
          </a:p>
          <a:p>
            <a:pPr marL="914400">
              <a:spcBef>
                <a:spcPts val="0"/>
              </a:spcBef>
              <a:spcAft>
                <a:spcPts val="600"/>
              </a:spcAft>
            </a:pPr>
            <a:r>
              <a:rPr lang="en-US" sz="2800" dirty="0"/>
              <a:t>“Take a deep breath”</a:t>
            </a:r>
          </a:p>
          <a:p>
            <a:pPr marL="914400">
              <a:spcBef>
                <a:spcPts val="0"/>
              </a:spcBef>
              <a:spcAft>
                <a:spcPts val="600"/>
              </a:spcAft>
            </a:pPr>
            <a:r>
              <a:rPr lang="en-US" sz="2800" dirty="0"/>
              <a:t>“Look at me”</a:t>
            </a:r>
          </a:p>
          <a:p>
            <a:pPr marL="914400">
              <a:spcBef>
                <a:spcPts val="0"/>
              </a:spcBef>
              <a:spcAft>
                <a:spcPts val="600"/>
              </a:spcAft>
            </a:pPr>
            <a:r>
              <a:rPr lang="en-US" sz="2800" dirty="0"/>
              <a:t>“Put this over there”</a:t>
            </a:r>
          </a:p>
          <a:p>
            <a:pPr marL="914400">
              <a:spcBef>
                <a:spcPts val="0"/>
              </a:spcBef>
              <a:spcAft>
                <a:spcPts val="600"/>
              </a:spcAft>
            </a:pPr>
            <a:r>
              <a:rPr lang="en-US" sz="2800" dirty="0"/>
              <a:t>“Turn off the light”</a:t>
            </a:r>
          </a:p>
          <a:p>
            <a:pPr marL="914400">
              <a:spcBef>
                <a:spcPts val="0"/>
              </a:spcBef>
              <a:spcAft>
                <a:spcPts val="600"/>
              </a:spcAft>
            </a:pPr>
            <a:r>
              <a:rPr lang="en-US" sz="2800" dirty="0"/>
              <a:t>“Sit down”</a:t>
            </a:r>
          </a:p>
        </p:txBody>
      </p:sp>
      <p:sp>
        <p:nvSpPr>
          <p:cNvPr id="7" name="Text Placeholder 6">
            <a:extLst>
              <a:ext uri="{FF2B5EF4-FFF2-40B4-BE49-F238E27FC236}">
                <a16:creationId xmlns:a16="http://schemas.microsoft.com/office/drawing/2014/main" id="{FD7FE39B-5DB7-ED9D-72DA-8A1DDFDC5567}"/>
              </a:ext>
            </a:extLst>
          </p:cNvPr>
          <p:cNvSpPr>
            <a:spLocks noGrp="1"/>
          </p:cNvSpPr>
          <p:nvPr>
            <p:ph type="body" sz="quarter" idx="11"/>
          </p:nvPr>
        </p:nvSpPr>
        <p:spPr>
          <a:xfrm>
            <a:off x="8456032" y="3794079"/>
            <a:ext cx="2871101" cy="2082126"/>
          </a:xfrm>
        </p:spPr>
        <p:txBody>
          <a:bodyPr/>
          <a:lstStyle/>
          <a:p>
            <a:pPr algn="ctr"/>
            <a:r>
              <a:rPr lang="en-US" sz="3600" b="1" dirty="0">
                <a:solidFill>
                  <a:schemeClr val="bg1"/>
                </a:solidFill>
              </a:rPr>
              <a:t>USE LESS WORDS</a:t>
            </a:r>
          </a:p>
        </p:txBody>
      </p:sp>
    </p:spTree>
    <p:extLst>
      <p:ext uri="{BB962C8B-B14F-4D97-AF65-F5344CB8AC3E}">
        <p14:creationId xmlns:p14="http://schemas.microsoft.com/office/powerpoint/2010/main" val="39095130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a:extLst>
              <a:ext uri="{FF2B5EF4-FFF2-40B4-BE49-F238E27FC236}">
                <a16:creationId xmlns:a16="http://schemas.microsoft.com/office/drawing/2014/main" id="{BAFB07E1-B3F5-4B7E-6AB9-415338248A65}"/>
              </a:ext>
            </a:extLst>
          </p:cNvPr>
          <p:cNvSpPr>
            <a:spLocks noGrp="1"/>
          </p:cNvSpPr>
          <p:nvPr>
            <p:ph type="title"/>
          </p:nvPr>
        </p:nvSpPr>
        <p:spPr>
          <a:xfrm>
            <a:off x="603504" y="1845725"/>
            <a:ext cx="11000232" cy="542635"/>
          </a:xfrm>
        </p:spPr>
        <p:txBody>
          <a:bodyPr/>
          <a:lstStyle/>
          <a:p>
            <a:r>
              <a:rPr lang="en-US" dirty="0"/>
              <a:t>Distract and Reset, continued 2</a:t>
            </a:r>
          </a:p>
        </p:txBody>
      </p:sp>
      <p:sp>
        <p:nvSpPr>
          <p:cNvPr id="3" name="Text Placeholder 2">
            <a:extLst>
              <a:ext uri="{FF2B5EF4-FFF2-40B4-BE49-F238E27FC236}">
                <a16:creationId xmlns:a16="http://schemas.microsoft.com/office/drawing/2014/main" id="{B0563914-82BF-F835-5038-5A4FC322BA17}"/>
              </a:ext>
            </a:extLst>
          </p:cNvPr>
          <p:cNvSpPr>
            <a:spLocks noGrp="1"/>
          </p:cNvSpPr>
          <p:nvPr>
            <p:ph type="body" sz="quarter" idx="10"/>
          </p:nvPr>
        </p:nvSpPr>
        <p:spPr>
          <a:xfrm>
            <a:off x="612488" y="2593075"/>
            <a:ext cx="10978994" cy="3937835"/>
          </a:xfrm>
        </p:spPr>
        <p:txBody>
          <a:bodyPr/>
          <a:lstStyle/>
          <a:p>
            <a:pPr>
              <a:spcBef>
                <a:spcPts val="0"/>
              </a:spcBef>
              <a:spcAft>
                <a:spcPts val="600"/>
              </a:spcAft>
            </a:pPr>
            <a:r>
              <a:rPr lang="en-US" sz="2800" b="1" dirty="0"/>
              <a:t>Change the topic or focus</a:t>
            </a:r>
          </a:p>
          <a:p>
            <a:pPr marL="342900" indent="-342900">
              <a:spcBef>
                <a:spcPts val="0"/>
              </a:spcBef>
              <a:spcAft>
                <a:spcPts val="600"/>
              </a:spcAft>
              <a:buClr>
                <a:srgbClr val="003399"/>
              </a:buClr>
              <a:buSzPct val="108000"/>
              <a:buFont typeface="Arial" panose="020B0604020202020204" pitchFamily="34" charset="0"/>
              <a:buChar char="•"/>
            </a:pPr>
            <a:r>
              <a:rPr lang="en-US" dirty="0"/>
              <a:t>Bring up something that is not related to the directions, expectations, behavior, etc.</a:t>
            </a:r>
          </a:p>
          <a:p>
            <a:pPr>
              <a:spcBef>
                <a:spcPts val="0"/>
              </a:spcBef>
              <a:spcAft>
                <a:spcPts val="600"/>
              </a:spcAft>
            </a:pPr>
            <a:r>
              <a:rPr lang="en-US" sz="2800" b="1" dirty="0"/>
              <a:t>Get them to SAY or DO something different!</a:t>
            </a:r>
          </a:p>
          <a:p>
            <a:pPr marL="457200" indent="-457200">
              <a:spcBef>
                <a:spcPts val="0"/>
              </a:spcBef>
              <a:spcAft>
                <a:spcPts val="600"/>
              </a:spcAft>
              <a:buClr>
                <a:srgbClr val="003399"/>
              </a:buClr>
              <a:buSzPct val="108000"/>
              <a:buFont typeface="Arial" panose="020B0604020202020204" pitchFamily="34" charset="0"/>
              <a:buChar char="•"/>
            </a:pPr>
            <a:r>
              <a:rPr lang="en-US" dirty="0"/>
              <a:t>Think of high interest areas for the student.</a:t>
            </a:r>
          </a:p>
          <a:p>
            <a:pPr marL="1028700" lvl="1" indent="-457200">
              <a:spcBef>
                <a:spcPts val="0"/>
              </a:spcBef>
              <a:buSzPct val="80000"/>
              <a:buFont typeface="Courier New" panose="02070309020205020404" pitchFamily="49" charset="0"/>
              <a:buChar char="o"/>
            </a:pPr>
            <a:r>
              <a:rPr lang="en-US" dirty="0"/>
              <a:t>“Did you go to the game last night?”</a:t>
            </a:r>
          </a:p>
          <a:p>
            <a:pPr marL="1028700" lvl="1" indent="-457200">
              <a:spcBef>
                <a:spcPts val="0"/>
              </a:spcBef>
              <a:buSzPct val="80000"/>
              <a:buFont typeface="Courier New" panose="02070309020205020404" pitchFamily="49" charset="0"/>
              <a:buChar char="o"/>
            </a:pPr>
            <a:r>
              <a:rPr lang="en-US" dirty="0"/>
              <a:t>What’s the best thing you watched on </a:t>
            </a:r>
            <a:r>
              <a:rPr lang="en-US" dirty="0" err="1"/>
              <a:t>Youtube</a:t>
            </a:r>
            <a:r>
              <a:rPr lang="en-US" dirty="0"/>
              <a:t> lately?”</a:t>
            </a:r>
          </a:p>
          <a:p>
            <a:pPr marL="1028700" lvl="1" indent="-457200">
              <a:spcBef>
                <a:spcPts val="0"/>
              </a:spcBef>
              <a:buSzPct val="80000"/>
              <a:buFont typeface="Courier New" panose="02070309020205020404" pitchFamily="49" charset="0"/>
              <a:buChar char="o"/>
            </a:pPr>
            <a:r>
              <a:rPr lang="en-US" dirty="0"/>
              <a:t>“What is your favorite color?”</a:t>
            </a:r>
          </a:p>
          <a:p>
            <a:pPr marL="1028700" lvl="1" indent="-457200">
              <a:spcBef>
                <a:spcPts val="0"/>
              </a:spcBef>
              <a:buSzPct val="80000"/>
              <a:buFont typeface="Courier New" panose="02070309020205020404" pitchFamily="49" charset="0"/>
              <a:buChar char="o"/>
            </a:pPr>
            <a:r>
              <a:rPr lang="en-US" dirty="0"/>
              <a:t>“Did you see that” (pointing out the window)</a:t>
            </a:r>
          </a:p>
          <a:p>
            <a:pPr>
              <a:spcBef>
                <a:spcPts val="0"/>
              </a:spcBef>
              <a:spcAft>
                <a:spcPts val="600"/>
              </a:spcAft>
            </a:pPr>
            <a:r>
              <a:rPr lang="en-US" sz="2800" b="1" dirty="0"/>
              <a:t>Change Staff!  Let someone else be the distraction!</a:t>
            </a:r>
          </a:p>
        </p:txBody>
      </p:sp>
    </p:spTree>
    <p:extLst>
      <p:ext uri="{BB962C8B-B14F-4D97-AF65-F5344CB8AC3E}">
        <p14:creationId xmlns:p14="http://schemas.microsoft.com/office/powerpoint/2010/main" val="34767931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p48">
            <a:extLst>
              <a:ext uri="{C183D7F6-B498-43B3-948B-1728B52AA6E4}">
                <adec:decorative xmlns:adec="http://schemas.microsoft.com/office/drawing/2017/decorative" val="1"/>
              </a:ext>
            </a:extLst>
          </p:cNvPr>
          <p:cNvSpPr/>
          <p:nvPr/>
        </p:nvSpPr>
        <p:spPr>
          <a:xfrm>
            <a:off x="8400104" y="3243235"/>
            <a:ext cx="2871200" cy="2447200"/>
          </a:xfrm>
          <a:prstGeom prst="wedgeRoundRectCallout">
            <a:avLst>
              <a:gd name="adj1" fmla="val -20833"/>
              <a:gd name="adj2" fmla="val 6250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Calibri" panose="020F0502020204030204" pitchFamily="34" charset="0"/>
            </a:endParaRPr>
          </a:p>
        </p:txBody>
      </p:sp>
      <p:sp>
        <p:nvSpPr>
          <p:cNvPr id="2" name="Title 1">
            <a:extLst>
              <a:ext uri="{FF2B5EF4-FFF2-40B4-BE49-F238E27FC236}">
                <a16:creationId xmlns:a16="http://schemas.microsoft.com/office/drawing/2014/main" id="{2DEB4A5A-3A9D-C436-4F8E-5C77034A3228}"/>
              </a:ext>
            </a:extLst>
          </p:cNvPr>
          <p:cNvSpPr>
            <a:spLocks noGrp="1"/>
          </p:cNvSpPr>
          <p:nvPr>
            <p:ph type="title"/>
          </p:nvPr>
        </p:nvSpPr>
        <p:spPr/>
        <p:txBody>
          <a:bodyPr/>
          <a:lstStyle/>
          <a:p>
            <a:r>
              <a:rPr lang="en-US" dirty="0"/>
              <a:t>Incompatible Behaviors</a:t>
            </a:r>
          </a:p>
        </p:txBody>
      </p:sp>
      <p:sp>
        <p:nvSpPr>
          <p:cNvPr id="4" name="Text Placeholder 3">
            <a:extLst>
              <a:ext uri="{FF2B5EF4-FFF2-40B4-BE49-F238E27FC236}">
                <a16:creationId xmlns:a16="http://schemas.microsoft.com/office/drawing/2014/main" id="{552EE09C-CEDD-871B-BAB5-E9421576F598}"/>
              </a:ext>
            </a:extLst>
          </p:cNvPr>
          <p:cNvSpPr>
            <a:spLocks noGrp="1"/>
          </p:cNvSpPr>
          <p:nvPr>
            <p:ph type="body" sz="quarter" idx="10"/>
          </p:nvPr>
        </p:nvSpPr>
        <p:spPr>
          <a:xfrm>
            <a:off x="622998" y="2803764"/>
            <a:ext cx="7592954" cy="3787305"/>
          </a:xfrm>
        </p:spPr>
        <p:txBody>
          <a:bodyPr/>
          <a:lstStyle/>
          <a:p>
            <a:pPr>
              <a:spcBef>
                <a:spcPts val="0"/>
              </a:spcBef>
            </a:pPr>
            <a:r>
              <a:rPr lang="en-US" sz="2800" dirty="0"/>
              <a:t>Ask them to do something that they can’t do the challenging behavior at the same time.</a:t>
            </a:r>
          </a:p>
          <a:p>
            <a:pPr marL="914400">
              <a:spcBef>
                <a:spcPts val="0"/>
              </a:spcBef>
              <a:spcAft>
                <a:spcPts val="600"/>
              </a:spcAft>
            </a:pPr>
            <a:r>
              <a:rPr lang="en-US" sz="2800" dirty="0"/>
              <a:t>“Give me five”</a:t>
            </a:r>
          </a:p>
          <a:p>
            <a:pPr marL="914400">
              <a:spcBef>
                <a:spcPts val="0"/>
              </a:spcBef>
              <a:spcAft>
                <a:spcPts val="600"/>
              </a:spcAft>
            </a:pPr>
            <a:r>
              <a:rPr lang="en-US" sz="2800" dirty="0"/>
              <a:t>“Put this over there”</a:t>
            </a:r>
          </a:p>
          <a:p>
            <a:pPr marL="914400">
              <a:spcBef>
                <a:spcPts val="0"/>
              </a:spcBef>
              <a:spcAft>
                <a:spcPts val="600"/>
              </a:spcAft>
            </a:pPr>
            <a:r>
              <a:rPr lang="en-US" sz="2800" dirty="0"/>
              <a:t>“Walk like a penguin”</a:t>
            </a:r>
          </a:p>
          <a:p>
            <a:pPr marL="914400">
              <a:spcBef>
                <a:spcPts val="0"/>
              </a:spcBef>
              <a:spcAft>
                <a:spcPts val="600"/>
              </a:spcAft>
            </a:pPr>
            <a:r>
              <a:rPr lang="en-US" sz="2800" dirty="0"/>
              <a:t>“Carry this”</a:t>
            </a:r>
          </a:p>
          <a:p>
            <a:pPr marL="914400">
              <a:spcBef>
                <a:spcPts val="0"/>
              </a:spcBef>
              <a:spcAft>
                <a:spcPts val="600"/>
              </a:spcAft>
            </a:pPr>
            <a:r>
              <a:rPr lang="en-US" sz="2800" dirty="0"/>
              <a:t>“Take a deep breath”</a:t>
            </a:r>
          </a:p>
          <a:p>
            <a:pPr marL="914400">
              <a:spcBef>
                <a:spcPts val="0"/>
              </a:spcBef>
              <a:spcAft>
                <a:spcPts val="600"/>
              </a:spcAft>
            </a:pPr>
            <a:r>
              <a:rPr lang="en-US" sz="2800" dirty="0"/>
              <a:t>“Don’t run, walk”</a:t>
            </a:r>
          </a:p>
        </p:txBody>
      </p:sp>
      <p:sp>
        <p:nvSpPr>
          <p:cNvPr id="5" name="Text Placeholder 4">
            <a:extLst>
              <a:ext uri="{FF2B5EF4-FFF2-40B4-BE49-F238E27FC236}">
                <a16:creationId xmlns:a16="http://schemas.microsoft.com/office/drawing/2014/main" id="{AE52529D-271B-799F-D526-D660DEF795BB}"/>
              </a:ext>
            </a:extLst>
          </p:cNvPr>
          <p:cNvSpPr>
            <a:spLocks noGrp="1"/>
          </p:cNvSpPr>
          <p:nvPr>
            <p:ph type="body" sz="quarter" idx="11"/>
          </p:nvPr>
        </p:nvSpPr>
        <p:spPr>
          <a:xfrm>
            <a:off x="8400104" y="3493825"/>
            <a:ext cx="2871200" cy="2769696"/>
          </a:xfrm>
        </p:spPr>
        <p:txBody>
          <a:bodyPr/>
          <a:lstStyle/>
          <a:p>
            <a:pPr algn="ctr"/>
            <a:r>
              <a:rPr lang="en-US" sz="4400" dirty="0">
                <a:solidFill>
                  <a:schemeClr val="bg1"/>
                </a:solidFill>
              </a:rPr>
              <a:t>TELL - Don’t Ask!</a:t>
            </a:r>
          </a:p>
        </p:txBody>
      </p:sp>
    </p:spTree>
    <p:extLst>
      <p:ext uri="{BB962C8B-B14F-4D97-AF65-F5344CB8AC3E}">
        <p14:creationId xmlns:p14="http://schemas.microsoft.com/office/powerpoint/2010/main" val="208970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41"/>
          <p:cNvSpPr txBox="1">
            <a:spLocks noGrp="1"/>
          </p:cNvSpPr>
          <p:nvPr>
            <p:ph type="title"/>
          </p:nvPr>
        </p:nvSpPr>
        <p:spPr>
          <a:xfrm>
            <a:off x="603504" y="1877566"/>
            <a:ext cx="11000232" cy="522554"/>
          </a:xfrm>
          <a:prstGeom prst="rect">
            <a:avLst/>
          </a:prstGeom>
        </p:spPr>
        <p:txBody>
          <a:bodyPr spcFirstLastPara="1" vert="horz" wrap="square" lIns="91433" tIns="45700" rIns="91433" bIns="45700" rtlCol="0" anchor="ctr" anchorCtr="0">
            <a:noAutofit/>
          </a:bodyPr>
          <a:lstStyle/>
          <a:p>
            <a:r>
              <a:rPr lang="en" sz="4800" dirty="0"/>
              <a:t>Changing Behaviors</a:t>
            </a:r>
            <a:endParaRPr sz="4800" dirty="0"/>
          </a:p>
        </p:txBody>
      </p:sp>
      <p:pic>
        <p:nvPicPr>
          <p:cNvPr id="214" name="Google Shape;214;p41" descr="Drecrease challenging behaviors while increasing desired beahaviors"/>
          <p:cNvPicPr preferRelativeResize="0"/>
          <p:nvPr/>
        </p:nvPicPr>
        <p:blipFill>
          <a:blip r:embed="rId3">
            <a:alphaModFix/>
          </a:blip>
          <a:stretch>
            <a:fillRect/>
          </a:stretch>
        </p:blipFill>
        <p:spPr>
          <a:xfrm>
            <a:off x="3451467" y="2524805"/>
            <a:ext cx="6508257" cy="381984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 name="Title 1">
            <a:extLst>
              <a:ext uri="{FF2B5EF4-FFF2-40B4-BE49-F238E27FC236}">
                <a16:creationId xmlns:a16="http://schemas.microsoft.com/office/drawing/2014/main" id="{52A097ED-2DB1-F82D-18EC-F8380900F654}"/>
              </a:ext>
            </a:extLst>
          </p:cNvPr>
          <p:cNvSpPr>
            <a:spLocks noGrp="1"/>
          </p:cNvSpPr>
          <p:nvPr>
            <p:ph type="title"/>
          </p:nvPr>
        </p:nvSpPr>
        <p:spPr>
          <a:xfrm>
            <a:off x="603504" y="1668304"/>
            <a:ext cx="11000232" cy="911125"/>
          </a:xfrm>
        </p:spPr>
        <p:txBody>
          <a:bodyPr/>
          <a:lstStyle/>
          <a:p>
            <a:r>
              <a:rPr lang="en-US" dirty="0"/>
              <a:t>Behavior Momentum</a:t>
            </a:r>
          </a:p>
        </p:txBody>
      </p:sp>
      <p:sp>
        <p:nvSpPr>
          <p:cNvPr id="3" name="Text Placeholder 2">
            <a:extLst>
              <a:ext uri="{FF2B5EF4-FFF2-40B4-BE49-F238E27FC236}">
                <a16:creationId xmlns:a16="http://schemas.microsoft.com/office/drawing/2014/main" id="{6C825CF9-8B16-1C5D-507F-C423B9633466}"/>
              </a:ext>
            </a:extLst>
          </p:cNvPr>
          <p:cNvSpPr>
            <a:spLocks noGrp="1"/>
          </p:cNvSpPr>
          <p:nvPr>
            <p:ph type="body" sz="quarter" idx="10"/>
          </p:nvPr>
        </p:nvSpPr>
        <p:spPr>
          <a:xfrm>
            <a:off x="612488" y="2579429"/>
            <a:ext cx="9514151" cy="3951481"/>
          </a:xfrm>
        </p:spPr>
        <p:txBody>
          <a:bodyPr/>
          <a:lstStyle/>
          <a:p>
            <a:pPr>
              <a:spcBef>
                <a:spcPts val="0"/>
              </a:spcBef>
              <a:spcAft>
                <a:spcPts val="600"/>
              </a:spcAft>
            </a:pPr>
            <a:r>
              <a:rPr lang="en-US" sz="2800" dirty="0"/>
              <a:t>Behavior momentum is like getting the ball rolling down the hill.  </a:t>
            </a:r>
          </a:p>
          <a:p>
            <a:pPr marL="914400" indent="-457200">
              <a:spcBef>
                <a:spcPts val="0"/>
              </a:spcBef>
              <a:spcAft>
                <a:spcPts val="600"/>
              </a:spcAft>
              <a:buClr>
                <a:srgbClr val="003399"/>
              </a:buClr>
              <a:buSzPct val="108000"/>
              <a:buFont typeface="Arial" panose="020B0604020202020204" pitchFamily="34" charset="0"/>
              <a:buChar char="•"/>
            </a:pPr>
            <a:r>
              <a:rPr lang="en-US" sz="2800" i="1" dirty="0"/>
              <a:t>You have to get it started and push it until it can keep going on it’s own…help them get started on responding to directions appropriately then increase the expectation as they are able to do it better and better.</a:t>
            </a:r>
          </a:p>
          <a:p>
            <a:pPr>
              <a:spcAft>
                <a:spcPts val="600"/>
              </a:spcAft>
            </a:pPr>
            <a:r>
              <a:rPr lang="en-US" sz="2800" dirty="0"/>
              <a:t>Start with something simple - that you know they </a:t>
            </a:r>
            <a:r>
              <a:rPr lang="en-US" sz="2800" b="1" dirty="0"/>
              <a:t>can</a:t>
            </a:r>
            <a:r>
              <a:rPr lang="en-US" sz="2800" dirty="0"/>
              <a:t> do.</a:t>
            </a:r>
          </a:p>
          <a:p>
            <a:pPr>
              <a:spcBef>
                <a:spcPts val="0"/>
              </a:spcBef>
              <a:spcAft>
                <a:spcPts val="600"/>
              </a:spcAft>
            </a:pPr>
            <a:r>
              <a:rPr lang="en-US" sz="2800" dirty="0"/>
              <a:t>Start simple</a:t>
            </a:r>
          </a:p>
          <a:p>
            <a:pPr>
              <a:spcBef>
                <a:spcPts val="0"/>
              </a:spcBef>
              <a:spcAft>
                <a:spcPts val="600"/>
              </a:spcAft>
            </a:pPr>
            <a:r>
              <a:rPr lang="en-US" sz="2800" dirty="0"/>
              <a:t>Keep going and build up</a:t>
            </a:r>
          </a:p>
        </p:txBody>
      </p:sp>
      <p:pic>
        <p:nvPicPr>
          <p:cNvPr id="293" name="Google Shape;293;p49" descr="Large hill with a small person pushing a large circle to go down the hill." title="rolling the boulder down the hill"/>
          <p:cNvPicPr preferRelativeResize="0"/>
          <p:nvPr/>
        </p:nvPicPr>
        <p:blipFill>
          <a:blip r:embed="rId3">
            <a:alphaModFix/>
          </a:blip>
          <a:stretch>
            <a:fillRect/>
          </a:stretch>
        </p:blipFill>
        <p:spPr>
          <a:xfrm>
            <a:off x="10072047" y="3815116"/>
            <a:ext cx="1990957" cy="1990957"/>
          </a:xfrm>
          <a:prstGeom prst="rect">
            <a:avLst/>
          </a:prstGeom>
          <a:noFill/>
          <a:ln>
            <a:noFill/>
          </a:ln>
        </p:spPr>
      </p:pic>
    </p:spTree>
    <p:extLst>
      <p:ext uri="{BB962C8B-B14F-4D97-AF65-F5344CB8AC3E}">
        <p14:creationId xmlns:p14="http://schemas.microsoft.com/office/powerpoint/2010/main" val="3944323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03504" y="1572768"/>
            <a:ext cx="11000232" cy="1634456"/>
          </a:xfrm>
          <a:prstGeom prst="rect">
            <a:avLst/>
          </a:prstGeom>
        </p:spPr>
        <p:txBody>
          <a:bodyPr spcFirstLastPara="1" vert="horz" wrap="square" lIns="121900" tIns="121900" rIns="121900" bIns="121900" rtlCol="0" anchor="ctr" anchorCtr="0">
            <a:noAutofit/>
          </a:bodyPr>
          <a:lstStyle/>
          <a:p>
            <a:pPr algn="ctr"/>
            <a:r>
              <a:rPr lang="en" sz="3600" dirty="0"/>
              <a:t>GIVE THEM TIME!</a:t>
            </a:r>
            <a:endParaRPr sz="3600" dirty="0"/>
          </a:p>
        </p:txBody>
      </p:sp>
    </p:spTree>
    <p:extLst>
      <p:ext uri="{BB962C8B-B14F-4D97-AF65-F5344CB8AC3E}">
        <p14:creationId xmlns:p14="http://schemas.microsoft.com/office/powerpoint/2010/main" val="1870957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6" name="Group 5">
            <a:extLst>
              <a:ext uri="{FF2B5EF4-FFF2-40B4-BE49-F238E27FC236}">
                <a16:creationId xmlns:a16="http://schemas.microsoft.com/office/drawing/2014/main" id="{901B54F9-4342-23CC-095C-7527B20D5BFB}"/>
              </a:ext>
              <a:ext uri="{C183D7F6-B498-43B3-948B-1728B52AA6E4}">
                <adec:decorative xmlns:adec="http://schemas.microsoft.com/office/drawing/2017/decorative" val="1"/>
              </a:ext>
            </a:extLst>
          </p:cNvPr>
          <p:cNvGrpSpPr/>
          <p:nvPr/>
        </p:nvGrpSpPr>
        <p:grpSpPr>
          <a:xfrm>
            <a:off x="9920991" y="2151239"/>
            <a:ext cx="1727571" cy="1482500"/>
            <a:chOff x="10116490" y="2226317"/>
            <a:chExt cx="1946533" cy="1670400"/>
          </a:xfrm>
        </p:grpSpPr>
        <p:pic>
          <p:nvPicPr>
            <p:cNvPr id="305" name="Google Shape;305;p51" descr="Green stairs" title="Green stairs"/>
            <p:cNvPicPr preferRelativeResize="0"/>
            <p:nvPr/>
          </p:nvPicPr>
          <p:blipFill rotWithShape="1">
            <a:blip r:embed="rId3">
              <a:alphaModFix/>
            </a:blip>
            <a:srcRect b="6733"/>
            <a:stretch/>
          </p:blipFill>
          <p:spPr>
            <a:xfrm flipH="1">
              <a:off x="10116490" y="2226317"/>
              <a:ext cx="1946533" cy="1670400"/>
            </a:xfrm>
            <a:prstGeom prst="rect">
              <a:avLst/>
            </a:prstGeom>
            <a:noFill/>
            <a:ln>
              <a:noFill/>
            </a:ln>
            <a:effectLst>
              <a:reflection stA="27000" endPos="30000" dist="38100" dir="5400000" fadeDir="5400012" sy="-100000" algn="bl" rotWithShape="0"/>
            </a:effectLst>
          </p:spPr>
        </p:pic>
        <p:cxnSp>
          <p:nvCxnSpPr>
            <p:cNvPr id="306" name="Google Shape;306;p51"/>
            <p:cNvCxnSpPr/>
            <p:nvPr/>
          </p:nvCxnSpPr>
          <p:spPr>
            <a:xfrm>
              <a:off x="11001356" y="2414217"/>
              <a:ext cx="760000" cy="641200"/>
            </a:xfrm>
            <a:prstGeom prst="straightConnector1">
              <a:avLst/>
            </a:prstGeom>
            <a:noFill/>
            <a:ln w="38100" cap="flat" cmpd="sng">
              <a:solidFill>
                <a:srgbClr val="001489"/>
              </a:solidFill>
              <a:prstDash val="solid"/>
              <a:round/>
              <a:headEnd type="none" w="med" len="med"/>
              <a:tailEnd type="triangle" w="med" len="med"/>
            </a:ln>
          </p:spPr>
        </p:cxnSp>
      </p:grpSp>
      <p:sp>
        <p:nvSpPr>
          <p:cNvPr id="2" name="Title 1">
            <a:extLst>
              <a:ext uri="{FF2B5EF4-FFF2-40B4-BE49-F238E27FC236}">
                <a16:creationId xmlns:a16="http://schemas.microsoft.com/office/drawing/2014/main" id="{4AD210DE-A24A-6CA2-87A9-CBE1C7494023}"/>
              </a:ext>
            </a:extLst>
          </p:cNvPr>
          <p:cNvSpPr>
            <a:spLocks noGrp="1"/>
          </p:cNvSpPr>
          <p:nvPr>
            <p:ph type="title"/>
          </p:nvPr>
        </p:nvSpPr>
        <p:spPr>
          <a:xfrm>
            <a:off x="603503" y="1654656"/>
            <a:ext cx="6370503" cy="641200"/>
          </a:xfrm>
        </p:spPr>
        <p:txBody>
          <a:bodyPr/>
          <a:lstStyle/>
          <a:p>
            <a:r>
              <a:rPr lang="en-US" dirty="0"/>
              <a:t>Give them TIME! Continued</a:t>
            </a:r>
          </a:p>
        </p:txBody>
      </p:sp>
      <p:sp>
        <p:nvSpPr>
          <p:cNvPr id="4" name="Text Placeholder 3">
            <a:extLst>
              <a:ext uri="{FF2B5EF4-FFF2-40B4-BE49-F238E27FC236}">
                <a16:creationId xmlns:a16="http://schemas.microsoft.com/office/drawing/2014/main" id="{EF238B9D-3B4F-F41F-F712-847143209702}"/>
              </a:ext>
            </a:extLst>
          </p:cNvPr>
          <p:cNvSpPr>
            <a:spLocks noGrp="1"/>
          </p:cNvSpPr>
          <p:nvPr>
            <p:ph type="body" sz="quarter" idx="10"/>
          </p:nvPr>
        </p:nvSpPr>
        <p:spPr>
          <a:xfrm>
            <a:off x="612488" y="2483756"/>
            <a:ext cx="10087201" cy="4047154"/>
          </a:xfrm>
        </p:spPr>
        <p:txBody>
          <a:bodyPr/>
          <a:lstStyle/>
          <a:p>
            <a:pPr>
              <a:spcBef>
                <a:spcPts val="0"/>
              </a:spcBef>
              <a:spcAft>
                <a:spcPts val="600"/>
              </a:spcAft>
            </a:pPr>
            <a:r>
              <a:rPr lang="en-US" sz="2800" b="1" dirty="0"/>
              <a:t>Give them time to come down ONE STEP – calmer not calm!</a:t>
            </a:r>
          </a:p>
          <a:p>
            <a:pPr marL="457200" indent="-457200">
              <a:spcBef>
                <a:spcPts val="0"/>
              </a:spcBef>
              <a:spcAft>
                <a:spcPts val="300"/>
              </a:spcAft>
              <a:buClr>
                <a:srgbClr val="003399"/>
              </a:buClr>
              <a:buSzPct val="108000"/>
              <a:buFont typeface="Arial" panose="020B0604020202020204" pitchFamily="34" charset="0"/>
              <a:buChar char="•"/>
            </a:pPr>
            <a:r>
              <a:rPr lang="en-US" sz="2600" dirty="0"/>
              <a:t>Helps avoid power struggles</a:t>
            </a:r>
          </a:p>
          <a:p>
            <a:pPr marL="457200" indent="-457200">
              <a:spcBef>
                <a:spcPts val="0"/>
              </a:spcBef>
              <a:spcAft>
                <a:spcPts val="300"/>
              </a:spcAft>
              <a:buClr>
                <a:srgbClr val="003399"/>
              </a:buClr>
              <a:buSzPct val="108000"/>
              <a:buFont typeface="Arial" panose="020B0604020202020204" pitchFamily="34" charset="0"/>
              <a:buChar char="•"/>
            </a:pPr>
            <a:r>
              <a:rPr lang="en-US" sz="2600" dirty="0"/>
              <a:t>Helps to keep you from, unintentionally, making the situation worse</a:t>
            </a:r>
          </a:p>
          <a:p>
            <a:pPr marL="457200" indent="-457200">
              <a:spcBef>
                <a:spcPts val="0"/>
              </a:spcBef>
              <a:spcAft>
                <a:spcPts val="300"/>
              </a:spcAft>
              <a:buClr>
                <a:srgbClr val="003399"/>
              </a:buClr>
              <a:buSzPct val="108000"/>
              <a:buFont typeface="Arial" panose="020B0604020202020204" pitchFamily="34" charset="0"/>
              <a:buChar char="•"/>
            </a:pPr>
            <a:r>
              <a:rPr lang="en-US" sz="2600" dirty="0"/>
              <a:t>They just need to show one small step towards less intense behaviors</a:t>
            </a:r>
          </a:p>
          <a:p>
            <a:pPr>
              <a:spcBef>
                <a:spcPts val="0"/>
              </a:spcBef>
              <a:spcAft>
                <a:spcPts val="600"/>
              </a:spcAft>
            </a:pPr>
            <a:r>
              <a:rPr lang="en-US" sz="2800" b="1" dirty="0"/>
              <a:t>Do not walk away - be ready to engage when they/you are ready</a:t>
            </a:r>
          </a:p>
          <a:p>
            <a:pPr marL="457200" indent="-457200">
              <a:spcBef>
                <a:spcPts val="0"/>
              </a:spcBef>
              <a:spcAft>
                <a:spcPts val="300"/>
              </a:spcAft>
              <a:buClr>
                <a:srgbClr val="003399"/>
              </a:buClr>
              <a:buSzPct val="108000"/>
              <a:buFont typeface="Arial" panose="020B0604020202020204" pitchFamily="34" charset="0"/>
              <a:buChar char="•"/>
            </a:pPr>
            <a:r>
              <a:rPr lang="en-US" sz="2600" dirty="0"/>
              <a:t>Stay close but giving them space</a:t>
            </a:r>
          </a:p>
          <a:p>
            <a:pPr marL="457200" indent="-457200">
              <a:spcBef>
                <a:spcPts val="0"/>
              </a:spcBef>
              <a:spcAft>
                <a:spcPts val="300"/>
              </a:spcAft>
              <a:buClr>
                <a:srgbClr val="003399"/>
              </a:buClr>
              <a:buSzPct val="108000"/>
              <a:buFont typeface="Arial" panose="020B0604020202020204" pitchFamily="34" charset="0"/>
              <a:buChar char="•"/>
            </a:pPr>
            <a:r>
              <a:rPr lang="en-US" sz="2600" dirty="0"/>
              <a:t>Always be watching and monitoring</a:t>
            </a:r>
          </a:p>
          <a:p>
            <a:pPr marL="457200" indent="-457200">
              <a:spcBef>
                <a:spcPts val="0"/>
              </a:spcBef>
              <a:spcAft>
                <a:spcPts val="300"/>
              </a:spcAft>
              <a:buClr>
                <a:srgbClr val="003399"/>
              </a:buClr>
              <a:buSzPct val="108000"/>
              <a:buFont typeface="Arial" panose="020B0604020202020204" pitchFamily="34" charset="0"/>
              <a:buChar char="•"/>
            </a:pPr>
            <a:r>
              <a:rPr lang="en-US" sz="2600" dirty="0"/>
              <a:t>Watch your non-verbal language</a:t>
            </a:r>
          </a:p>
          <a:p>
            <a:pPr marL="457200" indent="-457200">
              <a:spcBef>
                <a:spcPts val="0"/>
              </a:spcBef>
              <a:spcAft>
                <a:spcPts val="300"/>
              </a:spcAft>
              <a:buClr>
                <a:srgbClr val="003399"/>
              </a:buClr>
              <a:buSzPct val="108000"/>
              <a:buFont typeface="Arial" panose="020B0604020202020204" pitchFamily="34" charset="0"/>
              <a:buChar char="•"/>
            </a:pPr>
            <a:r>
              <a:rPr lang="en-US" sz="2600" dirty="0"/>
              <a:t>NO TALKING</a:t>
            </a:r>
          </a:p>
        </p:txBody>
      </p:sp>
      <p:sp>
        <p:nvSpPr>
          <p:cNvPr id="307" name="Google Shape;307;p51"/>
          <p:cNvSpPr txBox="1"/>
          <p:nvPr/>
        </p:nvSpPr>
        <p:spPr>
          <a:xfrm>
            <a:off x="6974007" y="4708477"/>
            <a:ext cx="4253258" cy="1354176"/>
          </a:xfrm>
          <a:prstGeom prst="rect">
            <a:avLst/>
          </a:prstGeom>
          <a:noFill/>
          <a:ln w="38100" cap="flat" cmpd="sng">
            <a:solidFill>
              <a:srgbClr val="001489"/>
            </a:solidFill>
            <a:prstDash val="dash"/>
            <a:round/>
            <a:headEnd type="none" w="sm" len="sm"/>
            <a:tailEnd type="none" w="sm" len="sm"/>
          </a:ln>
        </p:spPr>
        <p:txBody>
          <a:bodyPr spcFirstLastPara="1" wrap="square" lIns="121900" tIns="121900" rIns="121900" bIns="121900" anchor="t" anchorCtr="0">
            <a:spAutoFit/>
          </a:bodyPr>
          <a:lstStyle/>
          <a:p>
            <a:pPr algn="ctr"/>
            <a:r>
              <a:rPr lang="en" sz="2400" dirty="0">
                <a:latin typeface="Calibri"/>
                <a:ea typeface="Calibri"/>
                <a:cs typeface="Calibri"/>
                <a:sym typeface="Calibri"/>
              </a:rPr>
              <a:t>W.A.I.T. </a:t>
            </a:r>
            <a:endParaRPr sz="2400" dirty="0">
              <a:latin typeface="Calibri"/>
              <a:ea typeface="Calibri"/>
              <a:cs typeface="Calibri"/>
              <a:sym typeface="Calibri"/>
            </a:endParaRPr>
          </a:p>
          <a:p>
            <a:pPr algn="ctr"/>
            <a:r>
              <a:rPr lang="en" sz="2400" dirty="0">
                <a:latin typeface="Calibri"/>
                <a:ea typeface="Calibri"/>
                <a:cs typeface="Calibri"/>
                <a:sym typeface="Calibri"/>
              </a:rPr>
              <a:t>(give them time…)</a:t>
            </a:r>
            <a:endParaRPr sz="2400" dirty="0">
              <a:latin typeface="Calibri"/>
              <a:ea typeface="Calibri"/>
              <a:cs typeface="Calibri"/>
              <a:sym typeface="Calibri"/>
            </a:endParaRPr>
          </a:p>
          <a:p>
            <a:pPr algn="ctr"/>
            <a:r>
              <a:rPr lang="en" sz="2400" b="1" dirty="0">
                <a:solidFill>
                  <a:srgbClr val="001489"/>
                </a:solidFill>
                <a:latin typeface="Calibri"/>
                <a:ea typeface="Calibri"/>
                <a:cs typeface="Calibri"/>
                <a:sym typeface="Calibri"/>
              </a:rPr>
              <a:t>W</a:t>
            </a:r>
            <a:r>
              <a:rPr lang="en" sz="2400" dirty="0">
                <a:latin typeface="Calibri"/>
                <a:ea typeface="Calibri"/>
                <a:cs typeface="Calibri"/>
                <a:sym typeface="Calibri"/>
              </a:rPr>
              <a:t>hy </a:t>
            </a:r>
            <a:r>
              <a:rPr lang="en" sz="2400" b="1" dirty="0">
                <a:solidFill>
                  <a:srgbClr val="001489"/>
                </a:solidFill>
                <a:latin typeface="Calibri"/>
                <a:ea typeface="Calibri"/>
                <a:cs typeface="Calibri"/>
                <a:sym typeface="Calibri"/>
              </a:rPr>
              <a:t>A</a:t>
            </a:r>
            <a:r>
              <a:rPr lang="en" sz="2400" dirty="0">
                <a:latin typeface="Calibri"/>
                <a:ea typeface="Calibri"/>
                <a:cs typeface="Calibri"/>
                <a:sym typeface="Calibri"/>
              </a:rPr>
              <a:t>m </a:t>
            </a:r>
            <a:r>
              <a:rPr lang="en" sz="2400" b="1" dirty="0">
                <a:solidFill>
                  <a:srgbClr val="001489"/>
                </a:solidFill>
                <a:latin typeface="Calibri"/>
                <a:ea typeface="Calibri"/>
                <a:cs typeface="Calibri"/>
                <a:sym typeface="Calibri"/>
              </a:rPr>
              <a:t>I T</a:t>
            </a:r>
            <a:r>
              <a:rPr lang="en" sz="2400" dirty="0">
                <a:latin typeface="Calibri"/>
                <a:ea typeface="Calibri"/>
                <a:cs typeface="Calibri"/>
                <a:sym typeface="Calibri"/>
              </a:rPr>
              <a:t>alking?</a:t>
            </a:r>
            <a:endParaRPr sz="2400" dirty="0">
              <a:latin typeface="Calibri"/>
              <a:ea typeface="Calibri"/>
              <a:cs typeface="Calibri"/>
              <a:sym typeface="Calibri"/>
            </a:endParaRPr>
          </a:p>
        </p:txBody>
      </p:sp>
    </p:spTree>
    <p:extLst>
      <p:ext uri="{BB962C8B-B14F-4D97-AF65-F5344CB8AC3E}">
        <p14:creationId xmlns:p14="http://schemas.microsoft.com/office/powerpoint/2010/main" val="16031845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2" name="Title 1">
            <a:extLst>
              <a:ext uri="{FF2B5EF4-FFF2-40B4-BE49-F238E27FC236}">
                <a16:creationId xmlns:a16="http://schemas.microsoft.com/office/drawing/2014/main" id="{296D7B22-9719-D87E-A7EE-D685B02E65C7}"/>
              </a:ext>
            </a:extLst>
          </p:cNvPr>
          <p:cNvSpPr>
            <a:spLocks noGrp="1"/>
          </p:cNvSpPr>
          <p:nvPr>
            <p:ph type="title"/>
          </p:nvPr>
        </p:nvSpPr>
        <p:spPr/>
        <p:txBody>
          <a:bodyPr/>
          <a:lstStyle/>
          <a:p>
            <a:r>
              <a:rPr lang="en-US" dirty="0"/>
              <a:t>Give them TIME!  Continued 2</a:t>
            </a:r>
          </a:p>
        </p:txBody>
      </p:sp>
      <p:sp>
        <p:nvSpPr>
          <p:cNvPr id="3" name="Text Placeholder 2">
            <a:extLst>
              <a:ext uri="{FF2B5EF4-FFF2-40B4-BE49-F238E27FC236}">
                <a16:creationId xmlns:a16="http://schemas.microsoft.com/office/drawing/2014/main" id="{FE45EE81-0892-FE7C-A3D9-C42FFA25439C}"/>
              </a:ext>
            </a:extLst>
          </p:cNvPr>
          <p:cNvSpPr>
            <a:spLocks noGrp="1"/>
          </p:cNvSpPr>
          <p:nvPr>
            <p:ph type="body" sz="quarter" idx="10"/>
          </p:nvPr>
        </p:nvSpPr>
        <p:spPr/>
        <p:txBody>
          <a:bodyPr/>
          <a:lstStyle/>
          <a:p>
            <a:r>
              <a:rPr lang="en-US" sz="2800" b="1" dirty="0"/>
              <a:t>Other reasons to give them time…</a:t>
            </a:r>
          </a:p>
          <a:p>
            <a:pPr marL="457200" indent="-457200">
              <a:spcBef>
                <a:spcPts val="600"/>
              </a:spcBef>
              <a:spcAft>
                <a:spcPts val="600"/>
              </a:spcAft>
              <a:buClr>
                <a:srgbClr val="003399"/>
              </a:buClr>
              <a:buSzPct val="108000"/>
              <a:buFont typeface="Arial" panose="020B0604020202020204" pitchFamily="34" charset="0"/>
              <a:buChar char="•"/>
            </a:pPr>
            <a:r>
              <a:rPr lang="en-US" sz="2800" dirty="0"/>
              <a:t>They said to “Leave me alone” or “Get Away”</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know they just need some space</a:t>
            </a:r>
          </a:p>
          <a:p>
            <a:pPr marL="457200" indent="-457200">
              <a:spcBef>
                <a:spcPts val="600"/>
              </a:spcBef>
              <a:spcAft>
                <a:spcPts val="600"/>
              </a:spcAft>
              <a:buClr>
                <a:srgbClr val="003399"/>
              </a:buClr>
              <a:buSzPct val="108000"/>
              <a:buFont typeface="Arial" panose="020B0604020202020204" pitchFamily="34" charset="0"/>
              <a:buChar char="•"/>
            </a:pPr>
            <a:r>
              <a:rPr lang="en-US" sz="2800" dirty="0"/>
              <a:t>Anything else you try is making things worse</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are avoiding the power struggles</a:t>
            </a:r>
          </a:p>
          <a:p>
            <a:pPr marL="457200" indent="-457200">
              <a:spcBef>
                <a:spcPts val="600"/>
              </a:spcBef>
              <a:spcAft>
                <a:spcPts val="600"/>
              </a:spcAft>
              <a:buClr>
                <a:srgbClr val="003399"/>
              </a:buClr>
              <a:buSzPct val="108000"/>
              <a:buFont typeface="Arial" panose="020B0604020202020204" pitchFamily="34" charset="0"/>
              <a:buChar char="•"/>
            </a:pPr>
            <a:r>
              <a:rPr lang="en-US" sz="2800" dirty="0"/>
              <a:t>YOU need time</a:t>
            </a:r>
          </a:p>
        </p:txBody>
      </p:sp>
    </p:spTree>
    <p:extLst>
      <p:ext uri="{BB962C8B-B14F-4D97-AF65-F5344CB8AC3E}">
        <p14:creationId xmlns:p14="http://schemas.microsoft.com/office/powerpoint/2010/main" val="21979729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2" name="Title 1">
            <a:extLst>
              <a:ext uri="{FF2B5EF4-FFF2-40B4-BE49-F238E27FC236}">
                <a16:creationId xmlns:a16="http://schemas.microsoft.com/office/drawing/2014/main" id="{12E35044-BAE3-3C26-7FFE-D1849956334A}"/>
              </a:ext>
            </a:extLst>
          </p:cNvPr>
          <p:cNvSpPr>
            <a:spLocks noGrp="1"/>
          </p:cNvSpPr>
          <p:nvPr>
            <p:ph type="title"/>
          </p:nvPr>
        </p:nvSpPr>
        <p:spPr>
          <a:xfrm>
            <a:off x="603504" y="1832081"/>
            <a:ext cx="11000232" cy="610872"/>
          </a:xfrm>
        </p:spPr>
        <p:txBody>
          <a:bodyPr/>
          <a:lstStyle/>
          <a:p>
            <a:r>
              <a:rPr lang="en-US" dirty="0"/>
              <a:t>Consequence-based interventions</a:t>
            </a:r>
          </a:p>
        </p:txBody>
      </p:sp>
      <p:sp>
        <p:nvSpPr>
          <p:cNvPr id="3" name="Text Placeholder 2">
            <a:extLst>
              <a:ext uri="{FF2B5EF4-FFF2-40B4-BE49-F238E27FC236}">
                <a16:creationId xmlns:a16="http://schemas.microsoft.com/office/drawing/2014/main" id="{8795C64D-8110-8F53-5466-B3C2FEAC5E77}"/>
              </a:ext>
            </a:extLst>
          </p:cNvPr>
          <p:cNvSpPr>
            <a:spLocks noGrp="1"/>
          </p:cNvSpPr>
          <p:nvPr>
            <p:ph type="body" sz="quarter" idx="10"/>
          </p:nvPr>
        </p:nvSpPr>
        <p:spPr>
          <a:xfrm>
            <a:off x="612488" y="2552131"/>
            <a:ext cx="10978994" cy="3978779"/>
          </a:xfrm>
        </p:spPr>
        <p:txBody>
          <a:bodyPr/>
          <a:lstStyle/>
          <a:p>
            <a:pPr>
              <a:spcBef>
                <a:spcPts val="300"/>
              </a:spcBef>
              <a:spcAft>
                <a:spcPts val="300"/>
              </a:spcAft>
            </a:pPr>
            <a:r>
              <a:rPr lang="en-US" sz="2800" dirty="0"/>
              <a:t>As a reminder, a </a:t>
            </a:r>
            <a:r>
              <a:rPr lang="en-US" sz="2800" b="1" dirty="0"/>
              <a:t>consequence</a:t>
            </a:r>
            <a:r>
              <a:rPr lang="en-US" sz="2800" dirty="0"/>
              <a:t> is anything that </a:t>
            </a:r>
            <a:r>
              <a:rPr lang="en-US" sz="2800" b="1" dirty="0"/>
              <a:t>happens</a:t>
            </a:r>
            <a:r>
              <a:rPr lang="en-US" sz="2800" dirty="0"/>
              <a:t> after the behavior occurs. This consequence can either increase or decrease the likelihood of that behavior happening again in the future. </a:t>
            </a:r>
          </a:p>
          <a:p>
            <a:pPr algn="ctr">
              <a:spcAft>
                <a:spcPts val="0"/>
              </a:spcAft>
            </a:pPr>
            <a:r>
              <a:rPr lang="en-US" sz="2800" dirty="0"/>
              <a:t>Always go back to the </a:t>
            </a:r>
            <a:br>
              <a:rPr lang="en-US" sz="2800" dirty="0"/>
            </a:br>
            <a:r>
              <a:rPr lang="en-US" sz="2800" b="1" dirty="0"/>
              <a:t>FUNCTION OF THE BEHAVIOR!</a:t>
            </a:r>
          </a:p>
          <a:p>
            <a:pPr algn="ctr">
              <a:spcAft>
                <a:spcPts val="0"/>
              </a:spcAft>
            </a:pPr>
            <a:r>
              <a:rPr lang="en-US" sz="2600" dirty="0"/>
              <a:t>Sensory</a:t>
            </a:r>
          </a:p>
          <a:p>
            <a:pPr algn="ctr">
              <a:spcBef>
                <a:spcPts val="0"/>
              </a:spcBef>
              <a:spcAft>
                <a:spcPts val="600"/>
              </a:spcAft>
            </a:pPr>
            <a:r>
              <a:rPr lang="en-US" sz="2600" dirty="0"/>
              <a:t>Escape</a:t>
            </a:r>
          </a:p>
          <a:p>
            <a:pPr algn="ctr">
              <a:spcBef>
                <a:spcPts val="0"/>
              </a:spcBef>
              <a:spcAft>
                <a:spcPts val="600"/>
              </a:spcAft>
            </a:pPr>
            <a:r>
              <a:rPr lang="en-US" sz="2600" dirty="0"/>
              <a:t>Attention</a:t>
            </a:r>
          </a:p>
          <a:p>
            <a:pPr algn="ctr">
              <a:spcBef>
                <a:spcPts val="0"/>
              </a:spcBef>
              <a:spcAft>
                <a:spcPts val="600"/>
              </a:spcAft>
            </a:pPr>
            <a:r>
              <a:rPr lang="en-US" sz="2600" dirty="0"/>
              <a:t>Tangible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Title 2">
            <a:extLst>
              <a:ext uri="{FF2B5EF4-FFF2-40B4-BE49-F238E27FC236}">
                <a16:creationId xmlns:a16="http://schemas.microsoft.com/office/drawing/2014/main" id="{D27EDF38-72E7-D4E1-4A1D-D4776F604551}"/>
              </a:ext>
            </a:extLst>
          </p:cNvPr>
          <p:cNvSpPr>
            <a:spLocks noGrp="1"/>
          </p:cNvSpPr>
          <p:nvPr>
            <p:ph type="title"/>
          </p:nvPr>
        </p:nvSpPr>
        <p:spPr>
          <a:xfrm>
            <a:off x="603504" y="1572768"/>
            <a:ext cx="5660818" cy="1133856"/>
          </a:xfrm>
        </p:spPr>
        <p:txBody>
          <a:bodyPr/>
          <a:lstStyle/>
          <a:p>
            <a:r>
              <a:rPr lang="en-US" dirty="0"/>
              <a:t>Replacement Behavior</a:t>
            </a:r>
          </a:p>
        </p:txBody>
      </p:sp>
      <p:sp>
        <p:nvSpPr>
          <p:cNvPr id="5" name="Text Placeholder 4">
            <a:extLst>
              <a:ext uri="{FF2B5EF4-FFF2-40B4-BE49-F238E27FC236}">
                <a16:creationId xmlns:a16="http://schemas.microsoft.com/office/drawing/2014/main" id="{69C7E822-FEF2-160E-3E1E-30F1A5938B3A}"/>
              </a:ext>
            </a:extLst>
          </p:cNvPr>
          <p:cNvSpPr>
            <a:spLocks noGrp="1"/>
          </p:cNvSpPr>
          <p:nvPr>
            <p:ph type="body" sz="quarter" idx="11"/>
          </p:nvPr>
        </p:nvSpPr>
        <p:spPr>
          <a:xfrm>
            <a:off x="597945" y="2791730"/>
            <a:ext cx="7730348" cy="3775275"/>
          </a:xfrm>
        </p:spPr>
        <p:txBody>
          <a:bodyPr/>
          <a:lstStyle/>
          <a:p>
            <a:r>
              <a:rPr lang="en-US" sz="2800" dirty="0"/>
              <a:t>When you know the function of the behavior - you can teach the student a replacement behavior that is appropriate for the environment AND serves the same function as the inappropriate behavior.</a:t>
            </a:r>
          </a:p>
          <a:p>
            <a:r>
              <a:rPr lang="en-US" sz="2800" dirty="0"/>
              <a:t>Teach these skills while building up the skills and strategies needed to behavior appropriately without the accommodations or additional support.</a:t>
            </a:r>
          </a:p>
        </p:txBody>
      </p:sp>
      <p:pic>
        <p:nvPicPr>
          <p:cNvPr id="495" name="Google Shape;495;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806767" y="1868394"/>
            <a:ext cx="2174922" cy="4349844"/>
          </a:xfrm>
          <a:prstGeom prst="rect">
            <a:avLst/>
          </a:prstGeom>
          <a:noFill/>
          <a:ln>
            <a:noFill/>
          </a:ln>
        </p:spPr>
      </p:pic>
    </p:spTree>
    <p:extLst>
      <p:ext uri="{BB962C8B-B14F-4D97-AF65-F5344CB8AC3E}">
        <p14:creationId xmlns:p14="http://schemas.microsoft.com/office/powerpoint/2010/main" val="27143822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2" name="Title 1">
            <a:extLst>
              <a:ext uri="{FF2B5EF4-FFF2-40B4-BE49-F238E27FC236}">
                <a16:creationId xmlns:a16="http://schemas.microsoft.com/office/drawing/2014/main" id="{ABB05F58-7403-CC1A-66AD-912E56F8484B}"/>
              </a:ext>
            </a:extLst>
          </p:cNvPr>
          <p:cNvSpPr>
            <a:spLocks noGrp="1"/>
          </p:cNvSpPr>
          <p:nvPr>
            <p:ph type="title"/>
          </p:nvPr>
        </p:nvSpPr>
        <p:spPr/>
        <p:txBody>
          <a:bodyPr/>
          <a:lstStyle/>
          <a:p>
            <a:r>
              <a:rPr lang="en-US" dirty="0"/>
              <a:t>Replacement Behavior, continued</a:t>
            </a:r>
          </a:p>
        </p:txBody>
      </p:sp>
      <p:sp>
        <p:nvSpPr>
          <p:cNvPr id="3" name="Text Placeholder 2">
            <a:extLst>
              <a:ext uri="{FF2B5EF4-FFF2-40B4-BE49-F238E27FC236}">
                <a16:creationId xmlns:a16="http://schemas.microsoft.com/office/drawing/2014/main" id="{43DCE030-9DCA-5B9F-1D89-D6E5BDFCC3BF}"/>
              </a:ext>
            </a:extLst>
          </p:cNvPr>
          <p:cNvSpPr>
            <a:spLocks noGrp="1"/>
          </p:cNvSpPr>
          <p:nvPr>
            <p:ph type="body" sz="quarter" idx="10"/>
          </p:nvPr>
        </p:nvSpPr>
        <p:spPr/>
        <p:txBody>
          <a:bodyPr/>
          <a:lstStyle/>
          <a:p>
            <a:pPr>
              <a:spcBef>
                <a:spcPts val="600"/>
              </a:spcBef>
            </a:pPr>
            <a:r>
              <a:rPr lang="en-US" sz="2800" dirty="0"/>
              <a:t>Ideally, meets these three conditions:</a:t>
            </a:r>
          </a:p>
          <a:p>
            <a:pPr marL="457200" indent="-457200">
              <a:spcBef>
                <a:spcPts val="0"/>
              </a:spcBef>
              <a:spcAft>
                <a:spcPts val="600"/>
              </a:spcAft>
              <a:buClr>
                <a:srgbClr val="003399"/>
              </a:buClr>
              <a:buSzPct val="108000"/>
              <a:buFont typeface="Arial" panose="020B0604020202020204" pitchFamily="34" charset="0"/>
              <a:buChar char="•"/>
            </a:pPr>
            <a:r>
              <a:rPr lang="en-US" sz="2800" dirty="0"/>
              <a:t>Achieve the same result</a:t>
            </a:r>
          </a:p>
          <a:p>
            <a:pPr marL="457200" indent="-457200">
              <a:spcBef>
                <a:spcPts val="0"/>
              </a:spcBef>
              <a:spcAft>
                <a:spcPts val="600"/>
              </a:spcAft>
              <a:buClr>
                <a:srgbClr val="003399"/>
              </a:buClr>
              <a:buSzPct val="108000"/>
              <a:buFont typeface="Arial" panose="020B0604020202020204" pitchFamily="34" charset="0"/>
              <a:buChar char="•"/>
            </a:pPr>
            <a:r>
              <a:rPr lang="en-US" sz="2800" dirty="0"/>
              <a:t>Be as efficient</a:t>
            </a:r>
          </a:p>
          <a:p>
            <a:pPr marL="457200" indent="-457200">
              <a:spcBef>
                <a:spcPts val="0"/>
              </a:spcBef>
              <a:spcAft>
                <a:spcPts val="600"/>
              </a:spcAft>
              <a:buClr>
                <a:srgbClr val="003399"/>
              </a:buClr>
              <a:buSzPct val="108000"/>
              <a:buFont typeface="Arial" panose="020B0604020202020204" pitchFamily="34" charset="0"/>
              <a:buChar char="•"/>
            </a:pPr>
            <a:r>
              <a:rPr lang="en-US" sz="2800" dirty="0"/>
              <a:t>Within the students ability</a:t>
            </a:r>
          </a:p>
          <a:p>
            <a:pPr>
              <a:spcBef>
                <a:spcPts val="2400"/>
              </a:spcBef>
              <a:spcAft>
                <a:spcPts val="600"/>
              </a:spcAft>
            </a:pPr>
            <a:r>
              <a:rPr lang="en-US" sz="2800" dirty="0"/>
              <a:t>Consider what skills are underdeveloped that have not been learned or mastered.  When these skills are missing, more supports may be needed.</a:t>
            </a:r>
          </a:p>
        </p:txBody>
      </p:sp>
    </p:spTree>
    <p:extLst>
      <p:ext uri="{BB962C8B-B14F-4D97-AF65-F5344CB8AC3E}">
        <p14:creationId xmlns:p14="http://schemas.microsoft.com/office/powerpoint/2010/main" val="3019945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2" name="Title 1">
            <a:extLst>
              <a:ext uri="{FF2B5EF4-FFF2-40B4-BE49-F238E27FC236}">
                <a16:creationId xmlns:a16="http://schemas.microsoft.com/office/drawing/2014/main" id="{39330435-32D4-F75C-C612-7B72C9B9E4CA}"/>
              </a:ext>
            </a:extLst>
          </p:cNvPr>
          <p:cNvSpPr>
            <a:spLocks noGrp="1"/>
          </p:cNvSpPr>
          <p:nvPr>
            <p:ph type="title"/>
          </p:nvPr>
        </p:nvSpPr>
        <p:spPr/>
        <p:txBody>
          <a:bodyPr/>
          <a:lstStyle/>
          <a:p>
            <a:r>
              <a:rPr lang="en-US" dirty="0"/>
              <a:t>Examples of Replacement Behavior</a:t>
            </a:r>
          </a:p>
        </p:txBody>
      </p:sp>
      <p:sp>
        <p:nvSpPr>
          <p:cNvPr id="3" name="Text Placeholder 2">
            <a:extLst>
              <a:ext uri="{FF2B5EF4-FFF2-40B4-BE49-F238E27FC236}">
                <a16:creationId xmlns:a16="http://schemas.microsoft.com/office/drawing/2014/main" id="{8815B31B-1587-7DB3-1CFA-F97BE7E8BBE3}"/>
              </a:ext>
            </a:extLst>
          </p:cNvPr>
          <p:cNvSpPr>
            <a:spLocks noGrp="1"/>
          </p:cNvSpPr>
          <p:nvPr>
            <p:ph type="body" sz="quarter" idx="10"/>
          </p:nvPr>
        </p:nvSpPr>
        <p:spPr/>
        <p:txBody>
          <a:bodyPr/>
          <a:lstStyle/>
          <a:p>
            <a:r>
              <a:rPr lang="en-US" sz="2800" b="1" dirty="0"/>
              <a:t>Examples:</a:t>
            </a:r>
          </a:p>
          <a:p>
            <a:pPr marL="457200" indent="-457200">
              <a:spcBef>
                <a:spcPts val="600"/>
              </a:spcBef>
              <a:buClr>
                <a:srgbClr val="003399"/>
              </a:buClr>
              <a:buSzPct val="108000"/>
              <a:buFont typeface="Arial" panose="020B0604020202020204" pitchFamily="34" charset="0"/>
              <a:buChar char="•"/>
            </a:pPr>
            <a:r>
              <a:rPr lang="en-US" sz="2800" dirty="0"/>
              <a:t>Tapping on desk, making lots of noise to get a break= prompt them to ask for a break and reinforce with request granted</a:t>
            </a:r>
          </a:p>
          <a:p>
            <a:pPr marL="457200" indent="-457200">
              <a:spcBef>
                <a:spcPts val="600"/>
              </a:spcBef>
              <a:buClr>
                <a:srgbClr val="003399"/>
              </a:buClr>
              <a:buSzPct val="108000"/>
              <a:buFont typeface="Arial" panose="020B0604020202020204" pitchFamily="34" charset="0"/>
              <a:buChar char="•"/>
            </a:pPr>
            <a:r>
              <a:rPr lang="en-US" sz="2800" dirty="0"/>
              <a:t>Disrespectfully refusing to read = teach option to say “I pass” first</a:t>
            </a:r>
          </a:p>
          <a:p>
            <a:pPr marL="457200" indent="-457200">
              <a:spcBef>
                <a:spcPts val="600"/>
              </a:spcBef>
              <a:buClr>
                <a:srgbClr val="003399"/>
              </a:buClr>
              <a:buSzPct val="108000"/>
              <a:buFont typeface="Arial" panose="020B0604020202020204" pitchFamily="34" charset="0"/>
              <a:buChar char="•"/>
            </a:pPr>
            <a:r>
              <a:rPr lang="en-US" sz="2800" dirty="0"/>
              <a:t>Student has difficulty transitioning from preferred activity to non-preferred activity. Teach student an in-between transition strategy and prompt compliance. </a:t>
            </a:r>
          </a:p>
        </p:txBody>
      </p:sp>
    </p:spTree>
    <p:extLst>
      <p:ext uri="{BB962C8B-B14F-4D97-AF65-F5344CB8AC3E}">
        <p14:creationId xmlns:p14="http://schemas.microsoft.com/office/powerpoint/2010/main" val="35700836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7" name="Google Shape;517;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4840" y="1616690"/>
            <a:ext cx="11550555" cy="3770101"/>
          </a:xfrm>
          <a:prstGeom prst="rect">
            <a:avLst/>
          </a:prstGeom>
          <a:noFill/>
          <a:ln>
            <a:noFill/>
          </a:ln>
        </p:spPr>
      </p:pic>
      <p:sp>
        <p:nvSpPr>
          <p:cNvPr id="2" name="Title 1">
            <a:extLst>
              <a:ext uri="{FF2B5EF4-FFF2-40B4-BE49-F238E27FC236}">
                <a16:creationId xmlns:a16="http://schemas.microsoft.com/office/drawing/2014/main" id="{47D0FA96-CEAB-BA8C-4602-11F7C9A1B955}"/>
              </a:ext>
            </a:extLst>
          </p:cNvPr>
          <p:cNvSpPr>
            <a:spLocks noGrp="1"/>
          </p:cNvSpPr>
          <p:nvPr>
            <p:ph type="title"/>
          </p:nvPr>
        </p:nvSpPr>
        <p:spPr>
          <a:xfrm>
            <a:off x="415600" y="-1133856"/>
            <a:ext cx="11000232" cy="588424"/>
          </a:xfrm>
        </p:spPr>
        <p:txBody>
          <a:bodyPr spcFirstLastPara="1" vert="horz" wrap="square" lIns="68575" tIns="34275" rIns="68575" bIns="34275" rtlCol="0" anchor="b" anchorCtr="0">
            <a:noAutofit/>
          </a:bodyPr>
          <a:lstStyle/>
          <a:p>
            <a:r>
              <a:rPr lang="en-US" dirty="0">
                <a:solidFill>
                  <a:schemeClr val="bg1">
                    <a:lumMod val="50000"/>
                  </a:schemeClr>
                </a:solidFill>
              </a:rPr>
              <a:t>Sample 11</a:t>
            </a:r>
          </a:p>
        </p:txBody>
      </p:sp>
    </p:spTree>
    <p:extLst>
      <p:ext uri="{BB962C8B-B14F-4D97-AF65-F5344CB8AC3E}">
        <p14:creationId xmlns:p14="http://schemas.microsoft.com/office/powerpoint/2010/main" val="14232491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3" name="Google Shape;523;p7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862318" y="1392072"/>
            <a:ext cx="4500857" cy="5042005"/>
          </a:xfrm>
          <a:prstGeom prst="rect">
            <a:avLst/>
          </a:prstGeom>
          <a:noFill/>
          <a:ln>
            <a:noFill/>
          </a:ln>
        </p:spPr>
      </p:pic>
      <p:sp>
        <p:nvSpPr>
          <p:cNvPr id="2" name="Title 1">
            <a:extLst>
              <a:ext uri="{FF2B5EF4-FFF2-40B4-BE49-F238E27FC236}">
                <a16:creationId xmlns:a16="http://schemas.microsoft.com/office/drawing/2014/main" id="{4E1E0FC5-71D3-0E3F-C3C3-2B317A3CE43C}"/>
              </a:ext>
            </a:extLst>
          </p:cNvPr>
          <p:cNvSpPr>
            <a:spLocks noGrp="1"/>
          </p:cNvSpPr>
          <p:nvPr>
            <p:ph type="title"/>
          </p:nvPr>
        </p:nvSpPr>
        <p:spPr>
          <a:xfrm>
            <a:off x="415600" y="-1611942"/>
            <a:ext cx="11000232" cy="1133856"/>
          </a:xfrm>
        </p:spPr>
        <p:txBody>
          <a:bodyPr/>
          <a:lstStyle/>
          <a:p>
            <a:r>
              <a:rPr lang="en-US" dirty="0">
                <a:solidFill>
                  <a:schemeClr val="bg1">
                    <a:lumMod val="50000"/>
                  </a:schemeClr>
                </a:solidFill>
              </a:rPr>
              <a:t>Sample 12</a:t>
            </a:r>
          </a:p>
        </p:txBody>
      </p:sp>
    </p:spTree>
    <p:extLst>
      <p:ext uri="{BB962C8B-B14F-4D97-AF65-F5344CB8AC3E}">
        <p14:creationId xmlns:p14="http://schemas.microsoft.com/office/powerpoint/2010/main" val="8838384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hMfxxZHQPT6U3SMlJeYnH7wPlr8=" isBookmarkSet="no" pdftag="H1" artifact="_x0030_" bookmark="yes" Order="_x0031_"/>
  <Shape xmlns="" ID="kxHO9GGgEuBKYzh5VVIv2zy+mvs=" pdftag="H3" isBookmarkSet="no" bookmark="yes" Order="_x0032_"/>
  <Shape xmlns="" ID="68wR+4QOZgNTFXBmQrVyXD+gpF8=" pdftag="H2" artifact="_x0030_" isBookmarkSet="yes" bookmark="yes" Order="_x0031_"/>
  <Shape xmlns="" ID="Uq09CJOt70kGdAuTTyQ2opLoDfY=" pdftag="P" isBookmarkSet="no" bookmark="no" Order="_x0032_"/>
  <Shape xmlns="" ID="zoYVvHG7v/HQ5sQfrmjK/u172FI=" formula="no" artifact="_x0030_" inline="no" validate="yes" pdftag="Figure" isBookmarkSet="no" bookmark="no" Order="_x0033_" Lang=""/>
  <HyperLink xmlns="" ID="2/P3/tkpVJi2hw4lypNJ6N3v11c=-556132879313.5163_381.2528" plainAltText="Kfoehrkolb_x0040_northfieldschools.org" language="" Lang=""/>
  <Shape xmlns="" ID="BTim8TvaQ9nrvLne7GoH2SXU08k=" pdftag="H2" artifact="_x0030_" isBookmarkSet="yes" bookmark="yes" Order="_x0031_"/>
  <Shape xmlns="" ID="JdKfymMv9W8asZOFdFiTjstwjIw=" pdftag="P" isBookmarkSet="no" bookmark="no" Order="_x0032_"/>
  <Shape xmlns="" ID="J3WlvDeLAv1Vuvs/Cz4kVub+r/8=" artifact="_x0030_" formula="no" inline="no" validate="yes" pdftag="Figure" isBookmarkSet="no" bookmark="no" Order="_x0033_" Lang=""/>
  <Shape xmlns="" ID="W+f/IdJr5jQUE1h/ezeYKQAA2FY=" pdftag="H2" isBookmarkSet="no" bookmark="yes" Order="_x0031_"/>
  <Shape xmlns="" ID="NCkZ56w20z/7A9w4GcqAfTdnDuA=" pdftag="H3" artifact="_x0030_" isBookmarkSet="yes" bookmark="yes" Order="_x0032_"/>
  <Shape xmlns="" ID="0Ftz0WAsNZGuzsQvpUIgpqBc8mg=" pdftag="P" isBookmarkSet="no" bookmark="no" Order="_x0033_"/>
  <Shape xmlns="" ID="6IpZ+hUBcQCAlACvIbngl1Fei3o=" isBookmarkSet="yes" bookmark="yes" pdftag="H2" artifact="_x0030_" Order="_x0031_"/>
  <Shape xmlns="" ID="CPhjBxRyo2X057MPRz/yNJnQIqo=" pdftag="P" isBookmarkSet="no" bookmark="no" Order="_x0032_"/>
  <Shape xmlns="" ID="XtkEw1CWkygnor8akdXT/nZylqQ=" pdftag="H2" isBookmarkSet="no" bookmark="yes" Order="_x0031_"/>
  <Shape xmlns="" ID="C2FDla69FrMkgo2OubHArah+ZIw=" isBookmarkSet="yes" bookmark="yes" pdftag="H2" artifact="_x0030_" Order="_x0031_"/>
  <Shape xmlns="" ID="0YgOZcVUab8B+b/U2XZrmJsLKbg=" pdftag="P" isBookmarkSet="no" bookmark="no" Order="_x0032_"/>
  <Shape xmlns="" ID="rNJhgVAAKKQbizD2WGFC0NxghQk=" isBookmarkSet="yes" bookmark="yes" pdftag="H2" artifact="_x0030_" Order="_x0031_"/>
  <Shape xmlns="" ID="YVFjSZEB1t1C7J0alwrQ6BBnyWI=" pdftag="P" isBookmarkSet="no" bookmark="no" Order="_x0032_"/>
  <Shape xmlns="" ID="VgACo6CRJ53DFk5XxYkhcdIK7XA=" isBookmarkSet="yes" bookmark="yes" pdftag="H2" artifact="_x0030_" Order="_x0031_"/>
  <Shape xmlns="" ID="bIs5zVgz+URF3uzYQMbH+APrS5I=" formula="no" artifact="_x0030_" inline="no" validate="yes" pdftag="Figure" isBookmarkSet="no" bookmark="no" Order="_x0032_" Lang=""/>
  <Shape xmlns="" ID="UBwaNZI4/N/WUY2jutuGIvKVQrA=" isBookmarkSet="yes" bookmark="yes" pdftag="H2" artifact="_x0030_" Order="_x0031_"/>
  <Shape xmlns="" ID="sniedOD+LHHvKogoepUX11BU+xI=" pdftag="P" isBookmarkSet="no" bookmark="no" Order="_x0032_"/>
  <Shape xmlns="" ID="4wMxc98ZkAwnPA/KEdpHULscq4Y=" Order="_x0032_" validate="no" artifact="_x0031_" pdftag="_x005B_Artifact_x005D_" formula="no" inline="no" isBookmarkSet="no" bookmark="no" Lang=""/>
  <Shape xmlns="" ID="X3zN4vpP7qO8ajLyX0aj/AFSlW8=" Order="_x0031_" isBookmarkSet="yes" bookmark="no" pdftag="_x005B_Artifact_x005D_" artifact="_x0031_"/>
  <Shape xmlns="" ID="evkqCh4uVcbVbNAMNPQeahZH2ao=" pdftag="P" isBookmarkSet="no" bookmark="no" Order="_x0031_"/>
  <Shape xmlns="" ID="+cYCwzPCEbzAVtupxNjubkuwZp4=" Order="_x0031_" isBookmarkSet="no" bookmark="no" pdftag="_x005B_Artifact_x005D_" artifact="_x0031_"/>
  <Shape xmlns="" ID="yLCCn/Gj/kUkqrCHQSVWsIwlDxg=" pdftag="P" isBookmarkSet="no" bookmark="no" Order="_x0031_"/>
  <Shape xmlns="" ID="jd/DzTazaBe2q8+o7J6K3S4ZC6Y=" Order="_x0031_" isBookmarkSet="no" bookmark="no" pdftag="_x005B_Artifact_x005D_" artifact="_x0031_"/>
  <Shape xmlns="" ID="l1CH27GWY2WAgqRLFT2EgocpLv8=" pdftag="P" isBookmarkSet="no" bookmark="no" Order="_x0031_"/>
  <Shape xmlns="" ID="A9sRA6aB7xaNquWA83G0/yO1xX4=" isBookmarkSet="yes" bookmark="yes" pdftag="H2" artifact="_x0030_" Order="_x0031_"/>
  <Shape xmlns="" ID="wft/IXlxXSu+j0XtXd3xXZZy9zw=" pdftag="P" isBookmarkSet="no" bookmark="no" Order="_x0032_"/>
  <Shape xmlns="" ID="thLvkToOd5rr0mogvIdVF/AAk4w=" Order="_x0031_" isBookmarkSet="no" bookmark="no" pdftag="_x005B_Artifact_x005D_" artifact="_x0031_"/>
  <Shape xmlns="" ID="75pv+Joc3NkXWHoKajAV+AfB3CM=" pdftag="H3" artifact="_x0030_" isBookmarkSet="yes" bookmark="yes" Order="_x0031_"/>
  <Shape xmlns="" ID="ahdBEmd1jBJ04GD9SPMxsXVrfDw=" pdftag="P" isBookmarkSet="no" bookmark="no" Order="_x0032_"/>
  <Shape xmlns="" ID="givIncpnvxC0mCEM9Zl6QIWB224=" artifact="_x0031_" validate="no" formula="no" inline="no" pdftag="Figure" isBookmarkSet="no" bookmark="no" Order="_x0033_" Lang=""/>
  <Shape xmlns="" ID="9HQtgHshWJ0WzQV+8o5EDlMgHLE=" pdftag="H2" isBookmarkSet="no" bookmark="yes" Order="_x0031_"/>
  <Shape xmlns="" ID="AvjwDT2kdcmf0B4CaCwajMHRqr4=" pdftag="H2" isBookmarkSet="no" bookmark="yes" Order="_x0031_"/>
  <Shape xmlns="" ID="kzeVbeRljijUYxAL+2BeFCoKeuM=" pdftag="P" isBookmarkSet="no" bookmark="no" Order="_x0032_"/>
  <Shape xmlns="" ID="l6vSfQQeAZHqJoTHfelmYAhcPHc=" pdftag="P" isBookmarkSet="no" bookmark="no" Order="_x0033_"/>
  <Shape xmlns="" ID="dhep8wRp37P0BY5dVKeopJcCVzU=" artifact="_x0031_" validate="no" formula="no" inline="no" pdftag="Figure" isBookmarkSet="no" bookmark="no" Order="_x0034_" Lang=""/>
  <Shape xmlns="" ID="+LmaW0usaBQ1hq9rZoTws/4gcIQ=" Order="_x0031_" pdftag="_x005B_Artifact_x005D_" artifact="_x0031_" isBookmarkSet="yes" bookmark="no"/>
  <Shape xmlns="" ID="lY2tKGvROquc8oUiXHAwqJMVKeQ=" pdftag="P" isBookmarkSet="no" bookmark="no" Order="_x0031_"/>
  <Shape xmlns="" ID="nwv63dL5SoT8JU5sDKBRch5G4Ro=" pdftag="H2" isBookmarkSet="no" bookmark="yes" Order="_x0031_"/>
  <Shape xmlns="" ID="p7s2SS9+PCPte614CuXcdo0NUOY=" isBookmarkSet="no" pdftag="H3" artifact="_x0030_" bookmark="yes" Order="_x0032_"/>
  <Shape xmlns="" ID="nS10v3hwP/KDnP7shFMk4LMC3zY=" pdftag="P" isBookmarkSet="no" bookmark="no" Order="_x0033_"/>
  <Shape xmlns="" ID="YIubOHNHqdRhD28EukphkZAVzwg=" isBookmarkSet="no" pdftag="H3" artifact="_x0030_" bookmark="yes" Order="_x0034_"/>
  <Shape xmlns="" ID="BiTPG/ugyyxwcp8yFAuz4kwG7/4=" pdftag="P" isBookmarkSet="no" bookmark="no" Order="_x0035_"/>
  <Shape xmlns="" ID="RB8Ua1v13U9DVm/crd5ZXbPHio0=" artifact="_x0031_" validate="no" formula="no" inline="no" pdftag="Figure" isBookmarkSet="no" bookmark="no" Order="_x0031_" Lang=""/>
  <Shape xmlns="" ID="AfiBOH6YPS+P9MDFXzj/neeiMzk=" Order="_x0031_" isBookmarkSet="yes" bookmark="no" pdftag="_x005B_Artifact_x005D_" artifact="_x0031_"/>
  <Shape xmlns="" ID="aBK4ae4xqNLk1Hx7WcJS0EBn70I=" artifact="_x0031_" validate="no" formula="no" inline="no" pdftag="Figure" isBookmarkSet="no" bookmark="no" Order="_x0031_" Lang=""/>
  <Shape xmlns="" ID="hPcbSZImqCxJ6StRWKPRCgFQF3U=" Order="_x0031_" isBookmarkSet="yes" bookmark="no" pdftag="_x005B_Artifact_x005D_" artifact="_x0031_"/>
  <Shape xmlns="" ID="VfB4u1GcGnD9dtlPlcmPk9FSw10=" pdftag="H2" isBookmarkSet="no" bookmark="yes" Order="_x0031_"/>
  <Shape xmlns="" ID="/Vznbs+utRZpww2mphEw4aecvmk=" pdftag="P" isBookmarkSet="no" bookmark="no" Order="_x0032_"/>
  <Shape xmlns="" ID="3FKX4YaUmdphOdArbRPbnttPxEA=" artifact="_x0031_" validate="no" formula="no" inline="no" pdftag="Figure" isBookmarkSet="no" bookmark="no" Order="_x0033_" Lang=""/>
  <Shape xmlns="" ID="vxAkp0Hhit/Xv/2Ous2ndxaf3QA=" Order="_x0031_" pdftag="_x005B_Artifact_x005D_" artifact="_x0031_" isBookmarkSet="yes" bookmark="no"/>
  <Shape xmlns="" ID="R7t0j3oRXf/keu2T68qgexbrha8=" pdftag="P" isBookmarkSet="no" bookmark="no" Order="_x0031_"/>
  <Shape xmlns="" ID="+BtOlSSU+S45R9zvkV95iE5DFOk=" Order="_x0031_" pdftag="P" isBookmarkSet="no" bookmark="no"/>
  <Shape xmlns="" ID="8m5/pQ8bFycwTODcyznzkaHRr5o=" pdftag="P" isBookmarkSet="no" bookmark="no" Order="_x0032_"/>
  <Shape xmlns="" ID="0bCCYWumUEE2rwowB07JmVJNakg=" pdftag="H2" isBookmarkSet="no" bookmark="yes" Order="_x0031_"/>
  <Shape xmlns="" ID="UHC+uZuInULv6J3N2CQ2Cwb8J4A=" pdftag="P" isBookmarkSet="no" bookmark="no" Order="_x0032_"/>
  <Shape xmlns="" ID="vPpXg1mB9ZfdJNXYkXpYT3OHPx4=" artifact="_x0031_" validate="no" formula="no" inline="no" pdftag="Figure" isBookmarkSet="no" bookmark="no" Order="_x0033_" Lang=""/>
  <Shape xmlns="" ID="fKiLGlCp7l+UT84g/r6MYXvp9uU=" pdftag="H2" isBookmarkSet="no" bookmark="yes" Order="_x0031_"/>
  <Shape xmlns="" ID="N3dhW8xDF+4I5+s3CP1PHBQYLNk=" pdftag="P" isBookmarkSet="no" bookmark="no" Order="_x0032_"/>
  <Shape xmlns="" ID="p9jpb0J/woJtkxo5E6V/WvZaoJ4=" Order="_x0031_" isBookmarkSet="yes" bookmark="no" pdftag="_x005B_Artifact_x005D_" artifact="_x0031_"/>
  <Shape xmlns="" ID="JJNDYx8PfPMB4/8QoD41lh7CidE=" formula="no" pdftag="Figure" artifact="_x0030_" inline="no" validate="yes" isBookmarkSet="no" bookmark="no" Order="_x0031_" Lang=""/>
  <Shape xmlns="" ID="br+H7mB4i5Lf37/ZjA3Oux/8PyI=" pdftag="H2" isBookmarkSet="no" bookmark="yes" Order="_x0031_"/>
  <Shape xmlns="" ID="qpZDWg3xp4AA/YFqJvrd6w67ITY=" pdftag="P" isBookmarkSet="no" bookmark="no" Order="_x0032_"/>
  <Shape xmlns="" ID="aU7kq4YdnlLIqL7mqLayLc+YFYw=" Order="_x0032_" validate="no" artifact="_x0031_" pdftag="_x005B_Artifact_x005D_" formula="no" inline="no" isBookmarkSet="no" bookmark="no" Lang=""/>
  <Shape xmlns="" ID="NC0KAqipu/5hBi4QKYtS5JpSZ/Y=" pdftag="H2" isBookmarkSet="no" bookmark="yes" Order="_x0031_"/>
  <Shape xmlns="" ID="m9BGkPL9TjslrEGW8O0fwqDXVaw=" pdftag="P" isBookmarkSet="no" bookmark="no" Order="_x0032_"/>
  <Shape xmlns="" ID="6IEfjkHbXhhmvGXnM1wkt1DFY1A=" artifact="_x0031_" validate="no" formula="no" inline="no" pdftag="Figure" isBookmarkSet="no" bookmark="no" Order="_x0033_" Lang=""/>
  <Shape xmlns="" ID="t3X7ksQXChjB8UXOrbdhwSLnnbE=" artifact="_x0031_" validate="no" formula="no" inline="no" pdftag="Figure" isBookmarkSet="no" bookmark="no" Order="_x0032_" Lang=""/>
  <Shape xmlns="" ID="W2GLDJRA93IJKutsh+oSCKQDR9Q=" artifact="_x0031_" validate="no" formula="no" inline="no" pdftag="Figure" isBookmarkSet="no" bookmark="no" Order="_x0031_" Lang=""/>
  <Shape xmlns="" ID="JCtXd3VcaBg5wGkPugDJJ+5cdFg=" Order="_x0031_" isBookmarkSet="yes" bookmark="no" pdftag="_x005B_Artifact_x005D_" artifact="_x0031_"/>
  <Shape xmlns="" ID="7P/hH5xC7QXQwUP24ErfBxUZhoc=" artifact="_x0031_" validate="no" formula="no" inline="no" pdftag="Figure" isBookmarkSet="no" bookmark="no" Order="_x0031_" Lang=""/>
  <Shape xmlns="" ID="pVO+kd85NgxuYvwDycMHAQJw9tc=" artifact="_x0031_" validate="no" formula="no" inline="no" pdftag="Figure" isBookmarkSet="no" bookmark="no" Order="_x0032_" Lang=""/>
  <Shape xmlns="" ID="rLqnosEmFkYxAYeawQfxA007SjI=" Order="_x0031_" isBookmarkSet="yes" bookmark="no" pdftag="_x005B_Artifact_x005D_" artifact="_x0031_"/>
  <Shape xmlns="" ID="BfEb8nVEXlOwQr2lpKxKbg4pAeA=" pdftag="H2" isBookmarkSet="no" bookmark="yes" Order="_x0031_"/>
  <Shape xmlns="" ID="NPxwbxsJ4SNpIDu8NZa8wgSvczw=" pdftag="P" isBookmarkSet="no" bookmark="no" Order="_x0032_"/>
  <Shape xmlns="" ID="Y5Dd+CttW3YYjHRAME+X7OQAtT4=" formula="no" inline="no" pdftag="Figure" artifact="_x0030_" validate="yes" isBookmarkSet="no" bookmark="no" Order="_x0033_" Lang=""/>
  <Shape xmlns="" ID="4a2vIRJn6E2fcKi5q5IkoCsS9MM=" pdftag="P" isBookmarkSet="no" bookmark="no" Order="_x0034_"/>
  <Shape xmlns="" ID="Htz4/DHMyaYzm0owSv5XNpV6WvY=" pdftag="H2" isBookmarkSet="no" bookmark="yes" Order="_x0031_"/>
  <Shape xmlns="" ID="J2bfLuvZhSjqtq1BAxxzGGr5tRQ=" pdftag="P" isBookmarkSet="no" bookmark="no" Order="_x0032_"/>
  <Shape xmlns="" ID="49dnyp52KpWo2XC8mTB54MCJGn4=" pdftag="H2" isBookmarkSet="no" bookmark="yes" Order="_x0031_"/>
  <Shape xmlns="" ID="xE7Sv75pJKzKx7CvaV0jEx2BsH4=" pdftag="P" isBookmarkSet="no" bookmark="no" Order="_x0032_"/>
  <Shape xmlns="" ID="zo8YXZ9aWm/VFm9KV82UrY8DKQ8=" Order="_x0031_" isBookmarkSet="yes" bookmark="no" pdftag="_x005B_Artifact_x005D_" artifact="_x0031_"/>
  <Shape xmlns="" ID="UJuHmbDYx/CvJGD24ZdIID1ykVk=" pdftag="H2" isBookmarkSet="no" bookmark="yes" Order="_x0031_"/>
  <Shape xmlns="" ID="SKOoRQhb5PxZa+8mnrK2rDnlWY4=" pdftag="P" isBookmarkSet="no" bookmark="no" Order="_x0032_"/>
  <Shape xmlns="" ID="VL5V+M4mkxb+V8xWXXVXmRH/K18=" pdftag="H2" isBookmarkSet="no" bookmark="yes" Order="_x0031_"/>
  <Shape xmlns="" ID="1jQGgkiE6WOG4f43VZmKkihinpY=" pdftag="P" isBookmarkSet="no" bookmark="no" Order="_x0032_"/>
  <Shape xmlns="" ID="yokBmY5BD9EtsCruVrBoXpRv610=" Order="_x0031_" isBookmarkSet="yes" bookmark="no" pdftag="_x005B_Artifact_x005D_" artifact="_x0031_"/>
  <Shape xmlns="" ID="BkTXAKHySrfwLvax24oXGZfP9Xg=" pdftag="P" isBookmarkSet="no" bookmark="no" Order="_x0031_"/>
  <Shape xmlns="" ID="tjhNsCc+9B+X3r2d2wev6DjoGfU=" Order="_x0031_" isBookmarkSet="yes" bookmark="no" pdftag="_x005B_Artifact_x005D_" artifact="_x0031_"/>
  <Shape xmlns="" ID="Lrk+T+9pLnQ7fH5NZUfU2LzkZaI=" pdftag="P" isBookmarkSet="no" bookmark="no" Order="_x0031_"/>
  <Shape xmlns="" ID="DLGcuTVzgPAAz0CaLf/4j2cIl2w=" isBookmarkSet="yes" bookmark="no" pdftag="P" artifact="_x0030_" Order="_x0031_"/>
  <Shape xmlns="" ID="S7JBdfeT6n0k3wJ9RRwOAHktCv8=" pdftag="P" isBookmarkSet="no" bookmark="no" Order="_x0032_"/>
  <Shape xmlns="" ID="2r0ytwr3u048sHuk9dpcjd7QDms=" pdftag="H2" isBookmarkSet="no" bookmark="yes" Order="_x0031_"/>
  <Shape xmlns="" ID="fmNwQaqDY8E45vydSg1ga3GhC4c=" isBookmarkSet="no" bookmark="no" pdftag="H3" artifact="_x0030_" Order="_x0032_"/>
  <Shape xmlns="" ID="kQGjs5nd7RewmyewU3w7QjHDNeQ=" pdftag="P" isBookmarkSet="no" bookmark="no" Order="_x0033_"/>
  <Shape xmlns="" ID="uHq7o2jKnyPHiujO0MmofdSbvgg=" pdftag="H2" isBookmarkSet="no" bookmark="yes" Order="_x0031_"/>
  <Shape xmlns="" ID="W96Lqn0V8bMV4GvzgZjEqSZv7jk=" pdftag="P" isBookmarkSet="no" bookmark="no" Order="_x0032_"/>
  <Shape xmlns="" ID="GtgfO83/sLtdv+jDEJbXqARCYtw=" pdftag="H2" isBookmarkSet="no" bookmark="yes" Order="_x0031_"/>
  <Shape xmlns="" ID="HQUHp189FIc0VaUemjJNbUTjFtA=" pdftag="P" isBookmarkSet="no" bookmark="no" Order="_x0032_"/>
  <Shape xmlns="" ID="oSx9kNCjZfCf8kh4PTtFetbjQoA=" isBookmarkSet="yes" bookmark="yes" pdftag="H2" artifact="_x0030_" Order="_x0031_"/>
  <Shape xmlns="" ID="ZkA8KH58vLnlM6eo9p9l1Cy9o/A=" Order="_x0032_" pdftag="P" isBookmarkSet="no" bookmark="no"/>
  <Shape xmlns="" ID="4Jg46vxItuHkyYWwCcHFQb2Ri8g=" pdftag="H2" isBookmarkSet="no" bookmark="yes" Order="_x0031_"/>
  <Shape xmlns="" ID="YnwPCcRRcz9SF3OTMW9yCH3ecxM=" pdftag="P" isBookmarkSet="no" bookmark="no" Order="_x0032_"/>
  <Shape xmlns="" ID="/UoJBhzWZN/Q6zb372Jp6txnPnA=" Order="_x0033_" pdftag="P" isBookmarkSet="no" bookmark="no"/>
  <Shape xmlns="" ID="LifuKkv3LnvyBmVVZh/T8YKawNU=" Order="_x0031_" validate="no" artifact="_x0031_" pdftag="_x005B_Artifact_x005D_" formula="no" inline="no" isBookmarkSet="no" bookmark="no" Lang=""/>
  <Shape xmlns="" ID="/7FMlODV+OuG195LoCv3+6YeOfc=" pdftag="H2" isBookmarkSet="no" bookmark="yes" Order="_x0031_"/>
  <Shape xmlns="" ID="lV0lWc3tSYBtsDfE6E5pKhOlMcY=" pdftag="H3" artifact="_x0030_" isBookmarkSet="yes" bookmark="yes" Order="_x0031_"/>
  <Shape xmlns="" ID="Wpb+/Nlezta47qwj74yNRWkxgXI=" Order="_x0034_" formula="no" pdftag="Figure" artifact="_x0030_" inline="no" validate="yes"/>
  <Shape xmlns="" ID="Y12sp9zxADwsZHlikbGEXdf4noQ=" isBookmarkSet="yes" bookmark="yes" pdftag="H3" artifact="_x0030_" Order="_x0033_"/>
  <Shape xmlns="" ID="jB6K3wUzPvrAnjn3FANS1pBWvqk=" formula="no" artifact="_x0030_" inline="no" validate="yes" pdftag="Figure" isBookmarkSet="no" bookmark="no" Order="_x0034_" Lang=""/>
  <Shape xmlns="" ID="07wZXQaLrZ306A5YKRUdv6g+TA8=" pdftag="P" isBookmarkSet="no" bookmark="no" Order="_x0035_"/>
  <Shape xmlns="" ID="lmyKLKMPqzvOpLy7h0GDmBtWRqg=" formula="no" artifact="_x0030_" inline="no" validate="yes" pdftag="Figure" isBookmarkSet="no" bookmark="no" Order="_x0032_" Lang=""/>
  <Shape xmlns="" ID="1Tu6RLsw1x7gyp/TzOn6z31EjcM=" isBookmarkSet="yes" bookmark="yes" pdftag="H2" artifact="_x0030_" Order="_x0031_"/>
  <Shape xmlns="" ID="Xj0waXmtGwcccX2cc+d8f7Oybbw=" pdftag="P" isBookmarkSet="no" bookmark="no" Order="_x0033_"/>
  <Shape xmlns="" ID="5jOl3rm+j/xvr/nUmJp4iCAtbqE=" pdftag="P" isBookmarkSet="no" bookmark="no" Order="_x0034_"/>
  <Shape xmlns="" ID="pqsZZTXM1++viuZKsFR67rcK9lw=" pdftag="H2" isBookmarkSet="no" bookmark="yes" Order="_x0031_"/>
  <Shape xmlns="" ID="Ao7a9mnfaXcUsOayp0N/6xduhIY=" pdftag="P" isBookmarkSet="no" bookmark="no" Order="_x0033_"/>
  <Shape xmlns="" ID="kOROgIN+GOoWmnT32IpaM8IJ5Yc=" formula="no" artifact="_x0030_" inline="no" validate="yes" pdftag="Figure" isBookmarkSet="no" bookmark="no" Order="_x0032_" Lang=""/>
  <Shape xmlns="" ID="CWIudqtW7xJcv7Rf55tehUDxYus=" Order="_x0034_" formula="no" inline="no" pdftag="Figure" artifact="_x0030_" validate="yes"/>
  <Shape xmlns="" ID="MiSRIaiHefIqBz4IrF8YTkmunM0=" pdftag="H2" isBookmarkSet="no" bookmark="yes" Order="_x0031_"/>
  <Shape xmlns="" ID="MblanGTMKxAqsCUROdWAyWu1Vzc=" pdftag="P" isBookmarkSet="no" bookmark="no" Order="_x0032_"/>
  <Shape xmlns="" ID="qeniPOc/FcPBNwYyYjmpaWVflK4=" isBookmarkSet="no" bookmark="no" pdftag="H2" artifact="_x0030_" Order="_x0031_"/>
  <Shape xmlns="" ID="GTzVHuC3ik8RcqK4xGDXNuDwKT4=" pdftag="H2" isBookmarkSet="no" bookmark="yes" Order="_x0031_"/>
  <Shape xmlns="" ID="lzW6rWxf88zzDKGqAqsiBpCa/bY=" pdftag="P" isBookmarkSet="no" bookmark="no" Order="_x0032_"/>
  <Shape xmlns="" ID="QuiiRwzCWg4QUOdeBVzr2igydqk=" Order="_x0033_" formula="no" inline="no" validate="no" artifact="_x0031_" pdftag="_x005B_Artifact_x005D_" isBookmarkSet="no" bookmark="no" Lang=""/>
  <Shape xmlns="" ID="L1v82v56T/Nr+owMbiP0Ck4cLuM=" Order="_x0031_" isBookmarkSet="yes" bookmark="no" pdftag="_x005B_Artifact_x005D_" artifact="_x0031_"/>
  <Shape xmlns="" ID="b0AEUMZYj/BR9t34byBmdDqmwck=" isBookmarkSet="yes" bookmark="yes" pdftag="H3" artifact="_x0030_" Order="_x0031_"/>
  <Shape xmlns="" ID="GIroxcutKeFK1IJ/9CjVYQx9V2w=" pdftag="P" isBookmarkSet="no" bookmark="no" Order="_x0032_"/>
  <Shape xmlns="" ID="YKeOjBKmNDenAovsXqgcqF8rt9w=" pdftag="H3" artifact="_x0030_" isBookmarkSet="yes" bookmark="yes" Order="_x0033_"/>
  <Shape xmlns="" ID="9daOyBoYiR7s2Hh+hFxPQBy+yJo=" pdftag="P" isBookmarkSet="no" bookmark="no" Order="_x0034_"/>
  <Shape xmlns="" ID="lfDE0Vda28Kl4QHMIpBEQYTAZxI=" pdftag="H2" isBookmarkSet="no" bookmark="yes" Order="_x0031_"/>
  <Shape xmlns="" ID="0awuz5TnronxZms81E/6winYkM0=" pdftag="P" isBookmarkSet="no" bookmark="no" Order="_x0032_"/>
  <Shape xmlns="" ID="0sliPsSVr9XlJEri50X9pmW1274=" pdftag="H2" isBookmarkSet="no" bookmark="yes" Order="_x0031_"/>
  <Shape xmlns="" ID="qb+Gy+Y9rRY2SDPuPv+W9f2X5Nc=" pdftag="P" isBookmarkSet="no" bookmark="no" Order="_x0032_"/>
  <Shape xmlns="" ID="ySkf3f5IZhNtnLOBarP9N3r3yro=" artifact="_x0031_" validate="no" formula="no" inline="no" pdftag="Figure" isBookmarkSet="no" bookmark="no" Order="_x0033_" Lang=""/>
  <Shape xmlns="" ID="ByLA8HYhh4llMpTe/bRtDEE+RHs=" pdftag="H2" isBookmarkSet="no" bookmark="yes" Order="_x0031_"/>
  <Shape xmlns="" ID="NANxnLClLM1MNsUeInueFZkw96g=" pdftag="P" isBookmarkSet="no" bookmark="no" Order="_x0032_"/>
  <Shape xmlns="" ID="IuhlzAv7reLgBXLeHCCkuKfx85o=" artifact="_x0031_" validate="no" formula="no" inline="no" pdftag="Figure" isBookmarkSet="no" bookmark="no" Order="_x0033_" Lang=""/>
  <Shape xmlns="" ID="0gzHZLPJYu5mbzQe/n/YmXqx3e8=" artifact="_x0031_" validate="no" formula="no" inline="no" pdftag="Figure" isBookmarkSet="no" bookmark="no" Order="_x0032_" Lang=""/>
  <Shape xmlns="" ID="fjglJyxxv/qYXyuCRDWbjfu9ZRA=" pdftag="H2" isBookmarkSet="no" bookmark="yes" Order="_x0031_"/>
  <Shape xmlns="" ID="xlJCQ08FTi1KFtuodWaV3wGe6rY=" pdftag="H2" artifact="_x0030_" isBookmarkSet="yes" bookmark="yes" Order="_x0031_"/>
  <Shape xmlns="" ID="gC+mT9tuH39a7pE3l8LoMMZtOtA=" Order="_x0032_" pdftag="P" isBookmarkSet="no" bookmark="no"/>
  <Shape xmlns="" ID="PnLMHhC5Erkr+5Kuf5rfwYonJaE=" pdftag="H2" isBookmarkSet="no" bookmark="yes" Order="_x0031_"/>
  <Shape xmlns="" ID="YkM9jQAndaASeRZosc5SpQIo3tc=" pdftag="P" isBookmarkSet="no" bookmark="no" Order="_x0032_"/>
  <Shape xmlns="" ID="TqOyr2z/8VA8/CkK+505/z8PMzE=" pdftag="H2" isBookmarkSet="no" bookmark="yes" Order="_x0031_"/>
  <Shape xmlns="" ID="H6ZFKoG+ZsnWYQ7pLPcE4EY3LcE=" pdftag="P" isBookmarkSet="no" bookmark="no" Order="_x0032_"/>
  <Shape xmlns="" ID="KhAGyMj81Whr5LMJh7Imn3ZgdVQ=" artifact="_x0031_" validate="no" formula="no" inline="no" pdftag="Figure" isBookmarkSet="no" bookmark="no" Order="_x0033_" Lang=""/>
  <Shape xmlns="" ID="yAaO7JEf4PRsJ/7WOkawHxrEfBc=" pdftag="H2" isBookmarkSet="no" bookmark="yes" Order="_x0031_"/>
  <Shape xmlns="" ID="CkOSe3lPW3796pW7klWLl6q71IQ=" pdftag="P" isBookmarkSet="no" bookmark="no" Order="_x0032_"/>
  <Shape xmlns="" ID="VHeWS3OuHIbCi03M8K7wiT1f91s=" pdftag="H2" isBookmarkSet="no" bookmark="yes" Order="_x0031_"/>
  <Shape xmlns="" ID="nbducRzLJ+rsuchxTMxnyHKKO8E=" pdftag="P" isBookmarkSet="no" bookmark="no" Order="_x0032_"/>
  <Shape xmlns="" ID="VRFf4NWqpoXI9JnLvgkcpEzRshc=" pdftag="H2" isBookmarkSet="no" bookmark="yes" Order="_x0031_"/>
  <Shape xmlns="" ID="KzHQ2rSR/pXHOj+180z70FzBCYg=" pdftag="P" isBookmarkSet="no" bookmark="no" Order="_x0032_"/>
  <Shape xmlns="" ID="KmVCZ5ua5bpZswU3UUGqM59eul4=" artifact="_x0031_" validate="no" formula="no" inline="no" pdftag="Figure" isBookmarkSet="no" bookmark="no" Order="_x0031_" Lang=""/>
  <Shape xmlns="" ID="MXGoVaYw4fPHAumpw7q7FgkTvi4=" Order="_x0031_" isBookmarkSet="yes" bookmark="no" pdftag="_x005B_Artifact_x005D_" artifact="_x0031_"/>
  <Shape xmlns="" ID="BJe9O1Bwkf7pDj4RXG3s6L7Kzns=" pdftag="H2" isBookmarkSet="no" bookmark="yes" Order="_x0031_"/>
  <Shape xmlns="" ID="cB1+mxFFmVD9Gsts9jiybfOL6Yo=" pdftag="P" isBookmarkSet="no" bookmark="no" Order="_x0032_"/>
  <Shape xmlns="" ID="vs9B39bVfsnJYzbXAbRnUDQnJ2k=" artifact="_x0031_" validate="no" formula="no" inline="no" pdftag="Figure" isBookmarkSet="no" bookmark="no" Order="_x0031_" Lang=""/>
  <Shape xmlns="" ID="igIPBlJ0qnBRg2dUFy4eqi3OnAs=" artifact="_x0031_" validate="no" formula="no" inline="no" pdftag="Figure" isBookmarkSet="no" bookmark="no" Order="_x0032_" Lang=""/>
  <Shape xmlns="" ID="S89Ze2MX4pMtZxTobqDSYl2YnHo=" Order="_x0031_" isBookmarkSet="yes" bookmark="no" pdftag="_x005B_Artifact_x005D_" artifact="_x0031_"/>
  <Shape xmlns="" ID="gMfRoDXtZM1isLY4Y05JUXnTUW8=" pdftag="H2" isBookmarkSet="no" bookmark="yes" Order="_x0031_"/>
  <Shape xmlns="" ID="bFK/5Y1SePXUdl2ns6X07xg56xg=" pdftag="P" isBookmarkSet="no" bookmark="no" Order="_x0032_"/>
  <Shape xmlns="" ID="cvwyveQfuzyCNM2fBVpf3PHq/vs=" pdftag="P" isBookmarkSet="no" bookmark="no" Order="_x0033_"/>
  <Shape xmlns="" ID="Hbt5m3Car3CNC4qjdlTSMEi1EFw=" pdftag="H2" isBookmarkSet="no" bookmark="yes" Order="_x0031_"/>
  <Shape xmlns="" ID="cfPrK3j/+bm+Az36z9cNTGdufl8=" artifact="_x0031_" validate="no" formula="no" inline="no" pdftag="Figure" isBookmarkSet="no" bookmark="no" Order="_x0037_" Lang=""/>
  <Shape xmlns="" ID="2Jh4xjeFI6f/kaaHZVy96dJPzbY=" artifact="_x0031_" validate="no" formula="no" inline="no" pdftag="Figure" isBookmarkSet="no" bookmark="no" Order="_x0035_" Lang=""/>
  <Shape xmlns="" ID="hz6fDwFo4h4PeCif1ENsxthCK2w=" artifact="_x0031_" validate="no" formula="no" inline="no" pdftag="Figure" isBookmarkSet="no" bookmark="no" Order="_x0033_" Lang=""/>
  <Shape xmlns="" ID="lHVCLjiT0HZ05Wf99gdIuw2/eDM=" artifact="_x0031_" validate="no" formula="no" inline="no" pdftag="Figure" isBookmarkSet="no" bookmark="no" Order="_x0036_" Lang=""/>
  <Shape xmlns="" ID="mK14iVy2GLRsTAfz9Iva1paeNn4=" artifact="_x0031_" validate="no" formula="no" inline="no" pdftag="Figure" isBookmarkSet="no" bookmark="no" Order="_x0032_" Lang=""/>
  <Shape xmlns="" ID="Z4sUHHvLNYPVpHZxPpbeoJeYK4A=" artifact="_x0031_" validate="no" formula="no" inline="no" pdftag="Figure" isBookmarkSet="no" bookmark="no" Order="_x0034_" Lang=""/>
  <Shape xmlns="" ID="hMUSt9Fzbi1PKb52lSkahRoX58Y=" pdftag="H2" isBookmarkSet="no" bookmark="yes" Order="_x0031_"/>
  <Shape xmlns="" ID="zR0fFKzHLRxpb4VwaI1k3VkJO14=" pdftag="P" isBookmarkSet="no" bookmark="no" Order="_x0032_"/>
  <Shape xmlns="" ID="K+H55oRdIVomgbYO8Z5M3DwFnBY=" formula="no" inline="no" pdftag="Figure" artifact="_x0030_" validate="yes" isBookmarkSet="no" bookmark="no" Order="_x0033_" Lang=""/>
  <Shape xmlns="" ID="eikWBvuxs4wFT5nQTT0cw0L/SiE=" pdftag="H2" isBookmarkSet="no" bookmark="yes" Order="_x0031_"/>
  <Shape xmlns="" ID="4BHqK44Wgs7vB4qTCyJs+WRuje0=" pdftag="P" isBookmarkSet="no" bookmark="no" Order="_x0032_"/>
  <Shape xmlns="" ID="+g5YpHCJUc5ZWKHL/jiznHPvoFA=" pdftag="P" isBookmarkSet="no" bookmark="no" Order="_x0033_"/>
  <Shape xmlns="" ID="gijFoWSNfeWmwuL5cZLxYnXO/fA=" Order="_x0031_" formula="no" inline="no" validate="no" artifact="_x0031_" pdftag="_x005B_Artifact_x005D_" isBookmarkSet="no" bookmark="no" Lang=""/>
  <Shape xmlns="" ID="mumCBTPK1s3BQ/2Lp1xgraMuL8Q=" Order="_x0031_" isBookmarkSet="yes" bookmark="no" pdftag="_x005B_Artifact_x005D_" artifact="_x0031_"/>
  <Shape xmlns="" ID="tYBdmkEFGnyMXeLQNZlAFMvDRlE=" pdftag="P" isBookmarkSet="no" bookmark="no" Order="_x0031_"/>
  <Shape xmlns="" ID="UXL9Kbl5PTMw1mU8p06yqP0JFak=" pdftag="H2" artifact="_x0030_" isBookmarkSet="yes" bookmark="yes" Order="_x0031_"/>
  <Shape xmlns="" ID="+95SzROAkaMbHiQ3427P0oFq8ck=" Order="_x0032_" pdftag="P" isBookmarkSet="no" bookmark="no"/>
  <Shape xmlns="" ID="j4fxrsRkrSsMc4pvxWJOlhGnl/g=" pdftag="H2" isBookmarkSet="no" bookmark="yes" Order="_x0031_"/>
  <Shape xmlns="" ID="zcKu1Spt+z0FSZvBSUHn7mlyEnY=" pdftag="P" isBookmarkSet="no" bookmark="no" Order="_x0032_"/>
  <Shape xmlns="" ID="LcW8fpHbpW4UcXiSc4N0W7mAeXs=" pdftag="H2" isBookmarkSet="no" bookmark="yes" Order="_x0031_"/>
  <Shape xmlns="" ID="W5hxtqf9Fw43ADn+jUyHP9Qf75s=" pdftag="P" isBookmarkSet="no" bookmark="no" Order="_x0033_"/>
  <Shape xmlns="" ID="g9/HS9517v6eCZVeswPgbrmn1Mg=" formula="no" pdftag="Figure" artifact="_x0030_" inline="no" validate="yes" isBookmarkSet="no" bookmark="no" Order="_x0032_" Lang=""/>
  <Shape xmlns="" ID="ruy1D/5kB0bw+FvNkUkJ6zwnFDY=" pdftag="H2" isBookmarkSet="no" bookmark="yes" Order="_x0031_"/>
  <Shape xmlns="" ID="3qGMW/m58mT2EUFwMc2/8oZKQIM=" pdftag="P" isBookmarkSet="no" bookmark="no" Order="_x0032_"/>
  <Shape xmlns="" ID="tHK5gDb/8um5LWco6aKuYiFtGS0=" formula="no" artifact="_x0030_" inline="no" validate="yes" pdftag="Figure" isBookmarkSet="no" bookmark="no" Order="_x0033_" Lang=""/>
  <Shape xmlns="" ID="v5nq1gpj4ROj091rMMCNq4nUQg8=" pdftag="H2" isBookmarkSet="no" bookmark="yes" Order="_x0031_"/>
  <Shape xmlns="" ID="tILRA9pZMFa6Dv3lbfvIHMla850=" pdftag="P" isBookmarkSet="no" bookmark="no" Order="_x0032_"/>
  <Shape xmlns="" ID="Xe+OeHdyqojNSywepsuraw7rr2w=" formula="no" artifact="_x0030_" inline="no" validate="yes" pdftag="Figure" isBookmarkSet="no" bookmark="no" Order="_x0033_" Lang=""/>
  <Shape xmlns="" ID="brU2Q5rrWp2s66DSyQq5TgskRfM=" Order="_x0034_" validate="no" artifact="_x0031_" pdftag="_x005B_Artifact_x005D_" formula="no" inline="no" isBookmarkSet="no" bookmark="no"/>
  <Shape xmlns="" ID="H/YoxRTmON7AcnKqNpSdMhGiG0Y=" pdftag="H2" isBookmarkSet="no" bookmark="yes" Order="_x0031_"/>
  <Shape xmlns="" ID="poy7CWGTrY+uUeS5xleTV8HU6IQ=" pdftag="P" isBookmarkSet="no" bookmark="no" Order="_x0032_"/>
  <Shape xmlns="" ID="kfjG8iP24eBnwXB0HVUQ9QpFfZc=" isBookmarkSet="yes" bookmark="yes" pdftag="H2" artifact="_x0030_" Order="_x0031_"/>
  <Shape xmlns="" ID="cpebyUSFKhP/KImURWmLMNIFIQQ=" Order="_x0032_" pdftag="P" isBookmarkSet="no" bookmark="no"/>
  <Shape xmlns="" ID="jQTbJX2lOG14GTWrmOYA+DmIG4w=" pdftag="H2" isBookmarkSet="no" bookmark="yes" Order="_x0031_"/>
  <Shape xmlns="" ID="U4kjScTDIcTG6E3vd30KxQoMzd8=" pdftag="P" isBookmarkSet="no" bookmark="no" Order="_x0032_"/>
  <Shape xmlns="" ID="jjh4fWB/lvxNO8yI6WyNuIPlOR8=" Order="_x0031_" isBookmarkSet="yes" bookmark="no" pdftag="_x005B_Artifact_x005D_" artifact="_x0031_"/>
  <Shape xmlns="" ID="y2+3B73EN1MeygjjuJ6yjuL0BY0=" pdftag="P" isBookmarkSet="no" bookmark="no" Order="_x0031_"/>
  <Shape xmlns="" ID="Wf3XNLI0Fb6RFO072b5pSuybF8U=" formula="no" pdftag="Figure" artifact="_x0030_" inline="no" validate="yes" isBookmarkSet="no" bookmark="no" Order="_x0032_" Lang=""/>
  <Shape xmlns="" ID="Tcuy0zXbVX8ZQOedPPfF/C6E9dc=" Order="_x0031_" isBookmarkSet="yes" bookmark="no" pdftag="_x005B_Artifact_x005D_" artifact="_x0031_"/>
  <Shape xmlns="" ID="lIqUPnutUYfoHsa8H+pcDGdhO2Q=" pdftag="P" isBookmarkSet="no" bookmark="no" Order="_x0031_"/>
  <Shape xmlns="" ID="Z5Cy8z9xqmCuJZHXLKtxm6WZd5Q=" formula="no" artifact="_x0030_" inline="no" validate="yes" pdftag="Figure" isBookmarkSet="no" bookmark="no" Order="_x0032_"/>
  <Shape xmlns="" ID="y9c2fy7KViZdLnLW9BWE43bQmCE=" isBookmarkSet="yes" bookmark="yes" pdftag="H2" artifact="_x0030_" Order="_x0031_"/>
  <Shape xmlns="" ID="+OpeyxmUYYZmZQT5mCrChU4myPg=" Order="_x0032_" pdftag="P" isBookmarkSet="no"/>
  <Shape xmlns="" ID="AqHuO3JTELsbkJ7fl81xfcRnwkw=" pdftag="H2" isBookmarkSet="no" bookmark="yes" Order="_x0031_"/>
  <Shape xmlns="" ID="F+frwfVAVpDmAs11Gf/HeHjxCYE=" pdftag="P" isBookmarkSet="no" bookmark="no" Order="_x0032_"/>
  <Shape xmlns="" ID="oGE1gtLYfYuGILrxmIOuVPZVwX8=" Order="_x0031_" isBookmarkSet="yes" bookmark="no" pdftag="_x005B_Artifact_x005D_" artifact="_x0031_"/>
  <Shape xmlns="" ID="M3V1TcKoV31NXS7IQuQBnsAedws=" formula="no" artifact="_x0030_" inline="no" validate="yes" pdftag="Figure" isBookmarkSet="no" bookmark="no" Order="_x0031_" Lang=""/>
  <Shape xmlns="" ID="BsrrxF950dld/e/5nflO9LUMjLg=" Order="_x0031_" isBookmarkSet="yes" bookmark="no" pdftag="_x005B_Artifact_x005D_" artifact="_x0031_"/>
  <Shape xmlns="" ID="nreC+YL15ey80SUYiBgGJjswyuw=" formula="no" artifact="_x0030_" inline="no" validate="yes" pdftag="Figure" isBookmarkSet="no" bookmark="no" Order="_x0031_" Lang=""/>
  <Shape xmlns="" ID="pl4LlOH3l21id19Ha7tkkMGbZqc=" pdftag="H2" artifact="_x0030_" isBookmarkSet="yes" bookmark="yes" Order="_x0031_"/>
  <Shape xmlns="" ID="F2TXSHeENl9V3cjK2JH1hKh2/is=" Order="_x0032_" pdftag="P" isBookmarkSet="no" bookmark="no"/>
  <Shape xmlns="" ID="Si3U6k18F5mLf/r/nYfij99gldU=" Order="_x0033_" validate="no" artifact="_x0031_" pdftag="_x005B_Artifact_x005D_" formula="no" inline="no" isBookmarkSet="no" bookmark="no"/>
  <Shape xmlns="" ID="ZSlO3BQrLG6grnBEMVFNC0VyN2I=" Order="_x0031_" isBookmarkSet="yes" bookmark="no" pdftag="_x005B_Artifact_x005D_" artifact="_x0031_"/>
  <Shape xmlns="" ID="yl9xZc2y9qSBZQ4w4bZPLDJRjQ8=" pdftag="P" isBookmarkSet="no" bookmark="no" Order="_x0031_"/>
  <Shape xmlns="" ID="qfsMS/jGA02p4zm4Ne70ojpTL3o=" pdftag="P" isBookmarkSet="no" bookmark="no" Order="_x0032_"/>
  <Shape xmlns="" ID="kVLSSM/NtMJ+rK8d4KjLPAEBOEI=" Order="_x0031_" isBookmarkSet="yes" bookmark="no" pdftag="_x005B_Artifact_x005D_" artifact="_x0031_"/>
  <Shape xmlns="" ID="gWxM2B6EFkCgrAGkwWLCRSbN5kw=" pdftag="P" isBookmarkSet="no" bookmark="no" Order="_x0031_"/>
  <Shape xmlns="" ID="NUypVkiE8klRlXrqfevFriyoL4g=" artifact="_x0031_" validate="no" formula="no" inline="no" pdftag="Figure" isBookmarkSet="no" bookmark="no" Order="_x0033_"/>
  <Shape xmlns="" ID="PHCCLyQdr75T2JQLtFPoqBCVh+4=" pdftag="H2" isBookmarkSet="no" bookmark="yes" Order="_x0031_"/>
  <Shape xmlns="" ID="N+XYJ6AVxWQV412IUEz2Iq0fpo4=" pdftag="P" isBookmarkSet="no" bookmark="no" Order="_x0032_"/>
  <Shape xmlns="" ID="pZDInty22J08ZiQvQ3gmq/LFYXw=" pdftag="P" isBookmarkSet="no" bookmark="no" Order="_x0034_"/>
  <Shape xmlns="" ID="Hsr6d44sIVHLiJfmqzstW6wY7wQ=" pdftag="H2" isBookmarkSet="no" bookmark="yes" Order="_x0031_"/>
  <Shape xmlns="" ID="rxFXeTj9zgso78DvyMWTfylgKd8=" pdftag="P" isBookmarkSet="no" bookmark="no" Order="_x0032_"/>
  <Shape xmlns="" ID="YHd5FENFNGIM5IpjBhcarnNK9ww=" formula="no" pdftag="Figure" artifact="_x0030_" inline="no" validate="yes" isBookmarkSet="no" bookmark="no" Order="_x0033_" Lang=""/>
  <Shape xmlns="" ID="EUdqmLijxLWeV3/skZ+L12WofSI=" isBookmarkSet="yes" bookmark="yes" pdftag="H2" artifact="_x0030_" Order="_x0031_"/>
  <Shape xmlns="" ID="/iTdyY4JP9xOn6G0znl0JjIiOcM=" Order="_x0032_" pdftag="P" isBookmarkSet="no" bookmark="no"/>
  <Shape xmlns="" ID="fJVMOOdjXp/bCGXLPmGBW6cZUF4=" Order="_x0032_" validate="no" artifact="_x0031_" pdftag="_x005B_Artifact_x005D_" formula="no" inline="no" isBookmarkSet="no" bookmark="no"/>
  <Shape xmlns="" ID="XyO6a2FgxkDXUFY5LKwmztG52qc=" Order="_x0031_" isBookmarkSet="yes" bookmark="no" pdftag="_x005B_Artifact_x005D_" artifact="_x0031_"/>
  <Shape xmlns="" ID="jKDwtH7ZiUb8ybaCv56XYAlXWeU=" pdftag="P" isBookmarkSet="no" bookmark="no" Order="_x0031_"/>
  <Shape xmlns="" ID="SXjlvpHKlGRWBJbW5oJxPvhgj60=" pdftag="P" isBookmarkSet="no" bookmark="no" Order="_x0032_"/>
  <Shape xmlns="" ID="wI+QwvX9cBVYKmQ+2o7AX5zQ37Q=" Order="_x0031_" isBookmarkSet="yes" bookmark="no" pdftag="_x005B_Artifact_x005D_" artifact="_x0031_"/>
  <Shape xmlns="" ID="gEuOMSdVrVUOVEAaGxSknp37iKo=" pdftag="P" isBookmarkSet="no" bookmark="no" Order="_x0031_"/>
  <Shape xmlns="" ID="jSUbo5Hq4i9wwdJtNIcZ1emLT2Q=" pdftag="H2" isBookmarkSet="no" bookmark="yes" Order="_x0031_"/>
  <Shape xmlns="" ID="AVdTOAIpcj5n6IFSuFlu3kSvitE=" pdftag="P" isBookmarkSet="no" bookmark="no" Order="_x0032_"/>
  <Shape xmlns="" ID="pUYY3B17oLJswAg70IQhvcifPQQ=" pdftag="H2" isBookmarkSet="no" bookmark="yes" Order="_x0031_"/>
  <Shape xmlns="" ID="J8GTBjIYY0vEDWEpS5InPS0fRwk=" pdftag="P" isBookmarkSet="no" bookmark="no" Order="_x0032_"/>
  <Shape xmlns="" ID="wvaopOdIlCbQzqggRtqTjmfLmAQ=" artifact="_x0031_" validate="no" formula="no" inline="no" pdftag="Figure" isBookmarkSet="no" bookmark="no" Order="_x0033_" Lang=""/>
  <Shape xmlns="" ID="liXd9obfF7s/6O/1q0nmSEMeOsw=" pdftag="H2" isBookmarkSet="no" bookmark="yes" Order="_x0031_"/>
  <Shape xmlns="" ID="nrQeoUEcpfoKsZw+4OVT5koxBBo=" pdftag="P" isBookmarkSet="no" bookmark="no" Order="_x0032_"/>
  <Shape xmlns="" ID="vNVozC26sDhW95op4I8It6IdJx8=" pdftag="H2" isBookmarkSet="no" bookmark="yes" Order="_x0031_"/>
  <Shape xmlns="" ID="0eRZ7VbNoTPMn4d3TldoazzAZv8=" pdftag="P" isBookmarkSet="no" bookmark="no" Order="_x0032_"/>
  <Shape xmlns="" ID="pbHcR0xtLoKwPKtNsUFI7cZCFsY=" artifact="_x0031_" validate="no" formula="no" inline="no" pdftag="Figure" isBookmarkSet="no" bookmark="no" Order="_x0031_" Lang=""/>
  <Shape xmlns="" ID="6K8BveLpo9dolvJFE+qhUlyrQf0=" Order="_x0031_" isBookmarkSet="yes" bookmark="no" pdftag="_x005B_Artifact_x005D_" artifact="_x0031_"/>
  <Shape xmlns="" ID="z+2DwMtDJCLmOzulfWRJmPy4nm4=" artifact="_x0031_" validate="no" formula="no" inline="no" pdftag="Figure" isBookmarkSet="no" bookmark="no" Order="_x0032_" Lang=""/>
  <Shape xmlns="" ID="QdkToOHnHNQWEtkF0hNb7+P8FBs=" Order="_x0031_" pdftag="H2" isBookmarkSet="no" bookmark="yes"/>
  <Shape xmlns="" ID="xrPLGcIyYCBSH8pOTQbLLaSZtCA=" pdftag="H2" isBookmarkSet="no" bookmark="yes" Order="_x0031_"/>
  <Shape xmlns="" ID="Oq+e8OLHEy4XpiGz18QiUUBVAsw=" pdftag="H2" isBookmarkSet="no" bookmark="yes" Order="_x0031_"/>
  <Shape xmlns="" ID="BfbjC5gELu3WSy8InKyMqy9P1qs=" pdftag="H2" isBookmarkSet="no" bookmark="yes" Order="_x0031_"/>
  <Shape xmlns="" ID="0V2VrYI502HwteS3W+tPygsfi4k=" artifact="_x0031_" validate="no" formula="no" inline="no" pdftag="Figure" isBookmarkSet="no" bookmark="no" Order="_x0032_" Lang=""/>
  <Shape xmlns="" ID="8aoMcd5rAKSevtUz8Tbeqi6pmAw=" artifact="_x0031_" validate="no" formula="no" inline="no" pdftag="Figure" isBookmarkSet="no" bookmark="no" Order="_x0033_" Lang=""/>
  <Shape xmlns="" ID="S6NuWgA84kKclV8RT1ardZ4h9hE=" artifact="_x0031_" validate="no" formula="no" inline="no" pdftag="Figure" isBookmarkSet="no" bookmark="no" Order="_x0032_" Lang=""/>
  <Shape xmlns="" ID="mhaIrELM1eTY7DgHG1S2odtc7Iw=" artifact="_x0031_" validate="no" formula="no" inline="no" pdftag="Figure" isBookmarkSet="no" bookmark="no" Order="_x0033_" Lang=""/>
  <Shape xmlns="" ID="IweFU/RAGDMiVVAKMey0N9yGk40=" pdftag="H2" isBookmarkSet="no" bookmark="yes" Order="_x0031_"/>
  <Shape xmlns="" ID="doE0eNVIPa1cWYUs2OIJ0D94QhM=" artifact="_x0031_" validate="no" formula="no" inline="no" pdftag="Figure" isBookmarkSet="no" bookmark="no" Order="_x0032_" Lang=""/>
  <Shape xmlns="" ID="AD1/d8odhCR39Ib3qv9MW0BRK8U=" pdftag="H2" isBookmarkSet="no" bookmark="yes" Order="_x0031_"/>
  <Shape xmlns="" ID="eQGyVthKlt9/svFOqdvlARLst7U=" pdftag="H2" isBookmarkSet="no" bookmark="yes" Order="_x0031_"/>
  <Shape xmlns="" ID="uco06tjR5EDUVffLKDr+Dwe84LU=" pdftag="P" isBookmarkSet="no" bookmark="no" Order="_x0032_"/>
  <Shape xmlns="" ID="7Asy4zY4lHCpXVaNoMLAseBZ7R4=" pdftag="H2" isBookmarkSet="no" bookmark="yes" Order="_x0031_"/>
  <Shape xmlns="" ID="4h2ZMox2x0Q8OYzOIK1vqTahxzA=" pdftag="P" isBookmarkSet="no" bookmark="no" Order="_x0032_"/>
  <Shape xmlns="" ID="MvnVZbAG+7H0i9ajHz/7K280fdo=" artifact="_x0031_" validate="no" formula="no" inline="no" pdftag="Figure" isBookmarkSet="no" bookmark="no" Order="_x0033_" Lang=""/>
  <Shape xmlns="" ID="c+VUPf2WRw7dTOGRcQJnvgcerVs=" pdftag="H2" isBookmarkSet="no" bookmark="yes" Order="_x0031_"/>
  <Shape xmlns="" ID="OgpTLCsWCsjULV1x5yAH+ca59EA=" pdftag="P" isBookmarkSet="no" bookmark="no" Order="_x0032_"/>
  <Shape xmlns="" ID="jQ9pRBlerDAEOPbyscVNbmF+Opc=" artifact="_x0031_" validate="no" formula="no" inline="no" pdftag="Figure" isBookmarkSet="no" bookmark="no" Order="_x0033_" Lang=""/>
  <Shape xmlns="" ID="mBvT1HdViHe/jbCNM8Tb77qriBM=" pdftag="H2" isBookmarkSet="no" bookmark="yes" Order="_x0031_"/>
  <Shape xmlns="" ID="rhcXOFWUQYpVc7j83UCCu176sSI=" Order="_x0032_" pdftag="_x005B_Artifact_x005D_" isBookmarkSet="no" bookmark="no"/>
  <Shape xmlns="" ID="ilGt34JV6llqL16kl+GPaKCaNV8=" pdftag="H2" isBookmarkSet="no" bookmark="yes" Order="_x0031_"/>
  <Shape xmlns="" ID="Lh/WVAvw9nX+gkiZ1OplcOqBYIE=" pdftag="P" isBookmarkSet="no" bookmark="no" Order="_x0032_"/>
  <Shape xmlns="" ID="0q6AElku165szumvbj5cbQs8QwA=" artifact="_x0031_" validate="no" formula="no" inline="no" pdftag="Figure" isBookmarkSet="no" bookmark="no" Order="_x0033_" Lang=""/>
  <Shape xmlns="" ID="Dz0rTf6qMuaImUNbygfowOTx8M0=" artifact="_x0031_" validate="no" formula="no" inline="no" pdftag="Figure" isBookmarkSet="no" bookmark="no" Order="_x0032_" Lang=""/>
  <Shape xmlns="" ID="nH+KasD1cAXnYvnMjbtNyvs0EuA=" pdftag="H2" isBookmarkSet="no" bookmark="yes" Order="_x0031_"/>
  <Shape xmlns="" ID="RXWXzH4dsxnXH44viHuxmQVRhXM=" pdftag="H2" isBookmarkSet="no" bookmark="yes" Order="_x0031_"/>
  <Shape xmlns="" ID="gMCDPKBx+6DhBInxM4saG+4Z91U=" pdftag="P" isBookmarkSet="no" bookmark="no" Order="_x0032_"/>
  <Shape xmlns="" ID="ykEkAJ0MAH+NciMcT6o5skqWiBg=" Order="_x0031_" isBookmarkSet="yes" bookmark="no" pdftag="_x005B_Artifact_x005D_" artifact="_x0031_"/>
  <Shape xmlns="" ID="u7dVE25Q1tluF4xvAu2e8wwGEUM=" pdftag="P" isBookmarkSet="no" bookmark="no" Order="_x0031_"/>
  <Shape xmlns="" ID="HQhKAigRqAXUF/r3O/LnXRELeGg=" pdftag="H2" isBookmarkSet="no" bookmark="yes" Order="_x0031_"/>
  <Shape xmlns="" ID="XaaF8R1o53A2rj1KWPCjgmIDqzU=" pdftag="P" isBookmarkSet="no" bookmark="no" Order="_x0032_"/>
  <Shape xmlns="" ID="p73r6n+LD5/muSN9rLMvORPlRHc=" pdftag="H2" isBookmarkSet="no" bookmark="yes" Order="_x0031_"/>
  <Shape xmlns="" ID="YXEb9Z7GUuUFN65eZ/kknbmDHMk=" pdftag="P" isBookmarkSet="no" bookmark="no" Order="_x0033_"/>
  <Shape xmlns="" ID="hjT43r2lU+0bnjI3Kdc/FVobBV8=" artifact="_x0031_" validate="no" formula="no" inline="no" pdftag="Figure" isBookmarkSet="no" bookmark="no" Order="_x0032_" Lang=""/>
  <Shape xmlns="" ID="s0Teea9ofb+y1vQzymMUzKwrDLY=" pdftag="H2" isBookmarkSet="no" bookmark="yes" Order="_x0031_"/>
  <Shape xmlns="" ID="6+AMH/JKMSESxQH1jT2DRw5wHF4=" pdftag="P" isBookmarkSet="no" bookmark="no" Order="_x0032_"/>
  <Shape xmlns="" ID="zmxTpPunxD5Yu0PK1+0mGCsrQdA=" pdftag="H2" isBookmarkSet="no" bookmark="yes" Order="_x0031_"/>
  <Shape xmlns="" ID="C38X9w1NDInp4DZ0MXOjvBQl1fY=" pdftag="P" isBookmarkSet="no" bookmark="no" Order="_x0032_"/>
  <Shape xmlns="" ID="iC4pfCTsoxX0NU0LL0QNY1AGcNs=" Order="_x0031_" isBookmarkSet="yes" bookmark="no" pdftag="_x005B_Artifact_x005D_" artifact="_x0031_"/>
  <Shape xmlns="" ID="jrsWLrEVeN4FDAvRxUxksMs5cFo=" pdftag="P" isBookmarkSet="no" bookmark="no" Order="_x0031_"/>
  <Shape xmlns="" ID="8tB78SmLfh//97biFQmoif//2u0=" pdftag="H2" isBookmarkSet="no" bookmark="yes" Order="_x0031_"/>
  <Shape xmlns="" ID="elkUpTSqTD688XjUspZ4/Ihlfqs=" pdftag="P" isBookmarkSet="no" bookmark="no" Order="_x0032_"/>
  <Shape xmlns="" ID="KrrRtCrN6ZC/qcveZq54eX5DucA=" Order="_x0031_" isBookmarkSet="yes" bookmark="no" pdftag="_x005B_Artifact_x005D_" artifact="_x0031_"/>
  <Shape xmlns="" ID="OA1cLigsA3GuwY3oMejI0PYBF70=" artifact="_x0031_" validate="no" formula="no" inline="no" pdftag="Figure" isBookmarkSet="no" bookmark="no" Order="_x0031_"/>
  <Shape xmlns="" ID="aixQ4aD+j4O4wVzq0S1M1KFtRKg=" pdftag="H2" isBookmarkSet="no" bookmark="yes" Order="_x0031_"/>
  <Shape xmlns="" ID="TEi8M3PIl9BVDTTTyWOtb8j88KI=" pdftag="P" isBookmarkSet="no" bookmark="no" Order="_x0032_"/>
  <Shape xmlns="" ID="4meQEz6/TbspynhBFpalA6leFas=" pdftag="H2" isBookmarkSet="no" bookmark="yes" Order="_x0031_"/>
  <Shape xmlns="" ID="PkzNUy8lPtgGx8Qb5e0VTHTgUlQ=" pdftag="P" isBookmarkSet="no" bookmark="no" Order="_x0032_"/>
  <Shape xmlns="" ID="QpNOcQpRs4qb+CIpGAT1cIrfrhM=" pdftag="Figure" artifact="_x0031_" validate="no" formula="no" inline="no" isBookmarkSet="no" bookmark="no" Order="_x0033_" Lang=""/>
  <Shape xmlns="" ID="dgGustbEV6Y1upwl7tgR490Oozg=" pdftag="H2" isBookmarkSet="no" bookmark="yes" Order="_x0031_"/>
  <Shape xmlns="" ID="50tKTOFPAcPenTlGCBIRMTO68sc=" pdftag="P" isBookmarkSet="no" bookmark="no" Order="_x0032_"/>
  <Shape xmlns="" ID="SKY3551sEVfAZy0mGj2ly7yNEKw=" pdftag="Figure" artifact="_x0031_" validate="no" formula="no" inline="no" isBookmarkSet="no" bookmark="no" Order="_x0033_" Lang=""/>
  <Shape xmlns="" ID="QSy3rOmxC/NpibrB9CPpEu3qzJo=" artifact="_x0031_" validate="no" formula="no" inline="no" pdftag="Figure" isBookmarkSet="no" bookmark="no" Order="_x0033_" Lang=""/>
  <Shape xmlns="" ID="N5h4ak6hIH/9vZ67CEGbfHiWgFM=" pdftag="H2" isBookmarkSet="no" bookmark="yes" Order="_x0031_"/>
  <Shape xmlns="" ID="EMk1gZNvRixCrg+k7l8KsmOT0gg=" pdftag="P" isBookmarkSet="no" bookmark="no" Order="_x0032_"/>
  <Shape xmlns="" ID="aidaDdgPnQzhK+4JX0rRrua8Ar4=" pdftag="H2" isBookmarkSet="no" bookmark="yes" Order="_x0031_"/>
  <Shape xmlns="" ID="PMxGlg6nTRi7Z3gKm5mCrVgH89A=" pdftag="P" isBookmarkSet="no" bookmark="no" Order="_x0032_"/>
  <Shape xmlns="" ID="RGR0F/6YayRor8BWSyLYZiWcUak=" pdftag="H2" isBookmarkSet="no" bookmark="yes" Order="_x0031_"/>
  <Shape xmlns="" ID="ArHOKTYFkClu+mg4tQhlO9psYWY=" pdftag="H2" isBookmarkSet="no" bookmark="yes" Order="_x0031_"/>
  <Shape xmlns="" ID="2/P3/tkpVJi2hw4lypNJ6N3v11c=" pdftag="P" isBookmarkSet="no" bookmark="no" Order="_x0032_"/>
  <SubText xmlns="" ID="zoYVvHG7v/HQ5sQfrmjK/u172FI=" ActualText=""/>
  <SubText xmlns="" ID="J3WlvDeLAv1Vuvs/Cz4kVub+r/8=" ActualText=""/>
  <SubText xmlns="" ID="bIs5zVgz+URF3uzYQMbH+APrS5I=" ActualText=""/>
  <SubText xmlns="" ID="4wMxc98ZkAwnPA/KEdpHULscq4Y=" ActualText=""/>
  <SubText xmlns="" ID="JJNDYx8PfPMB4/8QoD41lh7CidE=" ActualText=""/>
  <SubText xmlns="" ID="aU7kq4YdnlLIqL7mqLayLc+YFYw=" ActualText=""/>
  <SubText xmlns="" ID="Y5Dd+CttW3YYjHRAME+X7OQAtT4=" ActualText=""/>
  <SubText xmlns="" ID="LifuKkv3LnvyBmVVZh/T8YKawNU=" ActualText=""/>
  <SubText xmlns="" ID="Wpb+/Nlezta47qwj74yNRWkxgXI=" ActualText=""/>
  <SubText xmlns="" ID="jB6K3wUzPvrAnjn3FANS1pBWvqk=" ActualText=""/>
  <SubText xmlns="" ID="lmyKLKMPqzvOpLy7h0GDmBtWRqg=" ActualText=""/>
  <SubText xmlns="" ID="kOROgIN+GOoWmnT32IpaM8IJ5Yc=" ActualText=""/>
  <SubText xmlns="" ID="CWIudqtW7xJcv7Rf55tehUDxYus=" ActualText=""/>
  <SubText xmlns="" ID="QuiiRwzCWg4QUOdeBVzr2igydqk=" ActualText=""/>
  <SubText xmlns="" ID="K+H55oRdIVomgbYO8Z5M3DwFnBY=" ActualText=""/>
  <SubText xmlns="" ID="gijFoWSNfeWmwuL5cZLxYnXO/fA=" ActualText=""/>
  <SubText xmlns="" ID="g9/HS9517v6eCZVeswPgbrmn1Mg=" ActualText=""/>
  <SubText xmlns="" ID="tHK5gDb/8um5LWco6aKuYiFtGS0=" ActualText=""/>
  <SubText xmlns="" ID="Xe+OeHdyqojNSywepsuraw7rr2w=" ActualText=""/>
  <SubText xmlns="" ID="brU2Q5rrWp2s66DSyQq5TgskRfM=" ActualText=""/>
  <SubText xmlns="" ID="Wf3XNLI0Fb6RFO072b5pSuybF8U=" ActualText=""/>
  <SubText xmlns="" ID="Z5Cy8z9xqmCuJZHXLKtxm6WZd5Q=" ActualText=""/>
  <SubText xmlns="" ID="M3V1TcKoV31NXS7IQuQBnsAedws=" ActualText=""/>
  <SubText xmlns="" ID="nreC+YL15ey80SUYiBgGJjswyuw=" ActualText=""/>
  <SubText xmlns="" ID="Si3U6k18F5mLf/r/nYfij99gldU=" ActualText=""/>
  <SubText xmlns="" ID="YHd5FENFNGIM5IpjBhcarnNK9ww=" ActualText=""/>
  <SubText xmlns="" ID="fJVMOOdjXp/bCGXLPmGBW6cZUF4=" ActualText=""/>
  <Shape xmlns="" ID="Lm1tZoRqwqetVzdA6H50G6Ba+Jk=" pdftag="Figure" isBookmarkSet="no" bookmark="no" Order="_x0032_" artifact="_x0030_" formula="no" Lang=""/>
  <Shape xmlns="" ID="IqUpHzq8Dr6ShORB0kF2+ItgTQ4=" pdftag="Figure" isBookmarkSet="no" bookmark="no" Order="_x0034_" artifact="_x0030_" formula="no" Lang=""/>
  <Shape xmlns="" ID="GQQs7XGSnjY+42TsvuRGq75nNPQ=" isBookmarkSet="yes" bookmark="yes" pdftag="H2" artifact="_x0030_" Order="_x0031_"/>
  <Shape xmlns="" ID="pppZS047w47EDGjMlGbXStWOFZ4=" pdftag="" Order="_x0031_" bookmark="no"/>
  <Shape xmlns="" ID="x95lmFsvu1NsSNaf3wPWiynavhg=" pdftag="" Order="_x0032_" artifact="_x0030_" Lang="" formula="no" bookmark="no"/>
  <SubText xmlns="" ID="Lm1tZoRqwqetVzdA6H50G6Ba+Jk=" ActualText=""/>
  <SubText xmlns="" ID="IqUpHzq8Dr6ShORB0kF2+ItgTQ4=" ActualText=""/>
  <SubText xmlns="" ID="x95lmFsvu1NsSNaf3wPWiynavhg="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29168</TotalTime>
  <Words>4978</Words>
  <Application>Microsoft Office PowerPoint</Application>
  <PresentationFormat>Widescreen</PresentationFormat>
  <Paragraphs>595</Paragraphs>
  <Slides>126</Slides>
  <Notes>126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126</vt:i4>
      </vt:variant>
    </vt:vector>
  </HeadingPairs>
  <TitlesOfParts>
    <vt:vector size="137" baseType="lpstr">
      <vt:lpstr>Arial</vt:lpstr>
      <vt:lpstr>Calibri</vt:lpstr>
      <vt:lpstr>Century Gothic</vt:lpstr>
      <vt:lpstr>Courier New</vt:lpstr>
      <vt:lpstr>Noto Sans Symbols</vt:lpstr>
      <vt:lpstr>Open Sans</vt:lpstr>
      <vt:lpstr>Roboto</vt:lpstr>
      <vt:lpstr>Tw Cen MT</vt:lpstr>
      <vt:lpstr>Wingdings</vt:lpstr>
      <vt:lpstr>Wingdings 3</vt:lpstr>
      <vt:lpstr>Integral</vt:lpstr>
      <vt:lpstr>Practical Interventions and  Data-Driven Decision Making</vt:lpstr>
      <vt:lpstr>Kelley Foehrkolb, BCBA</vt:lpstr>
      <vt:lpstr>Kelley Foehrkolb, BCBA, continued</vt:lpstr>
      <vt:lpstr>Practical Interventions and Data Driven Decision Making</vt:lpstr>
      <vt:lpstr>Behavior Interventions</vt:lpstr>
      <vt:lpstr>ABA REVIEW</vt:lpstr>
      <vt:lpstr>Applied Behavior Analysis</vt:lpstr>
      <vt:lpstr>Understanding Behavior</vt:lpstr>
      <vt:lpstr>Changing Behaviors</vt:lpstr>
      <vt:lpstr>The A-B-Cs of Behavior</vt:lpstr>
      <vt:lpstr>The A-B-Cs of Behavior, continued</vt:lpstr>
      <vt:lpstr>The A-B-Cs of Behavior, continued 2</vt:lpstr>
      <vt:lpstr>The A-B-Cs of Behavior, continued 3</vt:lpstr>
      <vt:lpstr>Setting Events</vt:lpstr>
      <vt:lpstr>Setting Events, continued</vt:lpstr>
      <vt:lpstr>FUNCTIONS OF BEHAVIOR</vt:lpstr>
      <vt:lpstr>What’s the Function???</vt:lpstr>
      <vt:lpstr>FUNCTIONS OF BEHAVIOR, continued</vt:lpstr>
      <vt:lpstr>Common Functions of Behavior</vt:lpstr>
      <vt:lpstr>Samples</vt:lpstr>
      <vt:lpstr>Sample 2</vt:lpstr>
      <vt:lpstr>Attention</vt:lpstr>
      <vt:lpstr>Attention, continued</vt:lpstr>
      <vt:lpstr>Attention Examples</vt:lpstr>
      <vt:lpstr>Tangible </vt:lpstr>
      <vt:lpstr>Tangible Examples</vt:lpstr>
      <vt:lpstr>Sample 3</vt:lpstr>
      <vt:lpstr>Escape/Avoid</vt:lpstr>
      <vt:lpstr>Escape/Avoid Examples</vt:lpstr>
      <vt:lpstr>Sample 4</vt:lpstr>
      <vt:lpstr>Sample 5</vt:lpstr>
      <vt:lpstr>Automatic Reinforcement</vt:lpstr>
      <vt:lpstr>Automatic Reinforcement Examples</vt:lpstr>
      <vt:lpstr>Multiple Functions</vt:lpstr>
      <vt:lpstr>BEHAVIOR INTERVENTIONS, continued</vt:lpstr>
      <vt:lpstr>The behavior of the student is the most reliable indicator of how things are going.</vt:lpstr>
      <vt:lpstr>Changing How We View Behavior</vt:lpstr>
      <vt:lpstr>Changing How We View Behavior, continued</vt:lpstr>
      <vt:lpstr>Changing How We View Behavior, continued 2</vt:lpstr>
      <vt:lpstr>“If a child doesn’t know how to read we teach</vt:lpstr>
      <vt:lpstr>Research tells us...</vt:lpstr>
      <vt:lpstr>How do they do it??</vt:lpstr>
      <vt:lpstr>ANTECEDENT INTERVENTIONS  AND MODIFICATIONS</vt:lpstr>
      <vt:lpstr>MANAGE YOURSELF FIRST</vt:lpstr>
      <vt:lpstr>First steps to managing behavior….</vt:lpstr>
      <vt:lpstr>Put your  oxygen  mask on  first!</vt:lpstr>
      <vt:lpstr>Keep yourself calm!    </vt:lpstr>
      <vt:lpstr>NON-VERBAL COMMUNICATION!</vt:lpstr>
      <vt:lpstr>DON’T PICK UP THE ROPE! Don’t get in a “tug-o-war” with the student.</vt:lpstr>
      <vt:lpstr>Responding to Challenging Behaviors</vt:lpstr>
      <vt:lpstr>INSTRUCTIONAL CONTROL and PAIRING </vt:lpstr>
      <vt:lpstr>Instructional Control</vt:lpstr>
      <vt:lpstr>Instructional Control, continued</vt:lpstr>
      <vt:lpstr>Pairing - What is it?</vt:lpstr>
      <vt:lpstr>Pairing - why is it important?</vt:lpstr>
      <vt:lpstr>When to Pair?</vt:lpstr>
      <vt:lpstr>Pairing</vt:lpstr>
      <vt:lpstr>Antecedent Modifications</vt:lpstr>
      <vt:lpstr>Implement Interventions Based on Modification of Antecedents</vt:lpstr>
      <vt:lpstr>Examples of Antecedent Modifications</vt:lpstr>
      <vt:lpstr>Preventative Prompts</vt:lpstr>
      <vt:lpstr>Non-Contingent Reinforcement (NCR)</vt:lpstr>
      <vt:lpstr>NCR Examples</vt:lpstr>
      <vt:lpstr>Sample 6</vt:lpstr>
      <vt:lpstr>Offering Choices</vt:lpstr>
      <vt:lpstr>Sample 7</vt:lpstr>
      <vt:lpstr>Visual Supports</vt:lpstr>
      <vt:lpstr>Visual Supports Example</vt:lpstr>
      <vt:lpstr>Reasons to use Visual Supports</vt:lpstr>
      <vt:lpstr>Modification of Antecedents</vt:lpstr>
      <vt:lpstr>Modification of Antecedents, continued</vt:lpstr>
      <vt:lpstr>CONSEQUENCE INTERVENTIONS  </vt:lpstr>
      <vt:lpstr>EVERYONE will use whichever behavior works most effectively and efficiently for them to attain their desired outcomes.</vt:lpstr>
      <vt:lpstr>Even if you do everything perfectly, we can’t avoid some challenging behaviors or situation.</vt:lpstr>
      <vt:lpstr>Managing the escalation of challenging behavior</vt:lpstr>
      <vt:lpstr>Managing the escalation of challenging behavior,  continued</vt:lpstr>
      <vt:lpstr>Responding to Students</vt:lpstr>
      <vt:lpstr>PROVIDING HELP</vt:lpstr>
      <vt:lpstr>Providing Help, continued</vt:lpstr>
      <vt:lpstr>Providing Help, continued 2</vt:lpstr>
      <vt:lpstr>Providing Help, continued 3</vt:lpstr>
      <vt:lpstr>LIMIT SETTING</vt:lpstr>
      <vt:lpstr>Limit Setting - Things to keep in mind…</vt:lpstr>
      <vt:lpstr>Sample 9</vt:lpstr>
      <vt:lpstr>Sample 10</vt:lpstr>
      <vt:lpstr>DISTRACT AND RESET</vt:lpstr>
      <vt:lpstr>Distract and Reset, continued</vt:lpstr>
      <vt:lpstr>Distract and Reset, continued 2</vt:lpstr>
      <vt:lpstr>Incompatible Behaviors</vt:lpstr>
      <vt:lpstr>Behavior Momentum</vt:lpstr>
      <vt:lpstr>GIVE THEM TIME!</vt:lpstr>
      <vt:lpstr>Give them TIME! Continued</vt:lpstr>
      <vt:lpstr>Give them TIME!  Continued 2</vt:lpstr>
      <vt:lpstr>Consequence-based interventions</vt:lpstr>
      <vt:lpstr>Replacement Behavior</vt:lpstr>
      <vt:lpstr>Replacement Behavior, continued</vt:lpstr>
      <vt:lpstr>Examples of Replacement Behavior</vt:lpstr>
      <vt:lpstr>Sample 11</vt:lpstr>
      <vt:lpstr>Sample 12</vt:lpstr>
      <vt:lpstr>Planned Ignoring and Extinction Burst</vt:lpstr>
      <vt:lpstr>Planned Ignoring</vt:lpstr>
      <vt:lpstr>Planned Ignoring,  continued</vt:lpstr>
      <vt:lpstr>Why behavior function is important with planned ignoring...</vt:lpstr>
      <vt:lpstr>Sample 13</vt:lpstr>
      <vt:lpstr>Things to Consider with Planned Ignoring</vt:lpstr>
      <vt:lpstr>Extinction Burst</vt:lpstr>
      <vt:lpstr>Extinction Burst, continued</vt:lpstr>
      <vt:lpstr>Behavior Momentum and  Premack Principles</vt:lpstr>
      <vt:lpstr>Premack Principle</vt:lpstr>
      <vt:lpstr>Premack Principle, continued</vt:lpstr>
      <vt:lpstr>Premack Principle Examples</vt:lpstr>
      <vt:lpstr>Premack Principle, continued 2</vt:lpstr>
      <vt:lpstr>High Probability Requests</vt:lpstr>
      <vt:lpstr>Behavioral Momentum</vt:lpstr>
      <vt:lpstr>Key things to remember...</vt:lpstr>
      <vt:lpstr>Considerations...</vt:lpstr>
      <vt:lpstr>Considerations... continued</vt:lpstr>
      <vt:lpstr>Fading Procedure </vt:lpstr>
      <vt:lpstr>Distract and reset, continued 3</vt:lpstr>
      <vt:lpstr>Individualized Behavior Support Plans</vt:lpstr>
      <vt:lpstr>How does the student compare to our expectation?</vt:lpstr>
      <vt:lpstr>How do we move them up the ladder?</vt:lpstr>
      <vt:lpstr>How do we help them move?</vt:lpstr>
      <vt:lpstr>DATA!</vt:lpstr>
      <vt:lpstr>Data Collection</vt:lpstr>
      <vt:lpstr>Please reach out with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Interventions and _x000b_Data-Driven Decision Making. Charting the Cs 2024.</dc:title>
  <dc:creator>Northfield Schools.</dc:creator>
  <cp:lastModifiedBy>Shuyin Maciel</cp:lastModifiedBy>
  <cp:revision>1268</cp:revision>
  <dcterms:created xsi:type="dcterms:W3CDTF">2020-04-18T15:28:58Z</dcterms:created>
  <dcterms:modified xsi:type="dcterms:W3CDTF">2024-04-01T13:30:34Z</dcterms:modified>
</cp:coreProperties>
</file>