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319" r:id="rId4"/>
    <p:sldId id="333" r:id="rId5"/>
    <p:sldId id="340" r:id="rId6"/>
    <p:sldId id="347" r:id="rId7"/>
    <p:sldId id="341" r:id="rId8"/>
    <p:sldId id="344" r:id="rId9"/>
    <p:sldId id="343" r:id="rId10"/>
    <p:sldId id="342" r:id="rId11"/>
    <p:sldId id="320" r:id="rId12"/>
    <p:sldId id="318" r:id="rId13"/>
    <p:sldId id="349" r:id="rId14"/>
    <p:sldId id="350" r:id="rId15"/>
    <p:sldId id="353" r:id="rId16"/>
    <p:sldId id="257" r:id="rId17"/>
    <p:sldId id="355" r:id="rId18"/>
    <p:sldId id="356" r:id="rId19"/>
    <p:sldId id="358" r:id="rId20"/>
    <p:sldId id="359" r:id="rId21"/>
    <p:sldId id="360" r:id="rId22"/>
    <p:sldId id="31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6FF"/>
    <a:srgbClr val="5DCDFF"/>
    <a:srgbClr val="005A8C"/>
    <a:srgbClr val="E1FFE1"/>
    <a:srgbClr val="CCECFF"/>
    <a:srgbClr val="0099FF"/>
    <a:srgbClr val="00344C"/>
    <a:srgbClr val="3FC4FF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3CAC1-4C60-B8CA-65EB-5B97F022CBEC}" v="10" dt="2024-02-28T20:39:27.259"/>
    <p1510:client id="{AD40AFD9-63E9-1782-EE0C-6C31202CF80A}" v="2274" dt="2024-02-28T15:31:24.011"/>
    <p1510:client id="{E284EF42-2B53-80D4-3911-3837F20C4CF0}" v="270" dt="2024-02-27T17:17:26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napToGrid="0">
      <p:cViewPr varScale="1">
        <p:scale>
          <a:sx n="70" d="100"/>
          <a:sy n="70" d="100"/>
        </p:scale>
        <p:origin x="1158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80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482" y="432"/>
      </p:cViewPr>
      <p:guideLst>
        <p:guide orient="horz" pos="290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19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96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5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5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82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86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3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24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6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0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8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1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03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6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59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158345"/>
            <a:ext cx="11000232" cy="914400"/>
          </a:xfrm>
        </p:spPr>
        <p:txBody>
          <a:bodyPr anchor="ctr">
            <a:noAutofit/>
          </a:bodyPr>
          <a:lstStyle>
            <a:lvl1pPr algn="ctr">
              <a:defRPr sz="44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17243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0826" y="1604829"/>
            <a:ext cx="5135281" cy="11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4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6937C-98C3-B2CD-6417-3B39867BF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667" y="2807594"/>
            <a:ext cx="5157787" cy="689156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17DC6-1FB0-9C13-AB41-8C6681666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667" y="3496750"/>
            <a:ext cx="5157787" cy="260783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5108F3-C7C7-F740-2854-23C9D47D2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5079" y="2807594"/>
            <a:ext cx="5183188" cy="689156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897E784-3E72-BED3-80D9-827913111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5079" y="3496750"/>
            <a:ext cx="5183188" cy="260783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42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4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6937C-98C3-B2CD-6417-3B39867BF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667" y="2807594"/>
            <a:ext cx="5157787" cy="689156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17DC6-1FB0-9C13-AB41-8C6681666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667" y="3496750"/>
            <a:ext cx="5157787" cy="260783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5108F3-C7C7-F740-2854-23C9D47D2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5079" y="2807594"/>
            <a:ext cx="5183188" cy="689156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897E784-3E72-BED3-80D9-827913111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5079" y="3496750"/>
            <a:ext cx="5183188" cy="260783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164C37-11CA-4346-40C9-E3B79406F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488" y="5829300"/>
            <a:ext cx="10515600" cy="68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02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3C2499-CBBC-380B-EC6B-75FD4226B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626" y="2913232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D825A85-EDC6-EC25-A3BC-9CE85347E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5473002" cy="377527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0961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6F5AF-083E-0F8D-DC11-D0EACF54B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49" y="2781219"/>
            <a:ext cx="9249104" cy="378578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11600C6-0950-D396-0EA2-204C1465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04069" y="2945362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1ABE8FF-7476-7B11-3666-D94031FE33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3758" y="4726881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4343BE-3C4D-2C4E-74DD-DF71BC456D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8" y="2803764"/>
            <a:ext cx="7994909" cy="3763241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168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CA992CC-AACE-A66E-82C6-42E14993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28"/>
            <a:ext cx="5473002" cy="3775277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41EC0F72-E4F9-5AFA-25F1-2FC552AFF81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56338" y="2912646"/>
            <a:ext cx="5337175" cy="3494088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3270862-6695-9E62-F46C-24C6AA01110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471451" y="2860096"/>
            <a:ext cx="9270124" cy="3706909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81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2871D3B-EFD7-0358-4211-BB194A270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26"/>
            <a:ext cx="5473002" cy="3775279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A59E6B1-C196-978A-190D-2A195A0E919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56338" y="2912645"/>
            <a:ext cx="5337175" cy="3494088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8">
            <a:extLst>
              <a:ext uri="{FF2B5EF4-FFF2-40B4-BE49-F238E27FC236}">
                <a16:creationId xmlns:a16="http://schemas.microsoft.com/office/drawing/2014/main" id="{5C1F04EE-64F7-4626-85E6-AD32323208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5313" y="2828925"/>
            <a:ext cx="10990262" cy="3370263"/>
          </a:xfrm>
          <a:solidFill>
            <a:srgbClr val="E1FFE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7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689715"/>
            <a:ext cx="11000232" cy="647845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562761"/>
            <a:ext cx="11019187" cy="2506569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6924" y="1655357"/>
            <a:ext cx="3641206" cy="80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err="1"/>
              <a:t>xd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1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93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5" y="5475072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EA11B5-4164-3D91-0F39-C7D3166C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3217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14400A-63E0-DEF7-99B3-5640CF3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20948"/>
            <a:ext cx="11019187" cy="14599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Charting the Cs: Cooperation, Communication and Collaboration.">
            <a:extLst>
              <a:ext uri="{FF2B5EF4-FFF2-40B4-BE49-F238E27FC236}">
                <a16:creationId xmlns:a16="http://schemas.microsoft.com/office/drawing/2014/main" id="{9C69875B-B990-0367-7A65-0CE047DA0AFC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407" y="1449622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4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err="1"/>
              <a:t>xd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406" y="1461645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375" y="1461645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5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5" y="5475072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EA11B5-4164-3D91-0F39-C7D3166C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3217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14400A-63E0-DEF7-99B3-5640CF3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20948"/>
            <a:ext cx="11019187" cy="14599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Charting the Cs: Cooperation, Communication and Collaboration.">
            <a:extLst>
              <a:ext uri="{FF2B5EF4-FFF2-40B4-BE49-F238E27FC236}">
                <a16:creationId xmlns:a16="http://schemas.microsoft.com/office/drawing/2014/main" id="{9C69875B-B990-0367-7A65-0CE047DA0AFC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2" y="1449622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err="1"/>
              <a:t>xd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1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4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9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9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9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727144"/>
          </a:xfrm>
        </p:spPr>
        <p:txBody>
          <a:bodyPr/>
          <a:lstStyle>
            <a:lvl1pPr marL="0" indent="0">
              <a:buNone/>
              <a:defRPr sz="28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8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8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8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8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727144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366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1572768"/>
            <a:ext cx="10999091" cy="11338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44E0FAE-785D-41DB-A5ED-7E6E37EB9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2803764"/>
            <a:ext cx="5264079" cy="378730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CFD31C-BA6D-4D5C-87D8-CE8E1BE48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2834873"/>
            <a:ext cx="5297067" cy="3756196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949" y="2829711"/>
            <a:ext cx="10972799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E48A509B-6BB4-4E92-A021-9A8C35CD7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" y="1143001"/>
            <a:ext cx="227654" cy="1686710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2" y="0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2" y="-4657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506A197E-CF6F-014B-73BD-EC4CD1BDC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29711"/>
            <a:ext cx="227654" cy="4026744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61DD-C021-61DE-80E7-67AA7CE4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722370" y="6505476"/>
            <a:ext cx="469630" cy="369332"/>
          </a:xfrm>
          <a:prstGeom prst="rect">
            <a:avLst/>
          </a:prstGeom>
          <a:solidFill>
            <a:srgbClr val="79D6FF"/>
          </a:solidFill>
        </p:spPr>
        <p:txBody>
          <a:bodyPr wrap="square" rtlCol="0">
            <a:spAutoFit/>
          </a:bodyPr>
          <a:lstStyle/>
          <a:p>
            <a:pPr algn="ctr"/>
            <a:fld id="{E87E798C-1626-44D4-9BFF-3156840017C8}" type="slidenum">
              <a:rPr lang="en-US" b="1" smtClean="0"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5" r:id="rId2"/>
    <p:sldLayoutId id="2147483681" r:id="rId3"/>
    <p:sldLayoutId id="2147483682" r:id="rId4"/>
    <p:sldLayoutId id="2147483683" r:id="rId5"/>
    <p:sldLayoutId id="2147483684" r:id="rId6"/>
    <p:sldLayoutId id="2147483650" r:id="rId7"/>
    <p:sldLayoutId id="2147483685" r:id="rId8"/>
    <p:sldLayoutId id="2147483652" r:id="rId9"/>
    <p:sldLayoutId id="2147483662" r:id="rId10"/>
    <p:sldLayoutId id="2147483701" r:id="rId11"/>
    <p:sldLayoutId id="2147483678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92" r:id="rId18"/>
    <p:sldLayoutId id="2147483697" r:id="rId19"/>
    <p:sldLayoutId id="2147483698" r:id="rId20"/>
    <p:sldLayoutId id="2147483699" r:id="rId21"/>
    <p:sldLayoutId id="2147483700" r:id="rId22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Clr>
          <a:schemeClr val="accent1"/>
        </a:buClr>
        <a:buSzPct val="100000"/>
        <a:buFont typeface="Tw Cen MT" panose="020B0602020104020603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15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7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857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94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57300" indent="-4572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7jcQi3pg74?si=mKB4N_fe0OrZy_Y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C-B6j1HVENY?si=RyMb6i3GsLRDeAu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qqNJVpgMsCdoSyF1ggkStrRi952-DN_Z/view?usp=sha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keys-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isc.pb.unizin.org/teachingwithtech/chapter/what-is-active-learnin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emotion-png/download/5761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pngall.com/function-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freepngimg.com/png/27225-swimming-pool-ball-transparent-imag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dgatzke@zumbroed.org" TargetMode="External"/><Relationship Id="rId3" Type="http://schemas.openxmlformats.org/officeDocument/2006/relationships/hyperlink" Target="mailto:lwarner@northfieldschools.org" TargetMode="External"/><Relationship Id="rId7" Type="http://schemas.openxmlformats.org/officeDocument/2006/relationships/hyperlink" Target="mailto:scott.berglund@msa.state.mn.u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capra.monica@gced.k12.mn.us" TargetMode="External"/><Relationship Id="rId5" Type="http://schemas.openxmlformats.org/officeDocument/2006/relationships/hyperlink" Target="mailto:christine.seeger@austin.k12.mn.us" TargetMode="External"/><Relationship Id="rId4" Type="http://schemas.openxmlformats.org/officeDocument/2006/relationships/hyperlink" Target="mailto:lholm@cannonvalleyspecialed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sha.org/doi/10.1044/2021_AJSLP-20-00310#bib3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690-0D7C-264E-8102-7D8DC99BB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dirty="0">
                <a:latin typeface="Calibri"/>
                <a:ea typeface="Calibri"/>
                <a:cs typeface="Calibri"/>
              </a:rPr>
              <a:t>Playful Possibilities Part 1:</a:t>
            </a:r>
            <a:br>
              <a:rPr lang="en-US" sz="4400" dirty="0">
                <a:latin typeface="Calibri"/>
                <a:ea typeface="Calibri"/>
                <a:cs typeface="Calibri"/>
              </a:rPr>
            </a:br>
            <a:r>
              <a:rPr lang="en-US" sz="3200" dirty="0">
                <a:solidFill>
                  <a:srgbClr val="000000"/>
                </a:solidFill>
                <a:ea typeface="Calibri"/>
              </a:rPr>
              <a:t>Crafting Meaningful Connections with Adapted Toys</a:t>
            </a:r>
            <a:endParaRPr lang="en-US" sz="3200" dirty="0">
              <a:ea typeface="Calibri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21E05C-DEC3-4736-9603-381CABD2E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385" y="4540466"/>
            <a:ext cx="10409495" cy="1073665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latin typeface="Calibri"/>
                <a:ea typeface="Calibri"/>
                <a:cs typeface="Calibri"/>
              </a:rPr>
              <a:t>Provided by Region 10 Assistive Technology Team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Statewide Professional Development to Support the Workforce and Low Incidence Disability Areas.</a:t>
            </a:r>
          </a:p>
        </p:txBody>
      </p:sp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DE1B-9145-38D7-8F6C-F4DB159A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62" y="1614498"/>
            <a:ext cx="6568121" cy="689156"/>
          </a:xfrm>
        </p:spPr>
        <p:txBody>
          <a:bodyPr/>
          <a:lstStyle/>
          <a:p>
            <a:r>
              <a:rPr lang="en-US" sz="4400" u="sng" dirty="0"/>
              <a:t>Encouraging</a:t>
            </a:r>
            <a:r>
              <a:rPr lang="en-US" sz="4400" dirty="0"/>
              <a:t> Exploration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BA36AA-3C07-4904-A9B9-09F63B567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686" y="2367551"/>
            <a:ext cx="5157787" cy="59456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Imagination 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D93A5-3088-15C9-ECA9-E5AABA4D2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687" y="2946345"/>
            <a:ext cx="5710270" cy="2558264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4472C4"/>
              </a:buClr>
            </a:pPr>
            <a:r>
              <a:rPr lang="en-US" sz="2600" dirty="0">
                <a:latin typeface="Calibri"/>
                <a:ea typeface="Calibri"/>
                <a:cs typeface="Calibri"/>
              </a:rPr>
              <a:t>Offer toys that allow for open-ended play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472C4"/>
              </a:buClr>
            </a:pPr>
            <a:r>
              <a:rPr lang="en-US" sz="2600" dirty="0">
                <a:latin typeface="Calibri"/>
                <a:ea typeface="Calibri"/>
                <a:cs typeface="Calibri"/>
              </a:rPr>
              <a:t>No right OR wrong way to interact with toys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472C4"/>
              </a:buClr>
            </a:pPr>
            <a:r>
              <a:rPr lang="en-US" sz="2600" dirty="0">
                <a:latin typeface="Calibri"/>
                <a:ea typeface="Calibri"/>
                <a:cs typeface="Calibri"/>
              </a:rPr>
              <a:t>Allow for creativity and experimentation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03A57A-C8E3-4986-8535-F35E04B8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0476" y="2304487"/>
            <a:ext cx="5311016" cy="68915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Suspension of Reality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CB497E-BD7F-C07E-BC9C-C4420CB67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5098" y="2946345"/>
            <a:ext cx="5034450" cy="2558264"/>
          </a:xfrm>
        </p:spPr>
        <p:txBody>
          <a:bodyPr vert="horz" lIns="45720" tIns="45720" rIns="45720" bIns="45720" rtlCol="0" anchor="t">
            <a:noAutofit/>
          </a:bodyPr>
          <a:lstStyle/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Calibri"/>
                <a:ea typeface="Calibri"/>
                <a:cs typeface="Calibri"/>
              </a:rPr>
              <a:t>Temporary belief that something is not true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Calibri"/>
                <a:ea typeface="Calibri"/>
                <a:cs typeface="Calibri"/>
              </a:rPr>
              <a:t>Provide opportunities to explore new possibilities, develop creativity, &amp; build confidence –</a:t>
            </a:r>
            <a:r>
              <a:rPr lang="en-US" sz="2600" b="1" dirty="0">
                <a:latin typeface="Calibri"/>
                <a:ea typeface="Calibri"/>
                <a:cs typeface="Calibri"/>
              </a:rPr>
              <a:t> INCREDIBLY VALUABLE</a:t>
            </a:r>
            <a:r>
              <a:rPr lang="en-US" sz="2600" dirty="0">
                <a:latin typeface="Calibri"/>
                <a:ea typeface="Calibri"/>
                <a:cs typeface="Calibri"/>
              </a:rPr>
              <a:t> for children with disabilities</a:t>
            </a:r>
            <a:endParaRPr lang="en-US" sz="260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B4CB5-50FC-B036-D94E-91416C791F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275" y="5678031"/>
            <a:ext cx="11343222" cy="626925"/>
          </a:xfrm>
        </p:spPr>
        <p:txBody>
          <a:bodyPr/>
          <a:lstStyle/>
          <a:p>
            <a:r>
              <a:rPr lang="en-US" sz="2600" b="1" dirty="0"/>
              <a:t>Play changes across the lifespan and should be scaffolded to support development and interests over time​</a:t>
            </a:r>
          </a:p>
        </p:txBody>
      </p:sp>
    </p:spTree>
    <p:extLst>
      <p:ext uri="{BB962C8B-B14F-4D97-AF65-F5344CB8AC3E}">
        <p14:creationId xmlns:p14="http://schemas.microsoft.com/office/powerpoint/2010/main" val="304748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C960-D36F-6249-B978-86B4C003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Can you identify meaningful play?</a:t>
            </a:r>
            <a:endParaRPr lang="en-US" dirty="0">
              <a:ea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9456D-3249-1966-E31C-E1A349AEE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D</a:t>
            </a:r>
            <a:r>
              <a:rPr lang="en-US" sz="3200" dirty="0"/>
              <a:t>evelopment of skills</a:t>
            </a:r>
          </a:p>
          <a:p>
            <a:pPr marL="342900" indent="-3429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I</a:t>
            </a:r>
            <a:r>
              <a:rPr lang="en-US" sz="3200" dirty="0"/>
              <a:t>ndependence</a:t>
            </a:r>
          </a:p>
          <a:p>
            <a:pPr marL="342900" indent="-3429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dirty="0"/>
              <a:t>ommunication (Social interactions)</a:t>
            </a:r>
          </a:p>
          <a:p>
            <a:pPr marL="342900" indent="-3429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dirty="0"/>
              <a:t>xploration</a:t>
            </a:r>
          </a:p>
        </p:txBody>
      </p:sp>
      <p:pic>
        <p:nvPicPr>
          <p:cNvPr id="3" name="Picture Placeholder 2" descr="A close-up of a chart on the measurement of meaningful play. the four main principles of play along the y-axis to include Promotes skill development, Enhances independence, fosters communication and social interaction, and encourages exploration. X-axis starts at limited weighted with a score of 1, basic with score of 2, proficient with a score of 3, and exemplary with a score of 4.  ">
            <a:extLst>
              <a:ext uri="{FF2B5EF4-FFF2-40B4-BE49-F238E27FC236}">
                <a16:creationId xmlns:a16="http://schemas.microsoft.com/office/drawing/2014/main" id="{F624D98E-A8D8-F4DD-CCEC-B201C3641F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7576" b="7576"/>
          <a:stretch/>
        </p:blipFill>
        <p:spPr>
          <a:xfrm>
            <a:off x="7140388" y="2832550"/>
            <a:ext cx="4445475" cy="2914475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45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C960-D36F-6249-B978-86B4C003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1747579"/>
            <a:ext cx="6066237" cy="726679"/>
          </a:xfrm>
        </p:spPr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Is this Meaningful Play?</a:t>
            </a:r>
            <a:endParaRPr lang="en-US" dirty="0">
              <a:ea typeface="Calibri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4E9748-362E-5816-A046-D3D81DB17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5" y="2791730"/>
            <a:ext cx="5676553" cy="2076105"/>
          </a:xfr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  <a:hlinkClick r:id="rId3"/>
              </a:rPr>
              <a:t>YouTube Video Link: Playing with his switch adapted toys (0:15)</a:t>
            </a:r>
            <a:endParaRPr lang="en-US" sz="3200" dirty="0"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Placeholder 2" descr="A child in a wheelchair playing with toys">
            <a:extLst>
              <a:ext uri="{FF2B5EF4-FFF2-40B4-BE49-F238E27FC236}">
                <a16:creationId xmlns:a16="http://schemas.microsoft.com/office/drawing/2014/main" id="{257E7F64-1165-24BB-FF8C-F1FAB131F5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552" r="552"/>
          <a:stretch/>
        </p:blipFill>
        <p:spPr>
          <a:xfrm>
            <a:off x="6575556" y="2610165"/>
            <a:ext cx="5228093" cy="3427563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152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C960-D36F-6249-B978-86B4C003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492496" cy="1133856"/>
          </a:xfrm>
        </p:spPr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Watch and Score Video #2</a:t>
            </a:r>
            <a:endParaRPr lang="en-US" dirty="0">
              <a:ea typeface="Calibri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4E9748-362E-5816-A046-D3D81DB17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1"/>
            <a:ext cx="5036372" cy="2721564"/>
          </a:xfr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  <a:hlinkClick r:id="rId3"/>
              </a:rPr>
              <a:t>YouTube Short Video Link: Water Squirter</a:t>
            </a:r>
            <a:endParaRPr lang="en-US" sz="3200" dirty="0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Placeholder 2" descr="A group of young kids playing with squirt guns. Child in a wheelchair has a squirt bun mounted to his chair and activated by a head switch.">
            <a:extLst>
              <a:ext uri="{FF2B5EF4-FFF2-40B4-BE49-F238E27FC236}">
                <a16:creationId xmlns:a16="http://schemas.microsoft.com/office/drawing/2014/main" id="{257E7F64-1165-24BB-FF8C-F1FAB131F5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531" t="-514" b="-257"/>
          <a:stretch/>
        </p:blipFill>
        <p:spPr>
          <a:xfrm>
            <a:off x="7866529" y="1855694"/>
            <a:ext cx="3076325" cy="4293032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197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C960-D36F-6249-B978-86B4C003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787920"/>
            <a:ext cx="11000232" cy="632550"/>
          </a:xfrm>
        </p:spPr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Watch and Score Video #3</a:t>
            </a:r>
            <a:endParaRPr lang="en-US" dirty="0">
              <a:ea typeface="Calibri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4E9748-362E-5816-A046-D3D81DB17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5473002" cy="2788799"/>
          </a:xfr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  <a:hlinkClick r:id="rId3"/>
              </a:rPr>
              <a:t>Sensory Play Video Link (1:07)</a:t>
            </a:r>
            <a:endParaRPr lang="en-US" sz="3200" dirty="0"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Placeholder 2" descr="A child sitting in a chair with a red button">
            <a:extLst>
              <a:ext uri="{FF2B5EF4-FFF2-40B4-BE49-F238E27FC236}">
                <a16:creationId xmlns:a16="http://schemas.microsoft.com/office/drawing/2014/main" id="{257E7F64-1165-24BB-FF8C-F1FAB131F5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6623" b="6623"/>
          <a:stretch/>
        </p:blipFill>
        <p:spPr>
          <a:xfrm>
            <a:off x="6656294" y="2706624"/>
            <a:ext cx="4772630" cy="3128959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085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92CB87-4FFB-15F5-8043-69D2D8DD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4" y="1572768"/>
            <a:ext cx="11162302" cy="1133856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b="0" dirty="0"/>
              <a:t>Adapted Play assists in </a:t>
            </a:r>
            <a:r>
              <a:rPr lang="en-US" u="sng" dirty="0"/>
              <a:t>UNLOCKING</a:t>
            </a:r>
            <a:r>
              <a:rPr lang="en-US" dirty="0"/>
              <a:t> </a:t>
            </a:r>
            <a:r>
              <a:rPr lang="en-US" b="0" dirty="0"/>
              <a:t>the Potential in children with disabilities!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9284547" cy="3727144"/>
          </a:xfrm>
        </p:spPr>
        <p:txBody>
          <a:bodyPr vert="horz" lIns="45720" tIns="45720" rIns="45720" bIns="45720" rtlCol="0" anchor="t">
            <a:noAutofit/>
          </a:bodyPr>
          <a:lstStyle/>
          <a:p>
            <a:pPr lvl="1">
              <a:lnSpc>
                <a:spcPct val="150000"/>
              </a:lnSpc>
              <a:buFont typeface="Wingdings" panose="020F0502020204030204" pitchFamily="34" charset="0"/>
              <a:buChar char="q"/>
            </a:pPr>
            <a:r>
              <a:rPr lang="en-US" sz="2800" dirty="0">
                <a:latin typeface="Calibri"/>
                <a:ea typeface="Calibri"/>
                <a:cs typeface="Calibri"/>
              </a:rPr>
              <a:t> Adapted Play assists with </a:t>
            </a:r>
            <a:r>
              <a:rPr lang="en-US" sz="2800" b="1" u="sng" dirty="0">
                <a:latin typeface="Calibri"/>
                <a:ea typeface="Calibri"/>
                <a:cs typeface="Calibri"/>
              </a:rPr>
              <a:t>cognitive</a:t>
            </a:r>
            <a:r>
              <a:rPr lang="en-US" sz="2800" dirty="0">
                <a:latin typeface="Calibri"/>
                <a:ea typeface="Calibri"/>
                <a:cs typeface="Calibri"/>
              </a:rPr>
              <a:t> development</a:t>
            </a:r>
          </a:p>
          <a:p>
            <a:pPr lvl="1">
              <a:lnSpc>
                <a:spcPct val="150000"/>
              </a:lnSpc>
              <a:buFont typeface="Wingdings" panose="020F0502020204030204" pitchFamily="34" charset="0"/>
              <a:buChar char="q"/>
            </a:pPr>
            <a:r>
              <a:rPr lang="en-US" sz="2800" dirty="0">
                <a:latin typeface="Calibri"/>
                <a:ea typeface="Calibri"/>
                <a:cs typeface="Calibri"/>
              </a:rPr>
              <a:t> Adapted Play assists with </a:t>
            </a:r>
            <a:r>
              <a:rPr lang="en-US" sz="2800" b="1" u="sng" dirty="0">
                <a:latin typeface="Calibri"/>
                <a:ea typeface="Calibri"/>
                <a:cs typeface="Calibri"/>
              </a:rPr>
              <a:t>communication</a:t>
            </a:r>
            <a:r>
              <a:rPr lang="en-US" sz="2800" u="sng" dirty="0">
                <a:latin typeface="Calibri"/>
                <a:ea typeface="Calibri"/>
                <a:cs typeface="Calibri"/>
              </a:rPr>
              <a:t> </a:t>
            </a:r>
            <a:r>
              <a:rPr lang="en-US" sz="2800" dirty="0">
                <a:latin typeface="Calibri"/>
                <a:ea typeface="Calibri"/>
                <a:cs typeface="Calibri"/>
              </a:rPr>
              <a:t>development</a:t>
            </a:r>
          </a:p>
          <a:p>
            <a:pPr lvl="1">
              <a:lnSpc>
                <a:spcPct val="150000"/>
              </a:lnSpc>
              <a:buFont typeface="Wingdings" panose="020F0502020204030204" pitchFamily="34" charset="0"/>
              <a:buChar char="q"/>
            </a:pPr>
            <a:r>
              <a:rPr lang="en-US" sz="2800" dirty="0">
                <a:latin typeface="Calibri"/>
                <a:ea typeface="Calibri"/>
                <a:cs typeface="Calibri"/>
              </a:rPr>
              <a:t> Adapted Play assists with </a:t>
            </a:r>
            <a:r>
              <a:rPr lang="en-US" sz="2800" b="1" u="sng" dirty="0">
                <a:latin typeface="Calibri"/>
                <a:ea typeface="Calibri"/>
                <a:cs typeface="Calibri"/>
              </a:rPr>
              <a:t>social/emotional</a:t>
            </a:r>
            <a:r>
              <a:rPr lang="en-US" sz="2800" dirty="0">
                <a:latin typeface="Calibri"/>
                <a:ea typeface="Calibri"/>
                <a:cs typeface="Calibri"/>
              </a:rPr>
              <a:t> development</a:t>
            </a:r>
            <a:endParaRPr lang="en-US" sz="2800" dirty="0">
              <a:ea typeface="Calibri"/>
            </a:endParaRPr>
          </a:p>
          <a:p>
            <a:pPr lvl="1">
              <a:lnSpc>
                <a:spcPct val="150000"/>
              </a:lnSpc>
              <a:buFont typeface="Wingdings" panose="020F0502020204030204" pitchFamily="34" charset="0"/>
              <a:buChar char="q"/>
            </a:pPr>
            <a:r>
              <a:rPr lang="en-US" sz="2800" dirty="0">
                <a:latin typeface="Calibri"/>
                <a:ea typeface="Calibri"/>
                <a:cs typeface="Calibri"/>
              </a:rPr>
              <a:t> Adapted Play assists with </a:t>
            </a:r>
            <a:r>
              <a:rPr lang="en-US" sz="2800" b="1" u="sng" dirty="0">
                <a:latin typeface="Calibri"/>
                <a:ea typeface="Calibri"/>
                <a:cs typeface="Calibri"/>
              </a:rPr>
              <a:t>executive function</a:t>
            </a:r>
            <a:r>
              <a:rPr lang="en-US" sz="2800" dirty="0">
                <a:latin typeface="Calibri"/>
                <a:ea typeface="Calibri"/>
                <a:cs typeface="Calibri"/>
              </a:rPr>
              <a:t> development</a:t>
            </a:r>
            <a:endParaRPr lang="en-US" sz="2800" dirty="0">
              <a:ea typeface="Calibri"/>
            </a:endParaRPr>
          </a:p>
        </p:txBody>
      </p:sp>
      <p:pic>
        <p:nvPicPr>
          <p:cNvPr id="4" name="Picture 3" descr="A gold key with a keyhole">
            <a:extLst>
              <a:ext uri="{FF2B5EF4-FFF2-40B4-BE49-F238E27FC236}">
                <a16:creationId xmlns:a16="http://schemas.microsoft.com/office/drawing/2014/main" id="{11D0DA36-9960-3458-470D-49227D6DC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97035" y="3064119"/>
            <a:ext cx="2102225" cy="16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720685"/>
            <a:ext cx="8272482" cy="768237"/>
          </a:xfrm>
        </p:spPr>
        <p:txBody>
          <a:bodyPr/>
          <a:lstStyle/>
          <a:p>
            <a:r>
              <a:rPr lang="en-US" sz="4400" dirty="0">
                <a:latin typeface="Calibri"/>
                <a:ea typeface="Calibri"/>
                <a:cs typeface="Calibri"/>
              </a:rPr>
              <a:t>Cognitive Impact</a:t>
            </a:r>
            <a:endParaRPr lang="en-US" sz="4400" dirty="0"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9150077" cy="3462563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685800" lvl="1" indent="-457200">
              <a:spcBef>
                <a:spcPts val="1200"/>
              </a:spcBef>
              <a:spcAft>
                <a:spcPts val="1200"/>
              </a:spcAft>
              <a:buFont typeface="Wingdings" panose="020F0502020204030204" pitchFamily="34" charset="0"/>
              <a:buChar char="q"/>
            </a:pPr>
            <a:r>
              <a:rPr lang="en-US" sz="3200" b="1" dirty="0">
                <a:latin typeface="Calibri"/>
                <a:ea typeface="Calibri"/>
                <a:cs typeface="Calibri"/>
              </a:rPr>
              <a:t>Enhances Problem-Solving Skills</a:t>
            </a:r>
          </a:p>
          <a:p>
            <a:pPr marL="685800" lvl="1" indent="-457200">
              <a:spcBef>
                <a:spcPts val="1200"/>
              </a:spcBef>
              <a:spcAft>
                <a:spcPts val="1200"/>
              </a:spcAft>
              <a:buFont typeface="Wingdings" panose="020F0502020204030204" pitchFamily="34" charset="0"/>
              <a:buChar char="q"/>
            </a:pPr>
            <a:r>
              <a:rPr lang="en-US" sz="3200" b="1" dirty="0">
                <a:latin typeface="Calibri"/>
                <a:ea typeface="Calibri"/>
                <a:cs typeface="Calibri"/>
              </a:rPr>
              <a:t>Creates Opportunity for Creativity</a:t>
            </a:r>
          </a:p>
          <a:p>
            <a:pPr marL="685800" lvl="1" indent="-457200">
              <a:spcBef>
                <a:spcPts val="1200"/>
              </a:spcBef>
              <a:spcAft>
                <a:spcPts val="1200"/>
              </a:spcAft>
              <a:buFont typeface="Wingdings" panose="020F0502020204030204" pitchFamily="34" charset="0"/>
              <a:buChar char="q"/>
            </a:pPr>
            <a:r>
              <a:rPr lang="en-US" sz="3200" b="1" dirty="0">
                <a:latin typeface="Calibri"/>
                <a:ea typeface="Calibri"/>
                <a:cs typeface="Calibri"/>
              </a:rPr>
              <a:t>Develops Critical Thinking</a:t>
            </a:r>
          </a:p>
          <a:p>
            <a:pPr marL="685800" lvl="1" indent="-457200">
              <a:spcBef>
                <a:spcPts val="1200"/>
              </a:spcBef>
              <a:spcAft>
                <a:spcPts val="1200"/>
              </a:spcAft>
              <a:buFont typeface="Wingdings" panose="020F0502020204030204" pitchFamily="34" charset="0"/>
              <a:buChar char="q"/>
            </a:pPr>
            <a:r>
              <a:rPr lang="en-US" sz="3200" b="1" dirty="0">
                <a:latin typeface="Calibri"/>
                <a:ea typeface="Calibri"/>
                <a:cs typeface="Calibri"/>
              </a:rPr>
              <a:t>Contributes to the Enhancement of Memory and Information Retention</a:t>
            </a:r>
          </a:p>
        </p:txBody>
      </p:sp>
      <p:pic>
        <p:nvPicPr>
          <p:cNvPr id="4" name="Picture 3" descr="A cartoon of a child wearing a helmet labeled &quot;thinking cap&quot; with a light bulb on it. Speech bubble stating &quot;Whoa&quot;.">
            <a:extLst>
              <a:ext uri="{FF2B5EF4-FFF2-40B4-BE49-F238E27FC236}">
                <a16:creationId xmlns:a16="http://schemas.microsoft.com/office/drawing/2014/main" id="{E345D772-170E-AF49-17AF-62855C655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23929" y="2341005"/>
            <a:ext cx="1841171" cy="21759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78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931767" cy="1133856"/>
          </a:xfrm>
        </p:spPr>
        <p:txBody>
          <a:bodyPr/>
          <a:lstStyle/>
          <a:p>
            <a:r>
              <a:rPr lang="en-US" sz="4400" dirty="0">
                <a:latin typeface="Calibri"/>
                <a:ea typeface="Calibri"/>
                <a:cs typeface="Calibri"/>
              </a:rPr>
              <a:t>Communication Impact</a:t>
            </a:r>
            <a:endParaRPr lang="en-US" sz="4400" dirty="0"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7482641" cy="3727144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800100" lvl="1" indent="-571500">
              <a:spcBef>
                <a:spcPts val="1200"/>
              </a:spcBef>
              <a:spcAft>
                <a:spcPts val="1200"/>
              </a:spcAft>
              <a:buFont typeface="Wingdings" panose="020F0502020204030204" pitchFamily="34" charset="0"/>
              <a:buChar char="q"/>
            </a:pPr>
            <a:r>
              <a:rPr lang="en-US" sz="3600" dirty="0">
                <a:latin typeface="Calibri"/>
                <a:ea typeface="Calibri"/>
                <a:cs typeface="Calibri"/>
              </a:rPr>
              <a:t>Language Acquisition</a:t>
            </a:r>
            <a:endParaRPr lang="en-US" dirty="0">
              <a:ea typeface="Calibri" panose="020F0502020204030204" pitchFamily="34" charset="0"/>
            </a:endParaRPr>
          </a:p>
          <a:p>
            <a:pPr marL="800100" lvl="1" indent="-571500">
              <a:spcBef>
                <a:spcPts val="1200"/>
              </a:spcBef>
              <a:spcAft>
                <a:spcPts val="1200"/>
              </a:spcAft>
              <a:buFont typeface="Wingdings" panose="020F0502020204030204" pitchFamily="34" charset="0"/>
              <a:buChar char="q"/>
            </a:pPr>
            <a:r>
              <a:rPr lang="en-US" sz="3600" dirty="0">
                <a:latin typeface="Calibri"/>
                <a:ea typeface="Calibri"/>
                <a:cs typeface="Calibri"/>
              </a:rPr>
              <a:t>Verbal &amp; Non-Verbal Expression</a:t>
            </a:r>
          </a:p>
          <a:p>
            <a:pPr marL="800100" lvl="1" indent="-571500">
              <a:spcBef>
                <a:spcPts val="1200"/>
              </a:spcBef>
              <a:spcAft>
                <a:spcPts val="1200"/>
              </a:spcAft>
              <a:buFont typeface="Wingdings" panose="020F0502020204030204" pitchFamily="34" charset="0"/>
              <a:buChar char="q"/>
            </a:pPr>
            <a:r>
              <a:rPr lang="en-US" sz="3600" dirty="0">
                <a:latin typeface="Calibri"/>
                <a:ea typeface="Calibri"/>
                <a:cs typeface="Calibri"/>
              </a:rPr>
              <a:t>Social Communication</a:t>
            </a:r>
          </a:p>
          <a:p>
            <a:pPr marL="800100" lvl="1" indent="-571500">
              <a:spcBef>
                <a:spcPts val="1200"/>
              </a:spcBef>
              <a:spcAft>
                <a:spcPts val="1200"/>
              </a:spcAft>
              <a:buFont typeface="Wingdings" panose="020F0502020204030204" pitchFamily="34" charset="0"/>
              <a:buChar char="q"/>
            </a:pPr>
            <a:r>
              <a:rPr lang="en-US" sz="3600" dirty="0">
                <a:latin typeface="Calibri"/>
                <a:ea typeface="Calibri"/>
                <a:cs typeface="Calibri"/>
              </a:rPr>
              <a:t>Building Confidence</a:t>
            </a:r>
          </a:p>
        </p:txBody>
      </p:sp>
      <p:pic>
        <p:nvPicPr>
          <p:cNvPr id="4" name="Picture 3" descr="One-year-old toddler holding a telephone receiver up to his ear pretending to talk to someone.">
            <a:extLst>
              <a:ext uri="{FF2B5EF4-FFF2-40B4-BE49-F238E27FC236}">
                <a16:creationId xmlns:a16="http://schemas.microsoft.com/office/drawing/2014/main" id="{6A613892-F55F-99DF-C9B3-4C6FDB0E9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482" y="1745450"/>
            <a:ext cx="2940637" cy="4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45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6456202" cy="1133856"/>
          </a:xfrm>
        </p:spPr>
        <p:txBody>
          <a:bodyPr/>
          <a:lstStyle/>
          <a:p>
            <a:r>
              <a:rPr lang="en-US" sz="4400" dirty="0">
                <a:latin typeface="Calibri"/>
                <a:ea typeface="Calibri"/>
                <a:cs typeface="Calibri"/>
              </a:rPr>
              <a:t>Social Emotional Impact</a:t>
            </a:r>
            <a:endParaRPr lang="en-US" sz="4400" dirty="0"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5371453" cy="3727144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800100" lvl="1" indent="-571500">
              <a:spcBef>
                <a:spcPts val="1200"/>
              </a:spcBef>
              <a:spcAft>
                <a:spcPts val="1200"/>
              </a:spcAft>
              <a:buFont typeface="Wingdings" panose="020F0502020204030204" pitchFamily="34" charset="0"/>
              <a:buChar char="q"/>
            </a:pPr>
            <a:r>
              <a:rPr lang="en-US" sz="3600" dirty="0">
                <a:latin typeface="Calibri"/>
                <a:ea typeface="Calibri"/>
                <a:cs typeface="Calibri"/>
              </a:rPr>
              <a:t>Emotional Regulation</a:t>
            </a:r>
            <a:endParaRPr lang="en-US" dirty="0">
              <a:ea typeface="Calibri" panose="020F0502020204030204" pitchFamily="34" charset="0"/>
            </a:endParaRPr>
          </a:p>
          <a:p>
            <a:pPr marL="800100" lvl="1" indent="-571500">
              <a:spcBef>
                <a:spcPts val="1200"/>
              </a:spcBef>
              <a:spcAft>
                <a:spcPts val="1200"/>
              </a:spcAft>
              <a:buFont typeface="Wingdings" panose="020F0502020204030204" pitchFamily="34" charset="0"/>
              <a:buChar char="q"/>
            </a:pPr>
            <a:r>
              <a:rPr lang="en-US" sz="3600" dirty="0">
                <a:latin typeface="Calibri"/>
                <a:ea typeface="Calibri"/>
                <a:cs typeface="Calibri"/>
              </a:rPr>
              <a:t>Empathy Development</a:t>
            </a:r>
          </a:p>
          <a:p>
            <a:pPr marL="800100" lvl="1" indent="-571500">
              <a:spcBef>
                <a:spcPts val="1200"/>
              </a:spcBef>
              <a:spcAft>
                <a:spcPts val="1200"/>
              </a:spcAft>
              <a:buFont typeface="Wingdings" panose="020F0502020204030204" pitchFamily="34" charset="0"/>
              <a:buChar char="q"/>
            </a:pPr>
            <a:r>
              <a:rPr lang="en-US" sz="3600" dirty="0">
                <a:latin typeface="Calibri"/>
                <a:ea typeface="Calibri"/>
                <a:cs typeface="Calibri"/>
              </a:rPr>
              <a:t>Conflict Resolution</a:t>
            </a:r>
          </a:p>
          <a:p>
            <a:pPr marL="800100" lvl="1" indent="-571500">
              <a:spcBef>
                <a:spcPts val="1200"/>
              </a:spcBef>
              <a:spcAft>
                <a:spcPts val="1200"/>
              </a:spcAft>
              <a:buFont typeface="Wingdings" panose="020F0502020204030204" pitchFamily="34" charset="0"/>
              <a:buChar char="q"/>
            </a:pPr>
            <a:r>
              <a:rPr lang="en-US" sz="3600" dirty="0">
                <a:latin typeface="Calibri"/>
                <a:ea typeface="Calibri"/>
                <a:cs typeface="Calibri"/>
              </a:rPr>
              <a:t>Self-Discovery</a:t>
            </a:r>
          </a:p>
        </p:txBody>
      </p:sp>
      <p:pic>
        <p:nvPicPr>
          <p:cNvPr id="4" name="Picture 3" descr="Nine different emoji faces represent different feelings.">
            <a:extLst>
              <a:ext uri="{FF2B5EF4-FFF2-40B4-BE49-F238E27FC236}">
                <a16:creationId xmlns:a16="http://schemas.microsoft.com/office/drawing/2014/main" id="{E23232A0-25C0-F325-F784-24EE51CE4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76463" y="2201101"/>
            <a:ext cx="4098571" cy="38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68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6846167" cy="1133856"/>
          </a:xfrm>
        </p:spPr>
        <p:txBody>
          <a:bodyPr/>
          <a:lstStyle/>
          <a:p>
            <a:r>
              <a:rPr lang="en-US" sz="4400" dirty="0">
                <a:latin typeface="Calibri"/>
                <a:ea typeface="Calibri"/>
                <a:cs typeface="Calibri"/>
              </a:rPr>
              <a:t>Executive Function Impact</a:t>
            </a:r>
            <a:endParaRPr lang="en-US" sz="4400" dirty="0"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45720" tIns="45720" rIns="45720" bIns="45720" rtlCol="0" anchor="t">
            <a:noAutofit/>
          </a:bodyPr>
          <a:lstStyle/>
          <a:p>
            <a:pPr marL="800100" lvl="1" indent="-571500">
              <a:spcAft>
                <a:spcPts val="800"/>
              </a:spcAft>
              <a:buFont typeface="Wingdings" panose="020F0502020204030204" pitchFamily="34" charset="0"/>
              <a:buChar char="q"/>
            </a:pPr>
            <a:r>
              <a:rPr lang="en-US" sz="3600" dirty="0">
                <a:latin typeface="Calibri"/>
                <a:ea typeface="Calibri"/>
                <a:cs typeface="Calibri"/>
              </a:rPr>
              <a:t>Cognitive Flexibility</a:t>
            </a:r>
            <a:endParaRPr lang="en-US" dirty="0">
              <a:ea typeface="Calibri" panose="020F0502020204030204" pitchFamily="34" charset="0"/>
            </a:endParaRPr>
          </a:p>
          <a:p>
            <a:pPr marL="800100" lvl="1" indent="-571500">
              <a:spcAft>
                <a:spcPts val="800"/>
              </a:spcAft>
              <a:buFont typeface="Wingdings" panose="020F0502020204030204" pitchFamily="34" charset="0"/>
              <a:buChar char="q"/>
            </a:pPr>
            <a:r>
              <a:rPr lang="en-US" sz="3600" dirty="0">
                <a:latin typeface="Calibri"/>
                <a:ea typeface="Calibri"/>
                <a:cs typeface="Calibri"/>
              </a:rPr>
              <a:t>Working Memory</a:t>
            </a:r>
          </a:p>
          <a:p>
            <a:pPr marL="800100" lvl="1" indent="-571500">
              <a:spcAft>
                <a:spcPts val="800"/>
              </a:spcAft>
              <a:buFont typeface="Wingdings" panose="020F0502020204030204" pitchFamily="34" charset="0"/>
              <a:buChar char="q"/>
            </a:pPr>
            <a:r>
              <a:rPr lang="en-US" sz="3600" dirty="0">
                <a:latin typeface="Calibri"/>
                <a:ea typeface="Calibri"/>
                <a:cs typeface="Calibri"/>
              </a:rPr>
              <a:t>Inhibitory Control</a:t>
            </a:r>
          </a:p>
          <a:p>
            <a:pPr marL="800100" lvl="1" indent="-571500">
              <a:spcAft>
                <a:spcPts val="800"/>
              </a:spcAft>
              <a:buFont typeface="Wingdings" panose="020F0502020204030204" pitchFamily="34" charset="0"/>
              <a:buChar char="q"/>
            </a:pPr>
            <a:r>
              <a:rPr lang="en-US" sz="3600" dirty="0">
                <a:latin typeface="Calibri"/>
                <a:ea typeface="Calibri"/>
                <a:cs typeface="Calibri"/>
              </a:rPr>
              <a:t>Planning &amp; Organization</a:t>
            </a:r>
          </a:p>
          <a:p>
            <a:pPr marL="800100" lvl="1" indent="-571500">
              <a:spcAft>
                <a:spcPts val="800"/>
              </a:spcAft>
              <a:buFont typeface="Wingdings" panose="020F0502020204030204" pitchFamily="34" charset="0"/>
              <a:buChar char="q"/>
            </a:pPr>
            <a:r>
              <a:rPr lang="en-US" sz="3600" dirty="0">
                <a:latin typeface="Calibri"/>
                <a:ea typeface="Calibri"/>
                <a:cs typeface="Calibri"/>
              </a:rPr>
              <a:t>Problem-Solving Skills</a:t>
            </a:r>
          </a:p>
        </p:txBody>
      </p:sp>
      <p:pic>
        <p:nvPicPr>
          <p:cNvPr id="4" name="Picture 3" descr="A head with gears in it to represent the complexity of executive function.&#10;&#10;">
            <a:extLst>
              <a:ext uri="{FF2B5EF4-FFF2-40B4-BE49-F238E27FC236}">
                <a16:creationId xmlns:a16="http://schemas.microsoft.com/office/drawing/2014/main" id="{7E99909D-4C61-C442-E947-AE4DB7CC2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15128" y="2404177"/>
            <a:ext cx="2873368" cy="32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4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D9C78A-4958-2421-2BF5-32D4FD81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play?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AF419-4F02-4A23-A234-0378F94A0D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45720" tIns="45720" rIns="45720" bIns="45720" rtlCol="0" anchor="t">
            <a:noAutofit/>
          </a:bodyPr>
          <a:lstStyle/>
          <a:p>
            <a:pPr marL="571500" indent="-5715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  <a:cs typeface="Calibri"/>
              </a:rPr>
              <a:t>What were your favorite play activities as a child?</a:t>
            </a:r>
            <a:endParaRPr lang="en-US" sz="3600" dirty="0">
              <a:ea typeface="Calibri" panose="020F0502020204030204" pitchFamily="34" charset="0"/>
            </a:endParaRPr>
          </a:p>
          <a:p>
            <a:pPr marL="571500" indent="-5715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  <a:cs typeface="Calibri"/>
              </a:rPr>
              <a:t>What do you do to play as an adult?</a:t>
            </a:r>
            <a:endParaRPr lang="en-US" sz="3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 descr="A colorful beach ball on a white background&#10;">
            <a:extLst>
              <a:ext uri="{FF2B5EF4-FFF2-40B4-BE49-F238E27FC236}">
                <a16:creationId xmlns:a16="http://schemas.microsoft.com/office/drawing/2014/main" id="{DDE86F33-24B6-8043-8120-7A99FF02A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00148" y="2801789"/>
            <a:ext cx="2478954" cy="24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77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640003"/>
            <a:ext cx="11000232" cy="8208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Can </a:t>
            </a:r>
            <a:r>
              <a:rPr lang="en-US" u="sng" dirty="0">
                <a:latin typeface="Calibri"/>
                <a:ea typeface="Calibri"/>
                <a:cs typeface="Calibri"/>
              </a:rPr>
              <a:t>you</a:t>
            </a:r>
            <a:r>
              <a:rPr lang="en-US" dirty="0">
                <a:latin typeface="Calibri"/>
                <a:ea typeface="Calibri"/>
                <a:cs typeface="Calibri"/>
              </a:rPr>
              <a:t> create Meaningful Adapted Play?</a:t>
            </a:r>
            <a:endParaRPr lang="en-US" dirty="0">
              <a:highlight>
                <a:srgbClr val="FFFF00"/>
              </a:highlight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504" y="2588614"/>
            <a:ext cx="11525743" cy="3727144"/>
          </a:xfrm>
        </p:spPr>
        <p:txBody>
          <a:bodyPr vert="horz" lIns="45720" tIns="45720" rIns="45720" bIns="45720" numCol="1" rtlCol="0" anchor="t">
            <a:noAutofit/>
          </a:bodyPr>
          <a:lstStyle/>
          <a:p>
            <a:pPr marL="685800" lvl="1" indent="-457200">
              <a:lnSpc>
                <a:spcPct val="100000"/>
              </a:lnSpc>
              <a:buFont typeface="Wingdings" panose="020F0502020204030204" pitchFamily="34" charset="0"/>
              <a:buChar char="q"/>
            </a:pPr>
            <a:r>
              <a:rPr lang="en-US" sz="2600" b="1" dirty="0">
                <a:latin typeface="Calibri"/>
                <a:ea typeface="Calibri"/>
                <a:cs typeface="Calibri"/>
              </a:rPr>
              <a:t>Scenario #1:  </a:t>
            </a:r>
            <a:r>
              <a:rPr lang="en-US" sz="2600" dirty="0">
                <a:latin typeface="Calibri"/>
                <a:ea typeface="Calibri"/>
                <a:cs typeface="Calibri"/>
              </a:rPr>
              <a:t>Toddler </a:t>
            </a:r>
            <a:r>
              <a:rPr lang="en-US" sz="2600" b="1" dirty="0">
                <a:latin typeface="Calibri"/>
                <a:ea typeface="Calibri"/>
                <a:cs typeface="Calibri"/>
              </a:rPr>
              <a:t>Miles</a:t>
            </a:r>
            <a:r>
              <a:rPr lang="en-US" sz="2600" dirty="0">
                <a:latin typeface="Calibri"/>
                <a:ea typeface="Calibri"/>
                <a:cs typeface="Calibri"/>
              </a:rPr>
              <a:t> with a diagnosis of Down Syndrome</a:t>
            </a:r>
            <a:endParaRPr lang="en-US" sz="2600" dirty="0">
              <a:ea typeface="Calibri"/>
            </a:endParaRPr>
          </a:p>
          <a:p>
            <a:pPr marL="685800" lvl="1" indent="-457200">
              <a:lnSpc>
                <a:spcPct val="100000"/>
              </a:lnSpc>
              <a:buFont typeface="Wingdings" panose="020F0502020204030204" pitchFamily="34" charset="0"/>
              <a:buChar char="q"/>
            </a:pPr>
            <a:r>
              <a:rPr lang="en-US" sz="2600" b="1" dirty="0">
                <a:latin typeface="Calibri"/>
                <a:ea typeface="Calibri"/>
                <a:cs typeface="Calibri"/>
              </a:rPr>
              <a:t>Scenario #2:  </a:t>
            </a:r>
            <a:r>
              <a:rPr lang="en-US" sz="2600" dirty="0">
                <a:latin typeface="Calibri"/>
                <a:ea typeface="Calibri"/>
                <a:cs typeface="Calibri"/>
              </a:rPr>
              <a:t>Preschooler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Payton</a:t>
            </a:r>
            <a:r>
              <a:rPr lang="en-US" sz="2600" dirty="0">
                <a:latin typeface="Calibri"/>
                <a:ea typeface="Calibri"/>
                <a:cs typeface="Calibri"/>
              </a:rPr>
              <a:t> with a diagnoses of hypoxic ischemic encephalopathy &amp; cortical visual impairment.</a:t>
            </a:r>
          </a:p>
          <a:p>
            <a:pPr marL="685800" lvl="1" indent="-457200">
              <a:lnSpc>
                <a:spcPct val="100000"/>
              </a:lnSpc>
              <a:buFont typeface="Wingdings" panose="020F0502020204030204" pitchFamily="34" charset="0"/>
              <a:buChar char="q"/>
            </a:pPr>
            <a:r>
              <a:rPr lang="en-US" sz="2600" b="1" dirty="0">
                <a:latin typeface="Calibri"/>
                <a:ea typeface="Calibri"/>
                <a:cs typeface="Calibri"/>
              </a:rPr>
              <a:t>Scenario #3:  </a:t>
            </a:r>
            <a:r>
              <a:rPr lang="en-US" sz="2600" dirty="0">
                <a:latin typeface="Calibri"/>
                <a:ea typeface="Calibri"/>
                <a:cs typeface="Calibri"/>
              </a:rPr>
              <a:t>First Grader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Carley </a:t>
            </a:r>
            <a:r>
              <a:rPr lang="en-US" sz="2600" dirty="0">
                <a:latin typeface="Calibri"/>
                <a:ea typeface="Calibri"/>
                <a:cs typeface="Calibri"/>
              </a:rPr>
              <a:t>without a diagnosis</a:t>
            </a:r>
            <a:endParaRPr lang="en-US" sz="2600" dirty="0">
              <a:ea typeface="Calibri"/>
            </a:endParaRPr>
          </a:p>
          <a:p>
            <a:pPr marL="685800" lvl="1" indent="-457200">
              <a:lnSpc>
                <a:spcPct val="100000"/>
              </a:lnSpc>
              <a:buFont typeface="Wingdings" panose="020F0502020204030204" pitchFamily="34" charset="0"/>
              <a:buChar char="q"/>
            </a:pPr>
            <a:r>
              <a:rPr lang="en-US" sz="2600" b="1" dirty="0">
                <a:latin typeface="Calibri"/>
                <a:ea typeface="Calibri"/>
                <a:cs typeface="Calibri"/>
              </a:rPr>
              <a:t>Scenario #4:  </a:t>
            </a:r>
            <a:r>
              <a:rPr lang="en-US" sz="2600" dirty="0">
                <a:latin typeface="Calibri"/>
                <a:ea typeface="Calibri"/>
                <a:cs typeface="Calibri"/>
              </a:rPr>
              <a:t>Fifth Grader </a:t>
            </a:r>
            <a:r>
              <a:rPr lang="en-US" sz="2600" b="1" dirty="0">
                <a:latin typeface="Calibri"/>
                <a:ea typeface="Calibri"/>
                <a:cs typeface="Calibri"/>
              </a:rPr>
              <a:t>Jake</a:t>
            </a:r>
            <a:r>
              <a:rPr lang="en-US" sz="2600" dirty="0">
                <a:latin typeface="Calibri"/>
                <a:ea typeface="Calibri"/>
                <a:cs typeface="Calibri"/>
              </a:rPr>
              <a:t> with a diagnosis of Cerebral Palsy</a:t>
            </a:r>
          </a:p>
          <a:p>
            <a:pPr marL="685800" lvl="1" indent="-457200">
              <a:lnSpc>
                <a:spcPct val="100000"/>
              </a:lnSpc>
              <a:buFont typeface="Wingdings" panose="020F0502020204030204" pitchFamily="34" charset="0"/>
              <a:buChar char="q"/>
            </a:pPr>
            <a:r>
              <a:rPr lang="en-US" sz="2600" b="1" dirty="0">
                <a:latin typeface="Calibri"/>
                <a:ea typeface="Calibri"/>
                <a:cs typeface="Calibri"/>
              </a:rPr>
              <a:t>Scenario #5:  </a:t>
            </a:r>
            <a:r>
              <a:rPr lang="en-US" sz="2600" dirty="0">
                <a:latin typeface="Calibri"/>
                <a:ea typeface="Calibri"/>
                <a:cs typeface="Calibri"/>
              </a:rPr>
              <a:t>Middle Schooler </a:t>
            </a:r>
            <a:r>
              <a:rPr lang="en-US" sz="2600" b="1" dirty="0">
                <a:latin typeface="Calibri"/>
                <a:ea typeface="Calibri"/>
                <a:cs typeface="Calibri"/>
              </a:rPr>
              <a:t>Brian</a:t>
            </a:r>
            <a:r>
              <a:rPr lang="en-US" sz="2600" dirty="0">
                <a:latin typeface="Calibri"/>
                <a:ea typeface="Calibri"/>
                <a:cs typeface="Calibri"/>
              </a:rPr>
              <a:t> with low vision and mobility difficulties</a:t>
            </a:r>
            <a:endParaRPr lang="en-US" sz="2600" b="1" dirty="0">
              <a:latin typeface="Calibri"/>
              <a:ea typeface="Calibri"/>
              <a:cs typeface="Calibri"/>
            </a:endParaRPr>
          </a:p>
          <a:p>
            <a:pPr marL="685800" lvl="1" indent="-457200">
              <a:lnSpc>
                <a:spcPct val="100000"/>
              </a:lnSpc>
              <a:buFont typeface="Wingdings" panose="020F0502020204030204" pitchFamily="34" charset="0"/>
              <a:buChar char="q"/>
            </a:pPr>
            <a:r>
              <a:rPr lang="en-US" sz="2600" b="1" dirty="0">
                <a:latin typeface="Calibri"/>
                <a:ea typeface="Calibri"/>
                <a:cs typeface="Calibri"/>
              </a:rPr>
              <a:t>Scenario #6:  </a:t>
            </a:r>
            <a:r>
              <a:rPr lang="en-US" sz="2600" dirty="0">
                <a:latin typeface="Calibri"/>
                <a:ea typeface="Calibri"/>
                <a:cs typeface="Calibri"/>
              </a:rPr>
              <a:t>High Schooler Alex with physical &amp; cognitive limitations</a:t>
            </a:r>
          </a:p>
        </p:txBody>
      </p:sp>
    </p:spTree>
    <p:extLst>
      <p:ext uri="{BB962C8B-B14F-4D97-AF65-F5344CB8AC3E}">
        <p14:creationId xmlns:p14="http://schemas.microsoft.com/office/powerpoint/2010/main" val="92707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F1DB6C-80AB-4E41-A5AE-91CFF09CA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649374"/>
            <a:ext cx="11000232" cy="647845"/>
          </a:xfrm>
        </p:spPr>
        <p:txBody>
          <a:bodyPr/>
          <a:lstStyle/>
          <a:p>
            <a:r>
              <a:rPr lang="en-US" dirty="0"/>
              <a:t>Closing Slide, 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6727D-FF4D-41F5-80A5-FE24A824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4188" y="3337560"/>
            <a:ext cx="8359835" cy="3520439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</a:pPr>
            <a:r>
              <a:rPr lang="en-US" sz="2600" dirty="0">
                <a:latin typeface="Calibri"/>
                <a:ea typeface="Calibri"/>
                <a:cs typeface="Calibri"/>
              </a:rPr>
              <a:t>Lori Warner: </a:t>
            </a:r>
            <a:r>
              <a:rPr lang="en-US" sz="2600" dirty="0">
                <a:latin typeface="Calibri"/>
                <a:ea typeface="Calibri"/>
                <a:cs typeface="Calibri"/>
                <a:hlinkClick r:id="rId3"/>
              </a:rPr>
              <a:t>lwarner@northfieldschools.org</a:t>
            </a:r>
            <a:endParaRPr lang="en-US" sz="2600" dirty="0"/>
          </a:p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</a:pPr>
            <a:r>
              <a:rPr lang="en-US" sz="2600" dirty="0">
                <a:latin typeface="Calibri"/>
                <a:ea typeface="Calibri"/>
                <a:cs typeface="Calibri"/>
              </a:rPr>
              <a:t>Lori Holm: </a:t>
            </a:r>
            <a:r>
              <a:rPr lang="en-US" sz="2600" dirty="0">
                <a:latin typeface="Calibri"/>
                <a:ea typeface="Calibri"/>
                <a:cs typeface="Calibri"/>
                <a:hlinkClick r:id="rId4"/>
              </a:rPr>
              <a:t>lholm@cannonvalleyspecialed.org</a:t>
            </a:r>
            <a:endParaRPr lang="en-US" sz="2600" dirty="0">
              <a:ea typeface="Calibri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</a:pPr>
            <a:r>
              <a:rPr lang="en-US" sz="2600" dirty="0">
                <a:latin typeface="Calibri"/>
                <a:ea typeface="Calibri"/>
                <a:cs typeface="Calibri"/>
              </a:rPr>
              <a:t>Christine Seeger: </a:t>
            </a:r>
            <a:r>
              <a:rPr lang="en-US" sz="2600" dirty="0">
                <a:latin typeface="Calibri"/>
                <a:ea typeface="Calibri"/>
                <a:cs typeface="Calibri"/>
                <a:hlinkClick r:id="rId5"/>
              </a:rPr>
              <a:t>christine.seeger@austin.k12.mn.us</a:t>
            </a:r>
            <a:endParaRPr lang="en-US" sz="2600" dirty="0">
              <a:ea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</a:pPr>
            <a:r>
              <a:rPr lang="en-US" sz="2600" dirty="0">
                <a:latin typeface="Calibri"/>
                <a:ea typeface="Calibri"/>
                <a:cs typeface="Calibri"/>
              </a:rPr>
              <a:t>Monica Capra: </a:t>
            </a:r>
            <a:r>
              <a:rPr lang="en-US" sz="2600" dirty="0">
                <a:latin typeface="Calibri"/>
                <a:ea typeface="Calibri"/>
                <a:cs typeface="Calibri"/>
                <a:hlinkClick r:id="rId6"/>
              </a:rPr>
              <a:t>capra.monica@gced.k12.mn.us</a:t>
            </a:r>
            <a:endParaRPr lang="en-US" sz="2600" dirty="0">
              <a:ea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</a:pPr>
            <a:r>
              <a:rPr lang="en-US" sz="2600" dirty="0">
                <a:latin typeface="Calibri"/>
                <a:ea typeface="Calibri"/>
                <a:cs typeface="Calibri"/>
              </a:rPr>
              <a:t>Scott Berglund: </a:t>
            </a:r>
            <a:r>
              <a:rPr lang="en-US" sz="2600" dirty="0">
                <a:latin typeface="Calibri"/>
                <a:ea typeface="Calibri"/>
                <a:cs typeface="Calibri"/>
                <a:hlinkClick r:id="rId7"/>
              </a:rPr>
              <a:t>scott.berglund@msa.state.mn.us</a:t>
            </a:r>
            <a:endParaRPr lang="en-US" sz="2600" dirty="0">
              <a:ea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  <a:spcAft>
                <a:spcPts val="800"/>
              </a:spcAft>
            </a:pPr>
            <a:r>
              <a:rPr lang="en-US" sz="2600" dirty="0">
                <a:latin typeface="Calibri"/>
                <a:ea typeface="Calibri"/>
                <a:cs typeface="Calibri"/>
              </a:rPr>
              <a:t>Dani </a:t>
            </a:r>
            <a:r>
              <a:rPr lang="en-US" sz="2600" dirty="0" err="1">
                <a:latin typeface="Calibri"/>
                <a:ea typeface="Calibri"/>
                <a:cs typeface="Calibri"/>
              </a:rPr>
              <a:t>Gatzke</a:t>
            </a:r>
            <a:r>
              <a:rPr lang="en-US" sz="2600" dirty="0">
                <a:latin typeface="Calibri"/>
                <a:ea typeface="Calibri"/>
                <a:cs typeface="Calibri"/>
              </a:rPr>
              <a:t>: </a:t>
            </a:r>
            <a:r>
              <a:rPr lang="en-US" sz="2600" dirty="0">
                <a:latin typeface="Calibri"/>
                <a:ea typeface="Calibri"/>
                <a:cs typeface="Calibri"/>
                <a:hlinkClick r:id="rId8"/>
              </a:rPr>
              <a:t>dgatzke@zumbroed.org</a:t>
            </a:r>
            <a:endParaRPr lang="en-US" sz="2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0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73ED-0C1D-4AA4-BDDC-DF4CDE95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Definitions of play: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E1EDE-2314-4391-AB7B-94440B1E8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Speech: </a:t>
            </a:r>
            <a:r>
              <a:rPr lang="en-US" dirty="0">
                <a:hlinkClick r:id="rId3"/>
              </a:rPr>
              <a:t>Gray (2013) </a:t>
            </a:r>
            <a:r>
              <a:rPr lang="en-US" dirty="0"/>
              <a:t>lists five important characteristics of play: (a) It is self-chosen and self-directed; (b) it is intrinsically motivated; (c) it is guided by mental rules; (d) it is imaginative; and (e) it is conducted in an active, alert, but relatively non-stressed frame of mind. </a:t>
            </a:r>
          </a:p>
          <a:p>
            <a:r>
              <a:rPr lang="en-US" dirty="0"/>
              <a:t>Occupational Therapy: Practice framework defines Play as "Activities that are intrinsically motivated, internally controlled and freely chosen and that may include suspension of reality.  Play is a complex multidimensional phenomenon that is shaped by sociocultural factors'' </a:t>
            </a:r>
          </a:p>
        </p:txBody>
      </p:sp>
    </p:spTree>
    <p:extLst>
      <p:ext uri="{BB962C8B-B14F-4D97-AF65-F5344CB8AC3E}">
        <p14:creationId xmlns:p14="http://schemas.microsoft.com/office/powerpoint/2010/main" val="53354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73ED-0C1D-4AA4-BDDC-DF4CDE95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7"/>
            <a:ext cx="11000232" cy="2510501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US" dirty="0">
                <a:latin typeface="Calibri"/>
                <a:cs typeface="Calibri"/>
              </a:rPr>
              <a:t>"Children need the freedom and time to play. 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Play is not a luxury. Play is a </a:t>
            </a:r>
            <a:r>
              <a:rPr lang="en-US" u="sng" dirty="0">
                <a:latin typeface="Calibri"/>
                <a:cs typeface="Calibri"/>
              </a:rPr>
              <a:t>necessity</a:t>
            </a:r>
            <a:r>
              <a:rPr lang="en-US" dirty="0">
                <a:latin typeface="Calibri"/>
                <a:cs typeface="Calibri"/>
              </a:rPr>
              <a:t>." </a:t>
            </a:r>
            <a:endParaRPr lang="en-US" b="0" dirty="0">
              <a:ea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65D83-1F4F-D30D-71CC-F50DD65D23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4288220"/>
            <a:ext cx="10978994" cy="2242689"/>
          </a:xfrm>
        </p:spPr>
        <p:txBody>
          <a:bodyPr/>
          <a:lstStyle/>
          <a:p>
            <a:pPr algn="ctr"/>
            <a:r>
              <a:rPr lang="en-US" sz="4000" dirty="0"/>
              <a:t>- Kay Redfield Jamison</a:t>
            </a:r>
          </a:p>
        </p:txBody>
      </p:sp>
    </p:spTree>
    <p:extLst>
      <p:ext uri="{BB962C8B-B14F-4D97-AF65-F5344CB8AC3E}">
        <p14:creationId xmlns:p14="http://schemas.microsoft.com/office/powerpoint/2010/main" val="173835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6B3F1C-CD12-41A5-D4EF-722B219D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492496" cy="1133856"/>
          </a:xfrm>
        </p:spPr>
        <p:txBody>
          <a:bodyPr/>
          <a:lstStyle/>
          <a:p>
            <a:r>
              <a:rPr lang="en-US" dirty="0"/>
              <a:t>Principles of 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3B99D-8CBD-ED09-BD03-0940E54E5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D</a:t>
            </a:r>
            <a:r>
              <a:rPr lang="en-US" sz="3200" dirty="0"/>
              <a:t>evelopment of skills</a:t>
            </a:r>
          </a:p>
          <a:p>
            <a:pPr marL="342900" indent="-34290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I</a:t>
            </a:r>
            <a:r>
              <a:rPr lang="en-US" sz="3200" dirty="0"/>
              <a:t>ndependence</a:t>
            </a:r>
          </a:p>
          <a:p>
            <a:pPr marL="342900" indent="-34290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dirty="0"/>
              <a:t>ommunication (Social interactions)</a:t>
            </a:r>
          </a:p>
          <a:p>
            <a:pPr marL="342900" indent="-34290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dirty="0"/>
              <a:t>xploration</a:t>
            </a:r>
          </a:p>
        </p:txBody>
      </p:sp>
      <p:pic>
        <p:nvPicPr>
          <p:cNvPr id="7" name="Picture Placeholder 6" descr="A pair of dice with black dots">
            <a:extLst>
              <a:ext uri="{FF2B5EF4-FFF2-40B4-BE49-F238E27FC236}">
                <a16:creationId xmlns:a16="http://schemas.microsoft.com/office/drawing/2014/main" id="{FF383371-2A35-1FD1-627F-17EDFAA64E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9314" b="9314"/>
          <a:stretch/>
        </p:blipFill>
        <p:spPr>
          <a:xfrm>
            <a:off x="6794938" y="2684259"/>
            <a:ext cx="4475615" cy="2934235"/>
          </a:xfrm>
        </p:spPr>
      </p:pic>
    </p:spTree>
    <p:extLst>
      <p:ext uri="{BB962C8B-B14F-4D97-AF65-F5344CB8AC3E}">
        <p14:creationId xmlns:p14="http://schemas.microsoft.com/office/powerpoint/2010/main" val="356198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0F8365-E588-9736-D154-0EB651D7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Promoting</a:t>
            </a:r>
            <a:r>
              <a:rPr lang="en-US" dirty="0"/>
              <a:t> Skill Development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8C706-7AF6-3D44-4AC2-D467700C1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Sensory</a:t>
            </a:r>
          </a:p>
          <a:p>
            <a:pPr marL="457200" indent="-4572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Motor</a:t>
            </a:r>
          </a:p>
          <a:p>
            <a:pPr marL="457200" indent="-4572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Communication</a:t>
            </a:r>
          </a:p>
          <a:p>
            <a:pPr marL="457200" indent="-4572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Executive Functioning</a:t>
            </a:r>
          </a:p>
        </p:txBody>
      </p:sp>
    </p:spTree>
    <p:extLst>
      <p:ext uri="{BB962C8B-B14F-4D97-AF65-F5344CB8AC3E}">
        <p14:creationId xmlns:p14="http://schemas.microsoft.com/office/powerpoint/2010/main" val="161388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49FA41-19C8-A3B1-54DD-348B4778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Enhancing</a:t>
            </a:r>
            <a:r>
              <a:rPr lang="en-US" dirty="0"/>
              <a:t>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C1A40-957E-67ED-769B-3831A3F71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Explore, learn, and engage independently</a:t>
            </a:r>
          </a:p>
          <a:p>
            <a:pPr marL="342900" indent="-3429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Active engagement</a:t>
            </a:r>
          </a:p>
          <a:p>
            <a:pPr marL="342900" indent="-3429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Intrinsic motivation</a:t>
            </a:r>
          </a:p>
        </p:txBody>
      </p:sp>
    </p:spTree>
    <p:extLst>
      <p:ext uri="{BB962C8B-B14F-4D97-AF65-F5344CB8AC3E}">
        <p14:creationId xmlns:p14="http://schemas.microsoft.com/office/powerpoint/2010/main" val="420100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73ED-0C1D-4AA4-BDDC-DF4CDE95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923393"/>
            <a:ext cx="11000232" cy="1505607"/>
          </a:xfrm>
        </p:spPr>
        <p:txBody>
          <a:bodyPr/>
          <a:lstStyle/>
          <a:p>
            <a:pPr algn="ctr"/>
            <a:r>
              <a:rPr lang="en-US" u="sng" dirty="0">
                <a:latin typeface="Calibri"/>
                <a:cs typeface="Calibri"/>
              </a:rPr>
              <a:t>Play is Play-</a:t>
            </a:r>
            <a:r>
              <a:rPr lang="en-US" dirty="0">
                <a:latin typeface="Calibri"/>
                <a:cs typeface="Calibri"/>
              </a:rPr>
              <a:t> regardless if a switch is involved.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1DCD9-8B00-BA68-7E86-395313A6FE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3845859"/>
            <a:ext cx="10978994" cy="2685050"/>
          </a:xfrm>
        </p:spPr>
        <p:txBody>
          <a:bodyPr/>
          <a:lstStyle/>
          <a:p>
            <a:pPr algn="ctr"/>
            <a:r>
              <a:rPr lang="en-US" sz="4400" b="1" dirty="0">
                <a:latin typeface="Calibri"/>
                <a:cs typeface="Calibri"/>
              </a:rPr>
              <a:t>We are just </a:t>
            </a:r>
            <a:r>
              <a:rPr lang="en-US" sz="4400" b="1" u="sng" dirty="0">
                <a:latin typeface="Calibri"/>
                <a:cs typeface="Calibri"/>
              </a:rPr>
              <a:t>adapting</a:t>
            </a:r>
            <a:r>
              <a:rPr lang="en-US" sz="4400" b="1" dirty="0">
                <a:latin typeface="Calibri"/>
                <a:cs typeface="Calibri"/>
              </a:rPr>
              <a:t> play, not modifying the concept of play.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9881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CC442E-2133-D756-47C7-2D6F97B2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Fostering </a:t>
            </a:r>
            <a:r>
              <a:rPr lang="en-US" dirty="0"/>
              <a:t>Social Interaction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AF419-4F02-4A23-A234-0378F94A0D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45720" tIns="45720" rIns="45720" bIns="45720" rtlCol="0" anchor="t">
            <a:noAutofit/>
          </a:bodyPr>
          <a:lstStyle/>
          <a:p>
            <a:pPr indent="-342900">
              <a:spcBef>
                <a:spcPts val="600"/>
              </a:spcBef>
              <a:spcAft>
                <a:spcPts val="600"/>
              </a:spcAft>
              <a:buFont typeface="Arial" panose="020B0602020104020603" pitchFamily="34" charset="0"/>
              <a:buChar char="•"/>
            </a:pPr>
            <a:r>
              <a:rPr lang="en-US" sz="3200" dirty="0">
                <a:latin typeface="Calibri"/>
                <a:cs typeface="Calibri"/>
              </a:rPr>
              <a:t>Inclusion in play</a:t>
            </a:r>
            <a:endParaRPr lang="en-US" sz="3200" dirty="0">
              <a:ea typeface="Calibri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Font typeface="Arial" panose="020B0602020104020603" pitchFamily="34" charset="0"/>
              <a:buChar char="•"/>
            </a:pPr>
            <a:r>
              <a:rPr lang="en-US" sz="3200" dirty="0">
                <a:latin typeface="Calibri"/>
                <a:cs typeface="Calibri"/>
              </a:rPr>
              <a:t>Shared play experiences</a:t>
            </a:r>
            <a:endParaRPr lang="en-US" sz="3200" dirty="0">
              <a:latin typeface="Calibri"/>
              <a:ea typeface="Calibri"/>
              <a:cs typeface="Calibri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Font typeface="Arial" panose="020B0602020104020603" pitchFamily="34" charset="0"/>
              <a:buChar char="•"/>
            </a:pPr>
            <a:r>
              <a:rPr lang="en-US" sz="3200" dirty="0">
                <a:latin typeface="Calibri"/>
                <a:cs typeface="Calibri"/>
              </a:rPr>
              <a:t>Communicate and build bonds with peers</a:t>
            </a:r>
            <a:endParaRPr lang="en-US" sz="3200" dirty="0">
              <a:latin typeface="Calibri"/>
              <a:ea typeface="Calibri"/>
              <a:cs typeface="Calibri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Font typeface="Arial" panose="020B0602020104020603" pitchFamily="34" charset="0"/>
              <a:buChar char="•"/>
            </a:pPr>
            <a:r>
              <a:rPr lang="en-US" sz="3200" dirty="0">
                <a:latin typeface="Calibri"/>
                <a:cs typeface="Calibri"/>
              </a:rPr>
              <a:t>Turn-taking and sharing</a:t>
            </a:r>
            <a:endParaRPr lang="en-US" sz="3200" dirty="0">
              <a:latin typeface="Calibri"/>
              <a:ea typeface="Calibri"/>
              <a:cs typeface="Calibri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Font typeface="Arial" panose="020B0602020104020603" pitchFamily="34" charset="0"/>
              <a:buChar char="•"/>
            </a:pPr>
            <a:r>
              <a:rPr lang="en-US" sz="3200" dirty="0">
                <a:latin typeface="Calibri"/>
                <a:cs typeface="Calibri"/>
              </a:rPr>
              <a:t>Peer modeling</a:t>
            </a:r>
            <a:endParaRPr lang="en-US" sz="3200" dirty="0">
              <a:latin typeface="Calibri"/>
              <a:ea typeface="Calibri"/>
              <a:cs typeface="Calibri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Font typeface="Arial" panose="020B0602020104020603" pitchFamily="34" charset="0"/>
              <a:buChar char="•"/>
            </a:pPr>
            <a:r>
              <a:rPr lang="en-US" sz="3200" dirty="0">
                <a:latin typeface="Calibri"/>
                <a:cs typeface="Calibri"/>
              </a:rPr>
              <a:t>Build confidence</a:t>
            </a:r>
            <a:endParaRPr lang="en-US" sz="32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091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uak3ojJ+ZlqF3j/mItUXr2DpO84=" isBookmarkSet="no" pdftag="H1" artifact="_x0030_" bookmark="yes" Order="_x0031_"/>
  <Shape xmlns="" ID="lMbA3E038YLF/nEoWs/OUFaEEWk=" pdftag="P" artifact="_x0030_" isBookmarkSet="yes" bookmark="no" Order="_x0032_"/>
  <Shape xmlns="" ID="EtzYSUfoJs+2JGw1eO9Xh4JVgq4=" pdftag="H2" isBookmarkSet="no" bookmark="yes" Order="_x0031_"/>
  <Shape xmlns="" ID="KycJv69dPlipJXuFscFg9kLJl2o=" pdftag="P" isBookmarkSet="no" bookmark="no" Order="_x0032_"/>
  <Shape xmlns="" ID="5l7wvkCUue23SnpW8kdkaEOpV3w=" formula="no" artifact="_x0030_" inline="no" validate="yes" pdftag="Figure" isBookmarkSet="no" bookmark="no" Order="_x0033_" Lang=""/>
  <HyperLink xmlns="" ID="BJNNVAQOnV8nHElYiuiII7BPiJA=-1301859262147.7024_224.369" plainAltText="Gray_x0020__x0028_2013_x0029__x0020_" language="" Lang=""/>
  <HyperLink xmlns="" ID="XwRePvq64IKZYqdlXoSGE45xz6k=145829671250.68229_223.4213" plainAltText="YouTube_x0020_Video_x0020_Link:_x0020_Playing_x0020_with_x0020_" language="" Lang=""/>
  <HyperLink xmlns="" ID="XwRePvq64IKZYqdlXoSGE45xz6k=-39207775350.68229_257.9813" plainAltText="his_x0020_switch_x0020_adapted_x0020_toys_x0020__x0028_0:15_x0029_" language="" Lang=""/>
  <HyperLink xmlns="" ID="y78ZOht1RGi0ysIAhQWsGBsVVuQ=141647740650.68236_223.4213" plainAltText="YouTube_x0020_Short_x0020_Video_x0020_" language="" Lang=""/>
  <HyperLink xmlns="" ID="y78ZOht1RGi0ysIAhQWsGBsVVuQ=101730878250.68236_257.9814" plainAltText="Link:_x00A0_Water_x0020_Squirter" language=""/>
  <HyperLink xmlns="" ID="YJXGBq1N1itH66w5d1WMSUcmLmE=196094099550.68236_223.4213" plainAltText="Sensory_x0020_Play_x0020_Video_x0020_Link_x0020__x0028_1:07_x0029_" language="" Lang=""/>
  <HyperLink xmlns="" ID="FbXi4Eucb9rho42ggsFKTG1BxEo=-382468861401.4103_266.4" plainAltText="lwarner_x0040_northfieldschools.org" language="" Lang=""/>
  <HyperLink xmlns="" ID="FbXi4Eucb9rho42ggsFKTG1BxEo=-11628380378.6853_302.48" plainAltText="lholm_x0040_cannonvalleyspecialed.org" language="" Lang=""/>
  <HyperLink xmlns="" ID="FbXi4Eucb9rho42ggsFKTG1BxEo=-339986765447.6803_341.56" plainAltText="christine.seeger_x0040_austin.k12.mn.us" language="" Lang=""/>
  <HyperLink xmlns="" ID="FbXi4Eucb9rho42ggsFKTG1BxEo=-1925622452422.1853_380.64" plainAltText="capra.monica_x0040_gced.k12.mn.us" language="" Lang=""/>
  <HyperLink xmlns="" ID="FbXi4Eucb9rho42ggsFKTG1BxEo=-972663733430.7453_419.72" plainAltText="scott.berglund_x0040_msa.state.mn.us" language="" Lang=""/>
  <HyperLink xmlns="" ID="FbXi4Eucb9rho42ggsFKTG1BxEo=143113744401.8553_458.8" plainAltText="dgatzke_x0040_zumbroed.org" language="" Lang=""/>
  <Shape xmlns="" ID="YzDsAodc/xSgdSmVogHs9OYpieI=" pdftag="H2" isBookmarkSet="no" bookmark="yes" Order="_x0031_"/>
  <Shape xmlns="" ID="BJNNVAQOnV8nHElYiuiII7BPiJA=" pdftag="P" isBookmarkSet="no" bookmark="no" Order="_x0032_"/>
  <Shape xmlns="" ID="exEu+gDhcAFCrzGBCCmHmTXXbEs=" pdftag="H2" isBookmarkSet="no" bookmark="yes" Order="_x0031_"/>
  <Shape xmlns="" ID="7xz2bdThq7Vh1p3pG2a2dgkhjq8=" pdftag="P" isBookmarkSet="no" bookmark="no" Order="_x0032_"/>
  <Shape xmlns="" ID="IhWSG2FdtYLmtYvGNqQ5k9lzelc=" pdftag="H2" isBookmarkSet="no" bookmark="yes" Order="_x0031_"/>
  <Shape xmlns="" ID="OVt0t5e1NerTwNz42KOjyQpOXBY=" pdftag="P" isBookmarkSet="no" bookmark="no" Order="_x0032_"/>
  <Shape xmlns="" ID="KTZYHV3O95tOj94GCBXGofpfyIg=" artifact="_x0030_" validate="yes" pdftag="Figure" isBookmarkSet="no" bookmark="no" Order="_x0033_" formula="no" Lang=""/>
  <Shape xmlns="" ID="rcki+QA+IpU4+7d55HdeLlqkyoM=" pdftag="H2" isBookmarkSet="no" bookmark="yes" Order="_x0031_"/>
  <Shape xmlns="" ID="PqW9ooqfbsvu75veVrS7VKaD5Fc=" pdftag="P" isBookmarkSet="no" bookmark="no" Order="_x0032_"/>
  <Shape xmlns="" ID="ZKcu3Tavg5CgEhKWAAZUoK7LfkI=" pdftag="H2" isBookmarkSet="no" bookmark="yes" Order="_x0031_"/>
  <Shape xmlns="" ID="TuqWD1iAtSvQrCxIiMvMf8036XM=" pdftag="P" isBookmarkSet="no" bookmark="no" Order="_x0032_"/>
  <Shape xmlns="" ID="WM8SY/A5koq3uMQzngNW9QW6/nQ=" pdftag="H2" isBookmarkSet="no" bookmark="yes" Order="_x0031_"/>
  <Shape xmlns="" ID="JEzfiR2U4FKE3R06ClmKH+bmVOo=" pdftag="P" isBookmarkSet="no" bookmark="no" Order="_x0032_"/>
  <Shape xmlns="" ID="EryyQaE5QQ4nFyNND4QNO3Wkn40=" pdftag="H2" isBookmarkSet="no" bookmark="yes" Order="_x0031_"/>
  <Shape xmlns="" ID="ZRj3t6DsUO6FRu0jYfCg+5WTx84=" pdftag="P" isBookmarkSet="no" bookmark="no" Order="_x0032_"/>
  <Shape xmlns="" ID="m44R2WILS39J/r3Q2OxbKmLca+c=" pdftag="H2" isBookmarkSet="no" bookmark="yes" Order="_x0031_"/>
  <Shape xmlns="" ID="DvNsSgZa6c5/qOldiR/iCGvUt5I=" isBookmarkSet="yes" bookmark="yes" pdftag="H3" artifact="_x0030_" Order="_x0032_"/>
  <Shape xmlns="" ID="jU4mYyYd/v1+aPqRtJiU/4pAUjA=" pdftag="P" isBookmarkSet="no" bookmark="no" Order="_x0033_"/>
  <Shape xmlns="" ID="gI9vFjatXFpXbi9k47Yj9pxaVro=" isBookmarkSet="yes" bookmark="yes" pdftag="H3" artifact="_x0030_" Order="_x0034_"/>
  <Shape xmlns="" ID="OqK6rPohHK4oWZJV/e7g5W9bf9Y=" pdftag="P" isBookmarkSet="no" bookmark="no" Order="_x0035_"/>
  <Shape xmlns="" ID="j+c1RQNggjjcv5UUucjUpmCOSmM=" pdftag="P" isBookmarkSet="no" bookmark="no" Order="_x0036_"/>
  <Shape xmlns="" ID="G7QaXs8wuNm52uPbLJKnGG/NZsI=" pdftag="H2" isBookmarkSet="no" bookmark="yes" Order="_x0031_"/>
  <Shape xmlns="" ID="RLko7ydLLv6TfRDPlgJfDeaLmHk=" pdftag="P" isBookmarkSet="no" bookmark="no" Order="_x0032_"/>
  <Shape xmlns="" ID="6jiuh3GnM4LoPgocmdb7FQpEePQ=" artifact="_x0030_" validate="yes" pdftag="Figure" isBookmarkSet="no" bookmark="no" Order="_x0033_" formula="no" Lang=""/>
  <Shape xmlns="" ID="50F346SvTlcwuKL4ShYrdlXkO10=" Order="_x0031_" pdftag="H2" isBookmarkSet="no" bookmark="yes"/>
  <Shape xmlns="" ID="XwRePvq64IKZYqdlXoSGE45xz6k=" pdftag="P" isBookmarkSet="no" bookmark="no" Order="_x0032_"/>
  <Shape xmlns="" ID="7wsGBLAqNx0x7D8G5ksR6Wj1nE4=" Order="_x0032_" artifact="_x0030_" validate="yes" pdftag="Figure" isBookmarkSet="no" bookmark="no"/>
  <Shape xmlns="" ID="Jpv7yC9A+RLMk1v1x75jsqXpyOU=" pdftag="H2" isBookmarkSet="no" bookmark="yes" Order="_x0031_"/>
  <Shape xmlns="" ID="y78ZOht1RGi0ysIAhQWsGBsVVuQ=" pdftag="P" isBookmarkSet="no" bookmark="no" Order="_x0032_"/>
  <Shape xmlns="" ID="C3Ib78bmrxFtvJI+TBJBY7L7vIM=" artifact="_x0030_" validate="yes" pdftag="Figure" isBookmarkSet="no" bookmark="no" Order="_x0033_" formula="no" Lang=""/>
  <Shape xmlns="" ID="br05SIEyda6sTSUvwF/L0T9unw8=" pdftag="H2" isBookmarkSet="no" bookmark="yes" Order="_x0031_"/>
  <Shape xmlns="" ID="YJXGBq1N1itH66w5d1WMSUcmLmE=" pdftag="P" isBookmarkSet="no" bookmark="no" Order="_x0032_"/>
  <Shape xmlns="" ID="JFy35GoeYkDlthhI1uKOXFT8zUo=" artifact="_x0030_" validate="yes" pdftag="Figure" isBookmarkSet="no" bookmark="no" Order="_x0033_" formula="no" Lang=""/>
  <Shape xmlns="" ID="8fc4VbXDYpFrpkGZBmkBSIQH/m0=" pdftag="H2" isBookmarkSet="no" bookmark="yes" Order="_x0031_"/>
  <Shape xmlns="" ID="A3MUTWPIIeljecFHoXQPTYwD9Ug=" pdftag="P" isBookmarkSet="no" bookmark="no" Order="_x0032_"/>
  <Shape xmlns="" ID="nsMqyQNwmvnrcxgvTrCzYjc0qhA=" artifact="_x0030_" validate="yes" pdftag="Figure" isBookmarkSet="no" bookmark="no" Order="_x0033_" formula="no" Lang=""/>
  <Shape xmlns="" ID="h/HC+t4ICDX28L3DYbW8qSatlas=" pdftag="H2" isBookmarkSet="no" bookmark="yes" Order="_x0031_"/>
  <Shape xmlns="" ID="Ht3Fqrtc70wgSZ3C+e23bmWJi+s=" pdftag="P" isBookmarkSet="no" bookmark="no" Order="_x0032_"/>
  <Shape xmlns="" ID="cqKMU9J4Eb4XKyNUI8ijDGV7Ysk=" artifact="_x0030_" validate="yes" pdftag="Figure" isBookmarkSet="no" bookmark="no" Order="_x0033_" formula="no" Lang=""/>
  <Shape xmlns="" ID="0rYCEu8qgzUFZVYwFsNf1MfshYo=" pdftag="H2" isBookmarkSet="no" bookmark="yes" Order="_x0031_"/>
  <Shape xmlns="" ID="j4r8k89njST5qAc94zF7xUMd6po=" pdftag="P" isBookmarkSet="no" bookmark="no" Order="_x0032_"/>
  <Shape xmlns="" ID="T2F3UspG6AMzcd4KycfSZBpUqz8=" artifact="_x0030_" validate="yes" pdftag="Figure" isBookmarkSet="no" bookmark="no" Order="_x0033_" formula="no" Lang=""/>
  <Shape xmlns="" ID="XcLV/sTQJGwyLv2g07rbC2JbgAw=" pdftag="H2" isBookmarkSet="no" bookmark="yes" Order="_x0031_"/>
  <Shape xmlns="" ID="f/Ed4coQTMpCZ1C2JbHAZro5Ql4=" pdftag="P" isBookmarkSet="no" bookmark="no" Order="_x0032_"/>
  <Shape xmlns="" ID="HpZa+UjvvWDRJ5annIpvW1k47JM=" artifact="_x0030_" validate="yes" pdftag="Figure" isBookmarkSet="no" bookmark="no" Order="_x0033_" formula="no" Lang=""/>
  <Shape xmlns="" ID="mbeMc+99NTKRa9yYg71zL9oyyaI=" pdftag="H2" isBookmarkSet="no" bookmark="yes" Order="_x0031_"/>
  <Shape xmlns="" ID="DFU+fawlFKAVa1ltBrbTJ8Y1YVw=" pdftag="P" isBookmarkSet="no" bookmark="no" Order="_x0032_"/>
  <Shape xmlns="" ID="Sc1/mWELrUuhEawR9jWMZKxhseI=" formula="no" artifact="_x0030_" inline="no" validate="yes" pdftag="Figure" isBookmarkSet="no" bookmark="no" Order="_x0033_" Lang=""/>
  <Shape xmlns="" ID="FJvWBH8SY9+QrsIDnGNwOkBP7bA=" pdftag="H2" isBookmarkSet="no" bookmark="yes" Order="_x0031_"/>
  <Shape xmlns="" ID="tWaz7snkK7cr5V7nbYtVosYnTvc=" pdftag="P" isBookmarkSet="no" bookmark="no" Order="_x0032_"/>
  <Shape xmlns="" ID="kvqCWT9XgLLx+jNPut2w/FY7q7I=" pdftag="H2" isBookmarkSet="no" bookmark="yes" Order="_x0031_"/>
  <Shape xmlns="" ID="FbXi4Eucb9rho42ggsFKTG1BxEo=" pdftag="P" isBookmarkSet="no" bookmark="no" Order="_x0032_"/>
  <SubText xmlns="" ID="5l7wvkCUue23SnpW8kdkaEOpV3w=" ActualText=""/>
  <SubText xmlns="" ID="Sc1/mWELrUuhEawR9jWMZKxhseI=" ActualText=""/>
  <SubText xmlns="" ID="KTZYHV3O95tOj94GCBXGofpfyIg=" ActualText=""/>
  <SubText xmlns="" ID="6jiuh3GnM4LoPgocmdb7FQpEePQ=" ActualText=""/>
  <SubText xmlns="" ID="7wsGBLAqNx0x7D8G5ksR6Wj1nE4=" ActualText=""/>
  <SubText xmlns="" ID="C3Ib78bmrxFtvJI+TBJBY7L7vIM=" ActualText=""/>
  <SubText xmlns="" ID="JFy35GoeYkDlthhI1uKOXFT8zUo=" ActualText=""/>
  <SubText xmlns="" ID="nsMqyQNwmvnrcxgvTrCzYjc0qhA=" ActualText=""/>
  <SubText xmlns="" ID="cqKMU9J4Eb4XKyNUI8ijDGV7Ysk=" ActualText=""/>
  <SubText xmlns="" ID="T2F3UspG6AMzcd4KycfSZBpUqz8=" ActualText=""/>
  <SubText xmlns="" ID="HpZa+UjvvWDRJ5annIpvW1k47JM=" ActualText=""/>
  <Shape xmlns="" ID="ujBMJCCd+Ppw2T0EB9LR6pz2da0=" pdftag="" Order="_x0031_" bookmark="no"/>
  <Shape xmlns="" ID="dtSSEcW48F5S4ewpHH3Ah9C6/CM=" pdftag="" Order="_x0033_" artifact="_x0030_" Lang="" formula="no" bookmark="no"/>
  <SubText xmlns="" ID="dtSSEcW48F5S4ewpHH3Ah9C6/CM=" ActualText=""/>
</PAW>
</file>

<file path=customXml/itemProps1.xml><?xml version="1.0" encoding="utf-8"?>
<ds:datastoreItem xmlns:ds="http://schemas.openxmlformats.org/officeDocument/2006/customXml" ds:itemID="{BDDA8F98-CF0A-47A4-BB33-D89B60E5DAF1}">
  <ds:schemaRefs>
    <ds:schemaRef ds:uri=""/>
    <ds:schemaRef ds:uri="http://www.net-centric.com/PAWPP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</TotalTime>
  <Words>682</Words>
  <Application>Microsoft Office PowerPoint</Application>
  <PresentationFormat>Widescreen</PresentationFormat>
  <Paragraphs>115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Tw Cen MT</vt:lpstr>
      <vt:lpstr>Wingdings</vt:lpstr>
      <vt:lpstr>Wingdings 3</vt:lpstr>
      <vt:lpstr>Integral</vt:lpstr>
      <vt:lpstr>Playful Possibilities Part 1: Crafting Meaningful Connections with Adapted Toys</vt:lpstr>
      <vt:lpstr>What is play?</vt:lpstr>
      <vt:lpstr>Definitions of play:</vt:lpstr>
      <vt:lpstr>"Children need the freedom and time to play.  Play is not a luxury. Play is a necessity." </vt:lpstr>
      <vt:lpstr>Principles of Play</vt:lpstr>
      <vt:lpstr>Promoting Skill Development</vt:lpstr>
      <vt:lpstr>Enhancing Independence</vt:lpstr>
      <vt:lpstr>Play is Play- regardless if a switch is involved.</vt:lpstr>
      <vt:lpstr>Fostering Social Interaction</vt:lpstr>
      <vt:lpstr>Encouraging Exploration</vt:lpstr>
      <vt:lpstr>Can you identify meaningful play?</vt:lpstr>
      <vt:lpstr>Is this Meaningful Play?</vt:lpstr>
      <vt:lpstr>Watch and Score Video #2</vt:lpstr>
      <vt:lpstr>Watch and Score Video #3</vt:lpstr>
      <vt:lpstr>Adapted Play assists in UNLOCKING the Potential in children with disabilities!</vt:lpstr>
      <vt:lpstr>Cognitive Impact</vt:lpstr>
      <vt:lpstr>Communication Impact</vt:lpstr>
      <vt:lpstr>Social Emotional Impact</vt:lpstr>
      <vt:lpstr>Executive Function Impact</vt:lpstr>
      <vt:lpstr>Can you create Meaningful Adapted Play?</vt:lpstr>
      <vt:lpstr>Closing Slide,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Possibilities Part 1:_x000b_Crafting Meaningful Connections with Adapted Toys. Charting the Cs 2024.</dc:title>
  <dc:creator>Region 10 Assistive Technology Team</dc:creator>
  <cp:lastModifiedBy>Shuyin Maciel</cp:lastModifiedBy>
  <cp:revision>833</cp:revision>
  <dcterms:created xsi:type="dcterms:W3CDTF">2020-04-18T15:28:58Z</dcterms:created>
  <dcterms:modified xsi:type="dcterms:W3CDTF">2024-04-01T13:09:21Z</dcterms:modified>
</cp:coreProperties>
</file>