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318" r:id="rId5"/>
    <p:sldId id="329" r:id="rId6"/>
    <p:sldId id="330" r:id="rId7"/>
    <p:sldId id="31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6FF"/>
    <a:srgbClr val="5DCDFF"/>
    <a:srgbClr val="005A8C"/>
    <a:srgbClr val="E1FFE1"/>
    <a:srgbClr val="CCECFF"/>
    <a:srgbClr val="0099FF"/>
    <a:srgbClr val="00344C"/>
    <a:srgbClr val="3FC4FF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6" autoAdjust="0"/>
    <p:restoredTop sz="86399" autoAdjust="0"/>
  </p:normalViewPr>
  <p:slideViewPr>
    <p:cSldViewPr snapToGrid="0" snapToObjects="1">
      <p:cViewPr varScale="1">
        <p:scale>
          <a:sx n="71" d="100"/>
          <a:sy n="71" d="100"/>
        </p:scale>
        <p:origin x="372" y="5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102" d="100"/>
          <a:sy n="102" d="100"/>
        </p:scale>
        <p:origin x="2898" y="12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C4C17C-7E7C-4FEC-B62C-2EC79CF227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C075B-BE3D-49D9-B36A-CFDC1E1A6A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F0176-442A-4234-91CF-68DD85B022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51D5B-9ACC-4F7A-8FFF-434578E311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73B81-98C8-47F4-8EE3-2D536C2469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64E2B-7E83-4383-8FC0-C0783385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64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FB6F2-8A5C-9647-8FAA-4ADC82379097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6E53C-B540-F24C-A49E-7383CF25F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0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2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4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D87F21-D903-5709-3966-995AF1EA1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5454"/>
            <a:ext cx="11000232" cy="2030876"/>
          </a:xfrm>
        </p:spPr>
        <p:txBody>
          <a:bodyPr anchor="ctr">
            <a:noAutofit/>
          </a:bodyPr>
          <a:lstStyle>
            <a:lvl1pPr algn="ctr">
              <a:defRPr sz="40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8A6520B-137D-12EE-6230-4E49B52D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5074920"/>
            <a:ext cx="11019187" cy="40244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4B98963F-7B7B-FABC-191C-AE6A08144C6B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34569" y="1449617"/>
            <a:ext cx="5332792" cy="118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5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44" y="1202537"/>
            <a:ext cx="10968402" cy="1508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F4CADB4-7213-4DA4-9BAF-04CAE8A57A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07043" y="2785775"/>
            <a:ext cx="5279537" cy="480131"/>
          </a:xfrm>
        </p:spPr>
        <p:txBody>
          <a:bodyPr wrap="square" anchor="ctr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8BB1139-CE22-4070-887A-9C67C183776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92652" y="2801895"/>
            <a:ext cx="5295215" cy="480131"/>
          </a:xfrm>
        </p:spPr>
        <p:txBody>
          <a:bodyPr wrap="square" anchor="ctr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959D295-28EC-FB55-BD5A-D6DA5958AB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3369255"/>
            <a:ext cx="5264079" cy="3308272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AD87B26D-9576-9A98-1E9B-89CC9BBD4C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4924" y="3400363"/>
            <a:ext cx="5297067" cy="3277164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3342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233C2499-CBBC-380B-EC6B-75FD4226B0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6626" y="2913232"/>
            <a:ext cx="5329237" cy="3493874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DD825A85-EDC6-EC25-A3BC-9CE85347EF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30"/>
            <a:ext cx="5473002" cy="3775275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00961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756F5AF-083E-0F8D-DC11-D0EACF54BD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1449" y="2781219"/>
            <a:ext cx="9249104" cy="378578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31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411600C6-0950-D396-0EA2-204C1465BC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04069" y="2945362"/>
            <a:ext cx="2481794" cy="146626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41ABE8FF-7476-7B11-3666-D94031FE33B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93758" y="4726881"/>
            <a:ext cx="2481794" cy="146626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C24343BE-3C4D-2C4E-74DD-DF71BC456D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998" y="2803764"/>
            <a:ext cx="7994909" cy="3763241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3168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CCA992CC-AACE-A66E-82C6-42E1499376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28"/>
            <a:ext cx="5473002" cy="3775277"/>
          </a:xfrm>
        </p:spPr>
        <p:txBody>
          <a:bodyPr/>
          <a:lstStyle>
            <a:lvl1pPr marL="0" indent="0">
              <a:buNone/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8" name="Chart Placeholder 3">
            <a:extLst>
              <a:ext uri="{FF2B5EF4-FFF2-40B4-BE49-F238E27FC236}">
                <a16:creationId xmlns:a16="http://schemas.microsoft.com/office/drawing/2014/main" id="{41EC0F72-E4F9-5AFA-25F1-2FC552AFF814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256338" y="2912646"/>
            <a:ext cx="5337175" cy="3494088"/>
          </a:xfrm>
          <a:solidFill>
            <a:srgbClr val="FFFFEB"/>
          </a:solidFill>
        </p:spPr>
        <p:txBody>
          <a:bodyPr anchor="ctr" anchorCtr="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0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93270862-6695-9E62-F46C-24C6AA011100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1471451" y="2860096"/>
            <a:ext cx="9270124" cy="3706909"/>
          </a:xfrm>
          <a:solidFill>
            <a:srgbClr val="FFFFEB"/>
          </a:solidFill>
        </p:spPr>
        <p:txBody>
          <a:bodyPr anchor="ctr" anchorCtr="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1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42871D3B-EFD7-0358-4211-BB194A270C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26"/>
            <a:ext cx="5473002" cy="3775279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BA59E6B1-C196-978A-190D-2A195A0E919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256338" y="2912645"/>
            <a:ext cx="5337175" cy="3494088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 anchorCtr="1"/>
          <a:lstStyle>
            <a:lvl1pPr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14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able Placeholder 8">
            <a:extLst>
              <a:ext uri="{FF2B5EF4-FFF2-40B4-BE49-F238E27FC236}">
                <a16:creationId xmlns:a16="http://schemas.microsoft.com/office/drawing/2014/main" id="{5C1F04EE-64F7-4626-85E6-AD3232320842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5313" y="2828925"/>
            <a:ext cx="10990262" cy="3370263"/>
          </a:xfrm>
          <a:solidFill>
            <a:srgbClr val="E1FFE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07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D87F21-D903-5709-3966-995AF1EA1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</p:spPr>
        <p:txBody>
          <a:bodyPr anchor="ctr">
            <a:noAutofit/>
          </a:bodyPr>
          <a:lstStyle>
            <a:lvl1pPr algn="ctr">
              <a:defRPr sz="40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8A6520B-137D-12EE-6230-4E49B52D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4B98963F-7B7B-FABC-191C-AE6A08144C6B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08334" y="1449617"/>
            <a:ext cx="3950216" cy="87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624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551763CC-479B-32EB-429A-86E9F20884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53535" y="5475072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6EA11B5-4164-3D91-0F39-C7D3166C7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3217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014400A-63E0-DEF7-99B3-5640CF3E0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20948"/>
            <a:ext cx="11019187" cy="1459997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Charting the Cs: Cooperation, Communication and Collaboration.">
            <a:extLst>
              <a:ext uri="{FF2B5EF4-FFF2-40B4-BE49-F238E27FC236}">
                <a16:creationId xmlns:a16="http://schemas.microsoft.com/office/drawing/2014/main" id="{9C69875B-B990-0367-7A65-0CE047DA0AFC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32407" y="1449622"/>
            <a:ext cx="3950216" cy="87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3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D8552C42-EE20-8BA3-D682-E0AFE52F728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91536" y="5463031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CDCE161-4404-86BE-7F17-D0BF72483D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32034" y="5466319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>
            <a:lvl1pPr>
              <a:defRPr/>
            </a:lvl1pPr>
          </a:lstStyle>
          <a:p>
            <a:r>
              <a:rPr lang="en-US" dirty="0" err="1"/>
              <a:t>xd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A964C36-9375-05E4-127A-F13C6890B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905240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C7E3BA4-B1DB-A61A-5C30-C5E29F4C5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32971"/>
            <a:ext cx="11019187" cy="1372955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 descr="Charting the Cs: Cooperation, Communication and Collaboration.">
            <a:extLst>
              <a:ext uri="{FF2B5EF4-FFF2-40B4-BE49-F238E27FC236}">
                <a16:creationId xmlns:a16="http://schemas.microsoft.com/office/drawing/2014/main" id="{B3E50EC3-789F-2AC1-F9EE-829BE50A2935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34571" y="1461645"/>
            <a:ext cx="5332792" cy="118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193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D8552C42-EE20-8BA3-D682-E0AFE52F728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91536" y="5463031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CDCE161-4404-86BE-7F17-D0BF72483D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32034" y="5466319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>
            <a:lvl1pPr>
              <a:defRPr/>
            </a:lvl1pPr>
          </a:lstStyle>
          <a:p>
            <a:r>
              <a:rPr lang="en-US" dirty="0" err="1"/>
              <a:t>xd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A964C36-9375-05E4-127A-F13C6890B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905240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C7E3BA4-B1DB-A61A-5C30-C5E29F4C5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32971"/>
            <a:ext cx="11019187" cy="1372955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 descr="Charting the Cs: Cooperation, Communication and Collaboration.">
            <a:extLst>
              <a:ext uri="{FF2B5EF4-FFF2-40B4-BE49-F238E27FC236}">
                <a16:creationId xmlns:a16="http://schemas.microsoft.com/office/drawing/2014/main" id="{B3E50EC3-789F-2AC1-F9EE-829BE50A2935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32406" y="1461645"/>
            <a:ext cx="3950216" cy="87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65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14A0210D-9B92-8DC9-2117-5452E534B9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34548" y="5507214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F098BA71-96E0-1B95-3CF7-410A945E72C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36002" y="5497977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700D10FB-6484-A297-B7D6-F16920A749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52647" y="5497976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F6D8D22-3F71-9CA6-C1BF-BA2C67179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836" y="2893836"/>
            <a:ext cx="11019187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691BF557-26B1-A827-56A8-5A2772315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17320"/>
            <a:ext cx="11019187" cy="1352512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8" name="Picture 17" descr="Charting the Cs: Cooperation, Communication and Collaboration.">
            <a:extLst>
              <a:ext uri="{FF2B5EF4-FFF2-40B4-BE49-F238E27FC236}">
                <a16:creationId xmlns:a16="http://schemas.microsoft.com/office/drawing/2014/main" id="{B48D9A8F-2C85-F3C9-DADF-62E413748E89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20375" y="1461645"/>
            <a:ext cx="3950216" cy="87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5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551763CC-479B-32EB-429A-86E9F20884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53535" y="5475072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6EA11B5-4164-3D91-0F39-C7D3166C7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3217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014400A-63E0-DEF7-99B3-5640CF3E0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20948"/>
            <a:ext cx="11019187" cy="1459997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 descr="Charting the Cs: Cooperation, Communication and Collaboration.">
            <a:extLst>
              <a:ext uri="{FF2B5EF4-FFF2-40B4-BE49-F238E27FC236}">
                <a16:creationId xmlns:a16="http://schemas.microsoft.com/office/drawing/2014/main" id="{9C69875B-B990-0367-7A65-0CE047DA0AFC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34572" y="1449622"/>
            <a:ext cx="5332792" cy="118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48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D8552C42-EE20-8BA3-D682-E0AFE52F728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91536" y="5463031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CDCE161-4404-86BE-7F17-D0BF72483D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32034" y="5466319"/>
            <a:ext cx="1274233" cy="105479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>
            <a:lvl1pPr>
              <a:defRPr/>
            </a:lvl1pPr>
          </a:lstStyle>
          <a:p>
            <a:r>
              <a:rPr lang="en-US" dirty="0" err="1"/>
              <a:t>xd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A964C36-9375-05E4-127A-F13C6890B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905240"/>
            <a:ext cx="11000232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C7E3BA4-B1DB-A61A-5C30-C5E29F4C5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32971"/>
            <a:ext cx="11019187" cy="1372955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 descr="Charting the Cs: Cooperation, Communication and Collaboration.">
            <a:extLst>
              <a:ext uri="{FF2B5EF4-FFF2-40B4-BE49-F238E27FC236}">
                <a16:creationId xmlns:a16="http://schemas.microsoft.com/office/drawing/2014/main" id="{B3E50EC3-789F-2AC1-F9EE-829BE50A2935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34571" y="1461645"/>
            <a:ext cx="5332792" cy="118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1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14A0210D-9B92-8DC9-2117-5452E534B9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34548" y="5507214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F098BA71-96E0-1B95-3CF7-410A945E72C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36002" y="5497977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700D10FB-6484-A297-B7D6-F16920A749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52647" y="5497976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F6D8D22-3F71-9CA6-C1BF-BA2C67179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836" y="2893836"/>
            <a:ext cx="11019187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691BF557-26B1-A827-56A8-5A2772315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17320"/>
            <a:ext cx="11019187" cy="1352512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8" name="Picture 17" descr="Charting the Cs: Cooperation, Communication and Collaboration.">
            <a:extLst>
              <a:ext uri="{FF2B5EF4-FFF2-40B4-BE49-F238E27FC236}">
                <a16:creationId xmlns:a16="http://schemas.microsoft.com/office/drawing/2014/main" id="{B48D9A8F-2C85-F3C9-DADF-62E413748E89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34579" y="1461645"/>
            <a:ext cx="5332792" cy="118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14A0210D-9B92-8DC9-2117-5452E534B9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34548" y="5507214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F098BA71-96E0-1B95-3CF7-410A945E72C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36002" y="5497977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700D10FB-6484-A297-B7D6-F16920A749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52647" y="5497976"/>
            <a:ext cx="1347833" cy="99907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F6D8D22-3F71-9CA6-C1BF-BA2C67179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836" y="2893836"/>
            <a:ext cx="11019187" cy="914400"/>
          </a:xfrm>
        </p:spPr>
        <p:txBody>
          <a:bodyPr anchor="ctr">
            <a:noAutofit/>
          </a:bodyPr>
          <a:lstStyle>
            <a:lvl1pPr algn="ctr">
              <a:defRPr sz="36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691BF557-26B1-A827-56A8-5A2772315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17320"/>
            <a:ext cx="11019187" cy="1352512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8" name="Picture 17" descr="Charting the Cs: Cooperation, Communication and Collaboration.">
            <a:extLst>
              <a:ext uri="{FF2B5EF4-FFF2-40B4-BE49-F238E27FC236}">
                <a16:creationId xmlns:a16="http://schemas.microsoft.com/office/drawing/2014/main" id="{B48D9A8F-2C85-F3C9-DADF-62E413748E89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34579" y="1461645"/>
            <a:ext cx="5332792" cy="118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9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E71DD-D39E-430D-92BA-5FB446CDB3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488" y="2803766"/>
            <a:ext cx="10978994" cy="3727144"/>
          </a:xfrm>
        </p:spPr>
        <p:txBody>
          <a:bodyPr/>
          <a:lstStyle>
            <a:lvl1pPr marL="0" indent="0">
              <a:buNone/>
              <a:defRPr sz="2400"/>
            </a:lvl1pPr>
            <a:lvl2pPr marL="571500" indent="-342900">
              <a:spcBef>
                <a:spcPts val="800"/>
              </a:spcBef>
              <a:spcAft>
                <a:spcPts val="800"/>
              </a:spcAft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spcBef>
                <a:spcPts val="800"/>
              </a:spcBef>
              <a:spcAft>
                <a:spcPts val="800"/>
              </a:spcAft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spcBef>
                <a:spcPts val="800"/>
              </a:spcBef>
              <a:spcAft>
                <a:spcPts val="80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spcBef>
                <a:spcPts val="800"/>
              </a:spcBef>
              <a:spcAft>
                <a:spcPts val="800"/>
              </a:spcAft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E71DD-D39E-430D-92BA-5FB446CDB3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488" y="2803766"/>
            <a:ext cx="10978994" cy="3727144"/>
          </a:xfrm>
        </p:spPr>
        <p:txBody>
          <a:bodyPr/>
          <a:lstStyle>
            <a:lvl1pPr marL="0" indent="0">
              <a:buNone/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05366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1" y="1202537"/>
            <a:ext cx="10999091" cy="15087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244E0FAE-785D-41DB-A5ED-7E6E37EB9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2803764"/>
            <a:ext cx="5264079" cy="3787305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5CFD31C-BA6D-4D5C-87D8-CE8E1BE48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4924" y="2834873"/>
            <a:ext cx="5297067" cy="3756196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949" y="1202077"/>
            <a:ext cx="10972800" cy="15506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949" y="2829711"/>
            <a:ext cx="10972799" cy="3737294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E48A509B-6BB4-4E92-A021-9A8C35CD7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46" y="1143001"/>
            <a:ext cx="227654" cy="1686710"/>
          </a:xfrm>
          <a:prstGeom prst="rect">
            <a:avLst/>
          </a:prstGeom>
          <a:solidFill>
            <a:srgbClr val="5DCD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8196219-F9FA-43AF-8C08-4862AF621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6312" y="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 hidden="1">
            <a:extLst>
              <a:ext uri="{FF2B5EF4-FFF2-40B4-BE49-F238E27FC236}">
                <a16:creationId xmlns:a16="http://schemas.microsoft.com/office/drawing/2014/main" id="{19C48AA6-DA71-507A-44EF-8C9EDDF86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872" y="-4657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1">
            <a:extLst>
              <a:ext uri="{FF2B5EF4-FFF2-40B4-BE49-F238E27FC236}">
                <a16:creationId xmlns:a16="http://schemas.microsoft.com/office/drawing/2014/main" id="{506A197E-CF6F-014B-73BD-EC4CD1BDC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29711"/>
            <a:ext cx="227654" cy="4026744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0461DD-C021-61DE-80E7-67AA7CE4F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1722370" y="6505476"/>
            <a:ext cx="469630" cy="369332"/>
          </a:xfrm>
          <a:prstGeom prst="rect">
            <a:avLst/>
          </a:prstGeom>
          <a:solidFill>
            <a:srgbClr val="79D6FF"/>
          </a:solidFill>
        </p:spPr>
        <p:txBody>
          <a:bodyPr wrap="square" rtlCol="0">
            <a:spAutoFit/>
          </a:bodyPr>
          <a:lstStyle/>
          <a:p>
            <a:pPr algn="ctr"/>
            <a:fld id="{E87E798C-1626-44D4-9BFF-3156840017C8}" type="slidenum">
              <a:rPr lang="en-US" b="1" smtClean="0"/>
              <a:pPr algn="ctr"/>
              <a:t>‹#›</a:t>
            </a:fld>
            <a:endParaRPr lang="en-US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5" r:id="rId2"/>
    <p:sldLayoutId id="2147483681" r:id="rId3"/>
    <p:sldLayoutId id="2147483682" r:id="rId4"/>
    <p:sldLayoutId id="2147483683" r:id="rId5"/>
    <p:sldLayoutId id="2147483684" r:id="rId6"/>
    <p:sldLayoutId id="2147483650" r:id="rId7"/>
    <p:sldLayoutId id="2147483685" r:id="rId8"/>
    <p:sldLayoutId id="2147483652" r:id="rId9"/>
    <p:sldLayoutId id="2147483662" r:id="rId10"/>
    <p:sldLayoutId id="2147483678" r:id="rId11"/>
    <p:sldLayoutId id="2147483686" r:id="rId12"/>
    <p:sldLayoutId id="2147483687" r:id="rId13"/>
    <p:sldLayoutId id="2147483688" r:id="rId14"/>
    <p:sldLayoutId id="2147483689" r:id="rId15"/>
    <p:sldLayoutId id="2147483691" r:id="rId16"/>
    <p:sldLayoutId id="2147483692" r:id="rId17"/>
    <p:sldLayoutId id="2147483697" r:id="rId18"/>
    <p:sldLayoutId id="2147483698" r:id="rId19"/>
    <p:sldLayoutId id="2147483699" r:id="rId20"/>
    <p:sldLayoutId id="2147483700" r:id="rId2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none" spc="100" baseline="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spcAft>
          <a:spcPts val="1200"/>
        </a:spcAft>
        <a:buClr>
          <a:schemeClr val="accent1"/>
        </a:buClr>
        <a:buSzPct val="100000"/>
        <a:buFont typeface="Tw Cen MT" panose="020B0602020104020603" pitchFamily="34" charset="0"/>
        <a:buNone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1500" indent="-342900" algn="l" defTabSz="914400" rtl="0" eaLnBrk="1" latinLnBrk="0" hangingPunct="1">
        <a:lnSpc>
          <a:spcPct val="90000"/>
        </a:lnSpc>
        <a:spcBef>
          <a:spcPts val="800"/>
        </a:spcBef>
        <a:spcAft>
          <a:spcPts val="800"/>
        </a:spcAft>
        <a:buClr>
          <a:srgbClr val="003399"/>
        </a:buClr>
        <a:buSzPct val="105000"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0100" indent="-342900" algn="l" defTabSz="914400" rtl="0" eaLnBrk="1" latinLnBrk="0" hangingPunct="1">
        <a:lnSpc>
          <a:spcPct val="90000"/>
        </a:lnSpc>
        <a:spcBef>
          <a:spcPts val="800"/>
        </a:spcBef>
        <a:spcAft>
          <a:spcPts val="800"/>
        </a:spcAft>
        <a:buClr>
          <a:srgbClr val="003399"/>
        </a:buClr>
        <a:buSzPct val="8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4295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70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14400" indent="-285750" algn="l" defTabSz="914400" rtl="0" eaLnBrk="1" latinLnBrk="0" hangingPunct="1">
        <a:lnSpc>
          <a:spcPct val="90000"/>
        </a:lnSpc>
        <a:spcBef>
          <a:spcPts val="800"/>
        </a:spcBef>
        <a:spcAft>
          <a:spcPts val="800"/>
        </a:spcAft>
        <a:buClr>
          <a:srgbClr val="003399"/>
        </a:buClr>
        <a:buSzPct val="94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257300" indent="-457200" algn="l" defTabSz="914400" rtl="0" eaLnBrk="1" latinLnBrk="0" hangingPunct="1">
        <a:lnSpc>
          <a:spcPct val="90000"/>
        </a:lnSpc>
        <a:spcBef>
          <a:spcPts val="800"/>
        </a:spcBef>
        <a:spcAft>
          <a:spcPts val="800"/>
        </a:spcAft>
        <a:buClr>
          <a:srgbClr val="003399"/>
        </a:buClr>
        <a:buSzPct val="80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1031875" indent="-234950" algn="l" defTabSz="914400" rtl="0" eaLnBrk="1" latinLnBrk="0" hangingPunct="1">
        <a:lnSpc>
          <a:spcPct val="90000"/>
        </a:lnSpc>
        <a:spcBef>
          <a:spcPts val="200"/>
        </a:spcBef>
        <a:spcAft>
          <a:spcPts val="1200"/>
        </a:spcAft>
        <a:buClr>
          <a:srgbClr val="101820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design.stackexchange.com/questions/22181/what-is-the-best-way-to-make-arrows-in-circular-shap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piqsels.com/en/search?q=questio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5B690-0D7C-264E-8102-7D8DC99BB8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Exploring Effective Strategies for the Classroom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CB151-78F7-B8D8-2CC7-C620B45ADB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Statewide Professional Development to Support the Workforce and Low Incidence Disability Areas</a:t>
            </a:r>
          </a:p>
        </p:txBody>
      </p:sp>
    </p:spTree>
    <p:extLst>
      <p:ext uri="{BB962C8B-B14F-4D97-AF65-F5344CB8AC3E}">
        <p14:creationId xmlns:p14="http://schemas.microsoft.com/office/powerpoint/2010/main" val="116753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2F64-A950-144A-BD3D-2ECDA1DC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BAF25-E204-9DA1-AEF8-AB247F35AC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Nikki </a:t>
            </a:r>
            <a:r>
              <a:rPr lang="en-US" dirty="0" err="1"/>
              <a:t>Flotterud</a:t>
            </a:r>
            <a:r>
              <a:rPr lang="en-US" dirty="0"/>
              <a:t>-Faribault Public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Kori Ring-Rochester Public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Hilary Clark-Rochester Public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Lynne Petersen-Goodhue County Education District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Staphany</a:t>
            </a:r>
            <a:r>
              <a:rPr lang="en-US" dirty="0"/>
              <a:t> </a:t>
            </a:r>
            <a:r>
              <a:rPr lang="en-US" dirty="0" err="1"/>
              <a:t>Wesely</a:t>
            </a:r>
            <a:r>
              <a:rPr lang="en-US" dirty="0"/>
              <a:t>-Owatonna Public Schools</a:t>
            </a:r>
          </a:p>
        </p:txBody>
      </p:sp>
    </p:spTree>
    <p:extLst>
      <p:ext uri="{BB962C8B-B14F-4D97-AF65-F5344CB8AC3E}">
        <p14:creationId xmlns:p14="http://schemas.microsoft.com/office/powerpoint/2010/main" val="273356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C960-D36F-6249-B978-86B4C003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489" y="1202538"/>
            <a:ext cx="5483511" cy="1511808"/>
          </a:xfrm>
        </p:spPr>
        <p:txBody>
          <a:bodyPr/>
          <a:lstStyle/>
          <a:p>
            <a:r>
              <a:rPr lang="en-US" b="0" dirty="0"/>
              <a:t>STATIONS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64E9748-362E-5816-A046-D3D81DB170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30"/>
            <a:ext cx="5473002" cy="3447521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Station 1-Visuals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Station 2-Work Systems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Station 3-Behavior Supports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Station 4-Social Narratives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Station 5-Student Schedules</a:t>
            </a:r>
          </a:p>
        </p:txBody>
      </p:sp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9ED8F44F-6C31-4DC3-8773-6E7AE52D01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16205" y="2207941"/>
            <a:ext cx="3413387" cy="3447521"/>
          </a:xfrm>
        </p:spPr>
      </p:pic>
    </p:spTree>
    <p:extLst>
      <p:ext uri="{BB962C8B-B14F-4D97-AF65-F5344CB8AC3E}">
        <p14:creationId xmlns:p14="http://schemas.microsoft.com/office/powerpoint/2010/main" val="7345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D401-E39D-41DB-90C2-D3531BF57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WHAT TO DO AT EACH STATION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63F66-13F0-4C73-AF51-30009BE331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5" y="2791730"/>
            <a:ext cx="5991113" cy="3775275"/>
          </a:xfrm>
        </p:spPr>
        <p:txBody>
          <a:bodyPr/>
          <a:lstStyle/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Read the One Pager</a:t>
            </a:r>
          </a:p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Review Examples</a:t>
            </a:r>
          </a:p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Create Make and Take</a:t>
            </a:r>
          </a:p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Discuss how to use strategy in classroom</a:t>
            </a:r>
          </a:p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Reflect and share your ideas with group</a:t>
            </a:r>
          </a:p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Write on post it note.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B15B06B9-738A-42E9-ADB2-4F605277F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tretch>
            <a:fillRect/>
          </a:stretch>
        </p:blipFill>
        <p:spPr>
          <a:xfrm>
            <a:off x="7221071" y="2714347"/>
            <a:ext cx="3441176" cy="3441176"/>
          </a:xfrm>
        </p:spPr>
      </p:pic>
    </p:spTree>
    <p:extLst>
      <p:ext uri="{BB962C8B-B14F-4D97-AF65-F5344CB8AC3E}">
        <p14:creationId xmlns:p14="http://schemas.microsoft.com/office/powerpoint/2010/main" val="320365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21E1C-6CC8-4859-A123-E0D43FA7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WRAP UP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2E8A2-D97A-4AEB-8CC3-3B27627CA1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31"/>
            <a:ext cx="5498054" cy="2210576"/>
          </a:xfrm>
        </p:spPr>
        <p:txBody>
          <a:bodyPr/>
          <a:lstStyle/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Gallery Walk-Pick up remaining information</a:t>
            </a:r>
          </a:p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Questions?</a:t>
            </a:r>
          </a:p>
          <a:p>
            <a:pPr marL="457200" indent="-457200">
              <a:spcBef>
                <a:spcPts val="800"/>
              </a:spcBef>
              <a:spcAft>
                <a:spcPts val="800"/>
              </a:spcAft>
              <a:buAutoNum type="arabicPeriod"/>
            </a:pPr>
            <a:r>
              <a:rPr lang="en-US" dirty="0"/>
              <a:t>Share out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1DEC446C-4B85-4655-A1CF-08775B191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3021" b="3021"/>
          <a:stretch>
            <a:fillRect/>
          </a:stretch>
        </p:blipFill>
        <p:spPr>
          <a:xfrm>
            <a:off x="6527185" y="2926679"/>
            <a:ext cx="4991443" cy="3272415"/>
          </a:xfrm>
        </p:spPr>
      </p:pic>
    </p:spTree>
    <p:extLst>
      <p:ext uri="{BB962C8B-B14F-4D97-AF65-F5344CB8AC3E}">
        <p14:creationId xmlns:p14="http://schemas.microsoft.com/office/powerpoint/2010/main" val="256616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6F1DB6C-80AB-4E41-A5AE-91CFF09CA6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Closing Slide, Thank you!</a:t>
            </a:r>
          </a:p>
        </p:txBody>
      </p:sp>
    </p:spTree>
    <p:extLst>
      <p:ext uri="{BB962C8B-B14F-4D97-AF65-F5344CB8AC3E}">
        <p14:creationId xmlns:p14="http://schemas.microsoft.com/office/powerpoint/2010/main" val="3316001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CC"/>
      </a:hlink>
      <a:folHlink>
        <a:srgbClr val="954F7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AW xmlns="http://www.net-centric.com/PAWPP">
  <Shape xmlns="" ID="8euNCCA4IqjupmbpvbvSMfRq+8o=" pdftag="H1" isBookmarkSet="no" bookmark="yes" Order="_x0031_"/>
  <Shape xmlns="" ID="ARSfPO/U9ItJ9zIOwm93ZJ7l/j8=" pdftag="H2" isBookmarkSet="no" bookmark="yes" Order="_x0032_"/>
  <Shape xmlns="" ID="osa0KM2sbnZHHxlXUxKH3ujjHuE=" pdftag="" bookmark="no" Order="_x0031_"/>
  <Shape xmlns="" ID="4JRL6lqoOFw9RUHrP0y9U5BDzf8=" pdftag="" bookmark="no" Order="_x0032_"/>
  <Shape xmlns="" ID="sM+ghJOlUVqnHU19mdPjAdwWJuw=" pdftag="" bookmark="no" Order="_x0031_"/>
  <Shape xmlns="" ID="GTGIHFiwAYvgHLb8IUSCQ2X6w4g=" pdftag="" bookmark="no" Order="_x0032_"/>
  <Shape xmlns="" ID="hq9gSbGZQhpPus+SHezN5PrGc9w=" pdftag="" bookmark="no" Order="_x0031_"/>
  <Shape xmlns="" ID="FtXJgaOuZev8eFU+if2YMxbKkRI=" pdftag="" bookmark="no" Order="_x0032_"/>
  <Shape xmlns="" ID="ri+uYzSNCD67GlIZrZ8qmmNgURU=" pdftag="" bookmark="no" Order="_x0033_"/>
  <Shape xmlns="" ID="/Xe9+1NnBDFDac2uz9Mf5cnxpHw=" pdftag="" bookmark="no" Order="_x0031_"/>
  <Shape xmlns="" ID="rGgMSPfHoOmRN/+oUl7Dwo+YgYE=" pdftag="" bookmark="no" Order="_x0032_"/>
  <Shape xmlns="" ID="ZTBnAgeWTQQGZoyfyflkLJl+jcs=" pdftag="" bookmark="no" Order="_x0035_"/>
  <Shape xmlns="" ID="nSihPpWUspo+Y57wY5tF8LIQIHs=" pdftag="" bookmark="no" Order="_x0032_"/>
  <Shape xmlns="" ID="S6CVtHyytP5Rb39DTS6OkAlP7e0=" pdftag="" bookmark="no" Order="_x0034_"/>
  <Shape xmlns="" ID="USIEJhtT65UPFtGM0RUW67D4iJA=" pdftag="" bookmark="no" Order="_x0033_"/>
  <Shape xmlns="" ID="XzVFQuOWAWqK/HZDqm2LiuGBOJQ=" pdftag="" bookmark="no" Order="_x0032_"/>
  <Shape xmlns="" ID="uflvo7/4mXD7uDuM1tkLIDwRdoQ=" inline="no" formula="no" pdftag="Figure" Lang="" bookmark="no" Order="_x0031_" artifact="_x0030_" validate="no"/>
  <HyperLink xmlns="" ID="iB0l3QkZoIIwbuqLQRe5I0KEal0=1995016305290.2289_384.0426" plainAltText="shuyin.maciel_x0040_metrocsu.org" Lang=""/>
  <Shape xmlns="" ID="oUeVMHAtmcFeZuL28VldA6mxYF4=" pdftag="" bookmark="no" Order="_x0031_"/>
  <Shape xmlns="" ID="iB0l3QkZoIIwbuqLQRe5I0KEal0=" pdftag="" bookmark="no" Order="_x0032_"/>
  <SubText xmlns="" ID="uflvo7/4mXD7uDuM1tkLIDwRdoQ=" ActualText=""/>
  <Shape xmlns="" ID="dPX0ernXQqq7MaM8E4a1qptkh+k=" pdftag="" Order="_x0033_"/>
  <Shape xmlns="" ID="+Cyv/SB6C+zDDxQal1n9Hy8Mqk4=" isBookmarkSet="no" pdftag="H1" artifact="_x0030_" bookmark="yes" Order="_x0031_"/>
  <Shape xmlns="" ID="KCgBqnKLIedfCQf/S9Vk0cZ6zlI=" pdftag="H2" isBookmarkSet="no" bookmark="yes" Order="_x0031_"/>
  <Shape xmlns="" ID="x/QBzKvZs8QT19MUK4I5dwzhtq8=" pdftag="P" isBookmarkSet="no" bookmark="no" Order="_x0032_"/>
  <Shape xmlns="" ID="ASV94Z4cLJZBI7cZMHuZe6TvwVI=" pdftag="H2" isBookmarkSet="no" bookmark="yes" Order="_x0031_"/>
  <Shape xmlns="" ID="TDyVDmRiOATcxa2VPJ0VEMtMVm8=" pdftag="P" isBookmarkSet="no" bookmark="no" Order="_x0032_"/>
  <Shape xmlns="" ID="2MdwOFC1TuTz+cDsJ+9eA2UKoUE=" Order="_x0032_" formula="no" inline="no" isBookmarkSet="no" bookmark="no" Lang="" artifact="_x0031_" pdftag="_x005B_Artifact_x005D_" validate="no"/>
  <Shape xmlns="" ID="1PwBHUKGIv+MXdp3+0b44ky2Hj0=" pdftag="H2" isBookmarkSet="no" bookmark="yes" Order="_x0031_"/>
  <Shape xmlns="" ID="/qwLxj5i8wPdtxKjNDsBTX2juJU=" Order="_x0033_" pdftag="P" isBookmarkSet="no"/>
  <Shape xmlns="" ID="n8VcW7bPkzWYI7JCW4hs7OFVMzE=" artifact="_x0031_" formula="no" inline="no" Order="_x0032_" validate="no" pdftag="Figure" isBookmarkSet="no"/>
  <Shape xmlns="" ID="reHWOYKLqMwSNqWFrsXDMT5UAHY=" pdftag="H2" isBookmarkSet="no" bookmark="yes" Order="_x0031_"/>
  <Shape xmlns="" ID="OVt0t5e1NerTwNz42KOjyQpOXBY=" isBookmarkSet="no" bookmark="no" pdftag="P" artifact="_x0030_" Order="_x0032_"/>
  <Shape xmlns="" ID="2Ix5mjr2J8Qbpr3qSTfdHwdNEuo=" artifact="_x0031_" formula="no" inline="no" Order="_x0033_" validate="no" pdftag="Figure" isBookmarkSet="no"/>
  <Shape xmlns="" ID="xfI62kHlrj7InW2wA7kQjWmtLDM=" pdftag="P" artifact="_x0030_" isBookmarkSet="yes" bookmark="no" Order="_x0031_"/>
  <Shape xmlns="" ID="9ufkdhgE2lFcuTfPzYxy0yTP4Iw=" pdftag="" Order="_x0032_" artifact="_x0031_" validate="no" formula="no" inline="no"/>
  <SubText xmlns="" ID="2MdwOFC1TuTz+cDsJ+9eA2UKoUE=" ActualText=""/>
  <Shape xmlns="" ID="1mvZPmvDLLmoochRTwtPeTIp1ek=" pdftag="P" isBookmarkSet="no" bookmark="no" Order="_x0032_"/>
  <Shape xmlns="" ID="JlxY6oj7HtRekDdWmia6zasUpws=" pdftag="" Order="_x0032_" artifact="_x0031_" validate="no" formula="no" inline="no"/>
  <Shape xmlns="" ID="hsmZykBAAnah9+8G4et03HBfBCQ=" pdftag="" Order="_x0032_"/>
  <Shape xmlns="" ID="77P4PTZDmNAdOWu9U4Z5zmTpU3w=" pdftag="" Order="_x0033_" artifact="_x0031_" validate="no" formula="no" inline="no"/>
  <Shape xmlns="" ID="wBmWAA9NBREEMBI1wvEvfvY7ruU=" isBookmarkSet="no" bookmark="no" pdftag="_x005B_Artifact_x005D_" artifact="_x0031_" formula="no" inline="no" Lang="" Order="_x002D_1" validate="no"/>
  <Shape xmlns="" ID="Cg8bz2fNzieR8nKQJOGJsQmOsj0=" isBookmarkSet="no" bookmark="no" pdftag="_x005B_Artifact_x005D_" artifact="_x0031_" formula="no" inline="no" Lang="" Order="_x002D_1" validate="no"/>
  <Shape xmlns="" ID="E55Rx68MOqtlspQhwoBypKWtlAQ=" pdftag="P" artifact="_x0030_" isBookmarkSet="yes" bookmark="no" Order="_x0032_"/>
  <Shape xmlns="" ID="2i7DeMIAASTMgw/TXzGemEkq3Cg=" pdftag="P" isBookmarkSet="no" bookmark="no" Order="_x0032_"/>
</PAW>
</file>

<file path=customXml/itemProps1.xml><?xml version="1.0" encoding="utf-8"?>
<ds:datastoreItem xmlns:ds="http://schemas.openxmlformats.org/officeDocument/2006/customXml" ds:itemID="{BDDA8F98-CF0A-47A4-BB33-D89B60E5DAF1}">
  <ds:schemaRefs>
    <ds:schemaRef ds:uri="http://www.net-centric.com/PAWPP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27488</TotalTime>
  <Words>110</Words>
  <Application>Microsoft Office PowerPoint</Application>
  <PresentationFormat>Widescreen</PresentationFormat>
  <Paragraphs>28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Tw Cen MT</vt:lpstr>
      <vt:lpstr>Wingdings</vt:lpstr>
      <vt:lpstr>Wingdings 3</vt:lpstr>
      <vt:lpstr>Integral</vt:lpstr>
      <vt:lpstr>Exploring Effective Strategies for the Classroom</vt:lpstr>
      <vt:lpstr>INTRODUCTIONS</vt:lpstr>
      <vt:lpstr>STATIONS</vt:lpstr>
      <vt:lpstr>WHAT TO DO AT EACH STATION</vt:lpstr>
      <vt:lpstr>WRAP UP</vt:lpstr>
      <vt:lpstr>Closing Slide,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Effective Strategies for the Classroom. Charting the Cs 2024;</dc:title>
  <dc:creator>Nikki Flotterud-Faribault Public Schools</dc:creator>
  <cp:lastModifiedBy>Shuyin Maciel</cp:lastModifiedBy>
  <cp:revision>1025</cp:revision>
  <dcterms:created xsi:type="dcterms:W3CDTF">2020-04-18T15:28:58Z</dcterms:created>
  <dcterms:modified xsi:type="dcterms:W3CDTF">2024-02-27T13:20:05Z</dcterms:modified>
</cp:coreProperties>
</file>