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2"/>
  </p:sldMasterIdLst>
  <p:notesMasterIdLst>
    <p:notesMasterId r:id="rId33"/>
  </p:notesMasterIdLst>
  <p:handoutMasterIdLst>
    <p:handoutMasterId r:id="rId34"/>
  </p:handoutMasterIdLst>
  <p:sldIdLst>
    <p:sldId id="256" r:id="rId3"/>
    <p:sldId id="329" r:id="rId4"/>
    <p:sldId id="337" r:id="rId5"/>
    <p:sldId id="331" r:id="rId6"/>
    <p:sldId id="344" r:id="rId7"/>
    <p:sldId id="345" r:id="rId8"/>
    <p:sldId id="334" r:id="rId9"/>
    <p:sldId id="335" r:id="rId10"/>
    <p:sldId id="336" r:id="rId11"/>
    <p:sldId id="341" r:id="rId12"/>
    <p:sldId id="342" r:id="rId13"/>
    <p:sldId id="348" r:id="rId14"/>
    <p:sldId id="364" r:id="rId15"/>
    <p:sldId id="343" r:id="rId16"/>
    <p:sldId id="349" r:id="rId17"/>
    <p:sldId id="365" r:id="rId18"/>
    <p:sldId id="347" r:id="rId19"/>
    <p:sldId id="355" r:id="rId20"/>
    <p:sldId id="354" r:id="rId21"/>
    <p:sldId id="346" r:id="rId22"/>
    <p:sldId id="350" r:id="rId23"/>
    <p:sldId id="351" r:id="rId24"/>
    <p:sldId id="353" r:id="rId25"/>
    <p:sldId id="358" r:id="rId26"/>
    <p:sldId id="356" r:id="rId27"/>
    <p:sldId id="357" r:id="rId28"/>
    <p:sldId id="363" r:id="rId29"/>
    <p:sldId id="366" r:id="rId30"/>
    <p:sldId id="360" r:id="rId31"/>
    <p:sldId id="31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D6FF"/>
    <a:srgbClr val="5DCDFF"/>
    <a:srgbClr val="005A8C"/>
    <a:srgbClr val="E1FFE1"/>
    <a:srgbClr val="CCECFF"/>
    <a:srgbClr val="0099FF"/>
    <a:srgbClr val="00344C"/>
    <a:srgbClr val="3FC4FF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 snapToObjects="1">
      <p:cViewPr varScale="1">
        <p:scale>
          <a:sx n="71" d="100"/>
          <a:sy n="71" d="100"/>
        </p:scale>
        <p:origin x="858" y="2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1768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02" d="100"/>
          <a:sy n="102" d="100"/>
        </p:scale>
        <p:origin x="2898" y="12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C4C17C-7E7C-4FEC-B62C-2EC79CF227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C075B-BE3D-49D9-B36A-CFDC1E1A6A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F0176-442A-4234-91CF-68DD85B022D0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51D5B-9ACC-4F7A-8FFF-434578E311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73B81-98C8-47F4-8EE3-2D536C2469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64E2B-7E83-4383-8FC0-C0783385D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64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FB6F2-8A5C-9647-8FAA-4ADC8237909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6E53C-B540-F24C-A49E-7383CF25F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0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02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29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D87F21-D903-5709-3966-995AF1EA1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3272645"/>
            <a:ext cx="11000232" cy="914400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defRPr sz="40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8A6520B-137D-12EE-6230-4E49B52D4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4670932"/>
            <a:ext cx="11019187" cy="1501268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Charting the Cs: Cooperation, Communication and Collaboration.&#10;Statewide Professional Development to Support the Workforce and Low Incidence Disability Areas.&#10;">
            <a:extLst>
              <a:ext uri="{FF2B5EF4-FFF2-40B4-BE49-F238E27FC236}">
                <a16:creationId xmlns:a16="http://schemas.microsoft.com/office/drawing/2014/main" id="{4B98963F-7B7B-FABC-191C-AE6A08144C6B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749" y="1598207"/>
            <a:ext cx="4740259" cy="105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5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44" y="1572768"/>
            <a:ext cx="11000232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F4CADB4-7213-4DA4-9BAF-04CAE8A57AE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07043" y="2785775"/>
            <a:ext cx="5279537" cy="480131"/>
          </a:xfrm>
        </p:spPr>
        <p:txBody>
          <a:bodyPr wrap="square" anchor="ctr" anchorCtr="0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8BB1139-CE22-4070-887A-9C67C183776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92652" y="2801895"/>
            <a:ext cx="5295215" cy="480131"/>
          </a:xfrm>
        </p:spPr>
        <p:txBody>
          <a:bodyPr wrap="square" anchor="ctr" anchorCtr="0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959D295-28EC-FB55-BD5A-D6DA5958AB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998" y="3369255"/>
            <a:ext cx="5264079" cy="3308272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AD87B26D-9576-9A98-1E9B-89CC9BBD4C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4924" y="3400363"/>
            <a:ext cx="5297067" cy="3277164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3342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233C2499-CBBC-380B-EC6B-75FD4226B0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6626" y="2913232"/>
            <a:ext cx="5329237" cy="3493874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DD825A85-EDC6-EC25-A3BC-9CE85347EF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6" y="2791730"/>
            <a:ext cx="5473002" cy="3775275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00961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756F5AF-083E-0F8D-DC11-D0EACF54BD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1449" y="2781219"/>
            <a:ext cx="9249104" cy="378578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31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411600C6-0950-D396-0EA2-204C1465BC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04069" y="2945362"/>
            <a:ext cx="2481794" cy="146626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41ABE8FF-7476-7B11-3666-D94031FE33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93758" y="4726881"/>
            <a:ext cx="2481794" cy="146626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4343BE-3C4D-2C4E-74DD-DF71BC456D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998" y="2803764"/>
            <a:ext cx="7994909" cy="3763241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31686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CCA992CC-AACE-A66E-82C6-42E1499376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6" y="2791728"/>
            <a:ext cx="5473002" cy="3775277"/>
          </a:xfrm>
        </p:spPr>
        <p:txBody>
          <a:bodyPr/>
          <a:lstStyle>
            <a:lvl1pPr marL="0" indent="0">
              <a:buNone/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  <p:sp>
        <p:nvSpPr>
          <p:cNvPr id="8" name="Chart Placeholder 3">
            <a:extLst>
              <a:ext uri="{FF2B5EF4-FFF2-40B4-BE49-F238E27FC236}">
                <a16:creationId xmlns:a16="http://schemas.microsoft.com/office/drawing/2014/main" id="{41EC0F72-E4F9-5AFA-25F1-2FC552AFF814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256338" y="2912646"/>
            <a:ext cx="5337175" cy="3494088"/>
          </a:xfrm>
          <a:solidFill>
            <a:srgbClr val="FFFFEB"/>
          </a:solidFill>
        </p:spPr>
        <p:txBody>
          <a:bodyPr anchor="ctr" anchorCtr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0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93270862-6695-9E62-F46C-24C6AA011100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471451" y="2860096"/>
            <a:ext cx="9270124" cy="3706909"/>
          </a:xfrm>
          <a:solidFill>
            <a:srgbClr val="FFFFEB"/>
          </a:solidFill>
        </p:spPr>
        <p:txBody>
          <a:bodyPr anchor="ctr" anchorCtr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81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42871D3B-EFD7-0358-4211-BB194A270C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6" y="2791726"/>
            <a:ext cx="5473002" cy="3775279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BA59E6B1-C196-978A-190D-2A195A0E919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256338" y="2912645"/>
            <a:ext cx="5337175" cy="3494088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1"/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1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able Placeholder 8">
            <a:extLst>
              <a:ext uri="{FF2B5EF4-FFF2-40B4-BE49-F238E27FC236}">
                <a16:creationId xmlns:a16="http://schemas.microsoft.com/office/drawing/2014/main" id="{5C1F04EE-64F7-4626-85E6-AD323232084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5313" y="2828925"/>
            <a:ext cx="10990262" cy="3370263"/>
          </a:xfrm>
          <a:solidFill>
            <a:srgbClr val="E1FFE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07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D87F21-D903-5709-3966-995AF1EA1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3089765"/>
            <a:ext cx="11000232" cy="914400"/>
          </a:xfrm>
        </p:spPr>
        <p:txBody>
          <a:bodyPr anchor="ctr">
            <a:noAutofit/>
          </a:bodyPr>
          <a:lstStyle>
            <a:lvl1pPr algn="ctr">
              <a:defRPr sz="40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8A6520B-137D-12EE-6230-4E49B52D4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4103850"/>
            <a:ext cx="11019187" cy="1567828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Charting the Cs: Cooperation, Communication and Collaboration.&#10;Statewide Professional Development to Support the Workforce and Low Incidence Disability Areas.&#10;">
            <a:extLst>
              <a:ext uri="{FF2B5EF4-FFF2-40B4-BE49-F238E27FC236}">
                <a16:creationId xmlns:a16="http://schemas.microsoft.com/office/drawing/2014/main" id="{4B98963F-7B7B-FABC-191C-AE6A08144C6B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8334" y="1849667"/>
            <a:ext cx="3950216" cy="8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24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551763CC-479B-32EB-429A-86E9F20884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3535" y="5475072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EA11B5-4164-3D91-0F39-C7D3166C7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893217"/>
            <a:ext cx="11000232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014400A-63E0-DEF7-99B3-5640CF3E0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20948"/>
            <a:ext cx="11019187" cy="1459997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Charting the Cs: Cooperation, Communication and Collaboration.">
            <a:extLst>
              <a:ext uri="{FF2B5EF4-FFF2-40B4-BE49-F238E27FC236}">
                <a16:creationId xmlns:a16="http://schemas.microsoft.com/office/drawing/2014/main" id="{9C69875B-B990-0367-7A65-0CE047DA0AFC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2407" y="1449622"/>
            <a:ext cx="3950216" cy="8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3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8552C42-EE20-8BA3-D682-E0AFE52F72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1536" y="5463031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CDCE161-4404-86BE-7F17-D0BF72483D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2034" y="5466319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>
            <a:lvl1pPr>
              <a:defRPr/>
            </a:lvl1pPr>
          </a:lstStyle>
          <a:p>
            <a:r>
              <a:rPr lang="en-US" dirty="0" err="1"/>
              <a:t>xd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964C36-9375-05E4-127A-F13C6890B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905240"/>
            <a:ext cx="11000232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7E3BA4-B1DB-A61A-5C30-C5E29F4C5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32971"/>
            <a:ext cx="11019187" cy="1372955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Charting the Cs: Cooperation, Communication and Collaboration.">
            <a:extLst>
              <a:ext uri="{FF2B5EF4-FFF2-40B4-BE49-F238E27FC236}">
                <a16:creationId xmlns:a16="http://schemas.microsoft.com/office/drawing/2014/main" id="{B3E50EC3-789F-2AC1-F9EE-829BE50A2935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4571" y="1461645"/>
            <a:ext cx="5332792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93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8552C42-EE20-8BA3-D682-E0AFE52F72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1536" y="5463031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CDCE161-4404-86BE-7F17-D0BF72483D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2034" y="5466319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>
            <a:lvl1pPr>
              <a:defRPr/>
            </a:lvl1pPr>
          </a:lstStyle>
          <a:p>
            <a:r>
              <a:rPr lang="en-US" dirty="0" err="1"/>
              <a:t>xd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964C36-9375-05E4-127A-F13C6890B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905240"/>
            <a:ext cx="11000232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7E3BA4-B1DB-A61A-5C30-C5E29F4C5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32971"/>
            <a:ext cx="11019187" cy="1372955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Charting the Cs: Cooperation, Communication and Collaboration.">
            <a:extLst>
              <a:ext uri="{FF2B5EF4-FFF2-40B4-BE49-F238E27FC236}">
                <a16:creationId xmlns:a16="http://schemas.microsoft.com/office/drawing/2014/main" id="{B3E50EC3-789F-2AC1-F9EE-829BE50A2935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2406" y="1461645"/>
            <a:ext cx="3950216" cy="8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65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14A0210D-9B92-8DC9-2117-5452E534B9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4548" y="5507214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098BA71-96E0-1B95-3CF7-410A945E72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6002" y="5497977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700D10FB-6484-A297-B7D6-F16920A749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52647" y="5497976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F6D8D22-3F71-9CA6-C1BF-BA2C67179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836" y="2893836"/>
            <a:ext cx="11019187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691BF557-26B1-A827-56A8-5A2772315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17320"/>
            <a:ext cx="11019187" cy="1352512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8" name="Picture 17" descr="Charting the Cs: Cooperation, Communication and Collaboration.">
            <a:extLst>
              <a:ext uri="{FF2B5EF4-FFF2-40B4-BE49-F238E27FC236}">
                <a16:creationId xmlns:a16="http://schemas.microsoft.com/office/drawing/2014/main" id="{B48D9A8F-2C85-F3C9-DADF-62E413748E89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0375" y="1461645"/>
            <a:ext cx="3950216" cy="8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5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551763CC-479B-32EB-429A-86E9F20884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3535" y="5475072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EA11B5-4164-3D91-0F39-C7D3166C7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893217"/>
            <a:ext cx="11000232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014400A-63E0-DEF7-99B3-5640CF3E0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20948"/>
            <a:ext cx="11019187" cy="1459997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Charting the Cs: Cooperation, Communication and Collaboration.">
            <a:extLst>
              <a:ext uri="{FF2B5EF4-FFF2-40B4-BE49-F238E27FC236}">
                <a16:creationId xmlns:a16="http://schemas.microsoft.com/office/drawing/2014/main" id="{9C69875B-B990-0367-7A65-0CE047DA0AFC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4572" y="1449622"/>
            <a:ext cx="5332792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87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8552C42-EE20-8BA3-D682-E0AFE52F72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1536" y="5463031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CDCE161-4404-86BE-7F17-D0BF72483D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2034" y="5466319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>
            <a:lvl1pPr>
              <a:defRPr/>
            </a:lvl1pPr>
          </a:lstStyle>
          <a:p>
            <a:r>
              <a:rPr lang="en-US" dirty="0" err="1"/>
              <a:t>xd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964C36-9375-05E4-127A-F13C6890B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905240"/>
            <a:ext cx="11000232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7E3BA4-B1DB-A61A-5C30-C5E29F4C5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32971"/>
            <a:ext cx="11019187" cy="1372955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Charting the Cs: Cooperation, Communication and Collaboration.">
            <a:extLst>
              <a:ext uri="{FF2B5EF4-FFF2-40B4-BE49-F238E27FC236}">
                <a16:creationId xmlns:a16="http://schemas.microsoft.com/office/drawing/2014/main" id="{B3E50EC3-789F-2AC1-F9EE-829BE50A2935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4571" y="1461645"/>
            <a:ext cx="5332792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4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14A0210D-9B92-8DC9-2117-5452E534B9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4548" y="5507214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098BA71-96E0-1B95-3CF7-410A945E72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6002" y="5497977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700D10FB-6484-A297-B7D6-F16920A749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52647" y="5497976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F6D8D22-3F71-9CA6-C1BF-BA2C67179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836" y="2893836"/>
            <a:ext cx="11019187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691BF557-26B1-A827-56A8-5A2772315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17320"/>
            <a:ext cx="11019187" cy="1352512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8" name="Picture 17" descr="Charting the Cs: Cooperation, Communication and Collaboration.">
            <a:extLst>
              <a:ext uri="{FF2B5EF4-FFF2-40B4-BE49-F238E27FC236}">
                <a16:creationId xmlns:a16="http://schemas.microsoft.com/office/drawing/2014/main" id="{B48D9A8F-2C85-F3C9-DADF-62E413748E89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4579" y="1461645"/>
            <a:ext cx="5332792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14A0210D-9B92-8DC9-2117-5452E534B9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4548" y="5507214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098BA71-96E0-1B95-3CF7-410A945E72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6002" y="5497977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700D10FB-6484-A297-B7D6-F16920A749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52647" y="5497976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F6D8D22-3F71-9CA6-C1BF-BA2C67179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836" y="2893836"/>
            <a:ext cx="11019187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691BF557-26B1-A827-56A8-5A2772315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17320"/>
            <a:ext cx="11019187" cy="1352512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8" name="Picture 17" descr="Charting the Cs: Cooperation, Communication and Collaboration.">
            <a:extLst>
              <a:ext uri="{FF2B5EF4-FFF2-40B4-BE49-F238E27FC236}">
                <a16:creationId xmlns:a16="http://schemas.microsoft.com/office/drawing/2014/main" id="{B48D9A8F-2C85-F3C9-DADF-62E413748E89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4579" y="1461645"/>
            <a:ext cx="5332792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9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2CE71DD-D39E-430D-92BA-5FB446CDB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10978994" cy="3727144"/>
          </a:xfrm>
        </p:spPr>
        <p:txBody>
          <a:bodyPr/>
          <a:lstStyle>
            <a:lvl1pPr marL="0" indent="0">
              <a:buNone/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2CE71DD-D39E-430D-92BA-5FB446CDB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10978994" cy="3727144"/>
          </a:xfrm>
        </p:spPr>
        <p:txBody>
          <a:bodyPr/>
          <a:lstStyle>
            <a:lvl1pPr marL="0" indent="0">
              <a:buNone/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5366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901" y="1572768"/>
            <a:ext cx="10999091" cy="113385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244E0FAE-785D-41DB-A5ED-7E6E37EB9E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998" y="2803764"/>
            <a:ext cx="5264079" cy="3787305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5CFD31C-BA6D-4D5C-87D8-CE8E1BE48B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4924" y="2834873"/>
            <a:ext cx="5297067" cy="3756196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949" y="2829711"/>
            <a:ext cx="10972799" cy="373729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  <p:sp>
        <p:nvSpPr>
          <p:cNvPr id="5" name="shape 1">
            <a:extLst>
              <a:ext uri="{FF2B5EF4-FFF2-40B4-BE49-F238E27FC236}">
                <a16:creationId xmlns:a16="http://schemas.microsoft.com/office/drawing/2014/main" id="{E48A509B-6BB4-4E92-A021-9A8C35CD7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6" y="1143001"/>
            <a:ext cx="227654" cy="1686710"/>
          </a:xfrm>
          <a:prstGeom prst="rect">
            <a:avLst/>
          </a:prstGeom>
          <a:solidFill>
            <a:srgbClr val="5DC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Arrow: Right 6" hidden="1">
            <a:extLst>
              <a:ext uri="{FF2B5EF4-FFF2-40B4-BE49-F238E27FC236}">
                <a16:creationId xmlns:a16="http://schemas.microsoft.com/office/drawing/2014/main" id="{C8196219-F9FA-43AF-8C08-4862AF621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2286312" y="0"/>
            <a:ext cx="769258" cy="1143000"/>
          </a:xfrm>
          <a:prstGeom prst="rightArrow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Arrow: Right 3" hidden="1">
            <a:extLst>
              <a:ext uri="{FF2B5EF4-FFF2-40B4-BE49-F238E27FC236}">
                <a16:creationId xmlns:a16="http://schemas.microsoft.com/office/drawing/2014/main" id="{19C48AA6-DA71-507A-44EF-8C9EDDF86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856872" y="-4657"/>
            <a:ext cx="769258" cy="1143000"/>
          </a:xfrm>
          <a:prstGeom prst="rightArrow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shape 1">
            <a:extLst>
              <a:ext uri="{FF2B5EF4-FFF2-40B4-BE49-F238E27FC236}">
                <a16:creationId xmlns:a16="http://schemas.microsoft.com/office/drawing/2014/main" id="{506A197E-CF6F-014B-73BD-EC4CD1BDC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829711"/>
            <a:ext cx="227654" cy="4026744"/>
          </a:xfrm>
          <a:prstGeom prst="rect">
            <a:avLst/>
          </a:prstGeom>
          <a:solidFill>
            <a:srgbClr val="008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0461DD-C021-61DE-80E7-67AA7CE4F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722370" y="6505476"/>
            <a:ext cx="469630" cy="369332"/>
          </a:xfrm>
          <a:prstGeom prst="rect">
            <a:avLst/>
          </a:prstGeom>
          <a:solidFill>
            <a:srgbClr val="79D6FF"/>
          </a:solidFill>
        </p:spPr>
        <p:txBody>
          <a:bodyPr wrap="square" rtlCol="0">
            <a:spAutoFit/>
          </a:bodyPr>
          <a:lstStyle/>
          <a:p>
            <a:pPr algn="ctr"/>
            <a:fld id="{E87E798C-1626-44D4-9BFF-3156840017C8}" type="slidenum">
              <a:rPr lang="en-US" b="1" smtClean="0">
                <a:latin typeface="Calibri" panose="020F0502020204030204" pitchFamily="34" charset="0"/>
              </a:rPr>
              <a:pPr algn="ctr"/>
              <a:t>‹#›</a:t>
            </a:fld>
            <a:endParaRPr lang="en-US" b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5" r:id="rId2"/>
    <p:sldLayoutId id="2147483681" r:id="rId3"/>
    <p:sldLayoutId id="2147483682" r:id="rId4"/>
    <p:sldLayoutId id="2147483683" r:id="rId5"/>
    <p:sldLayoutId id="2147483684" r:id="rId6"/>
    <p:sldLayoutId id="2147483650" r:id="rId7"/>
    <p:sldLayoutId id="2147483685" r:id="rId8"/>
    <p:sldLayoutId id="2147483652" r:id="rId9"/>
    <p:sldLayoutId id="2147483662" r:id="rId10"/>
    <p:sldLayoutId id="2147483678" r:id="rId11"/>
    <p:sldLayoutId id="2147483686" r:id="rId12"/>
    <p:sldLayoutId id="2147483687" r:id="rId13"/>
    <p:sldLayoutId id="2147483688" r:id="rId14"/>
    <p:sldLayoutId id="2147483689" r:id="rId15"/>
    <p:sldLayoutId id="2147483691" r:id="rId16"/>
    <p:sldLayoutId id="2147483692" r:id="rId17"/>
    <p:sldLayoutId id="2147483697" r:id="rId18"/>
    <p:sldLayoutId id="2147483698" r:id="rId19"/>
    <p:sldLayoutId id="2147483699" r:id="rId20"/>
    <p:sldLayoutId id="2147483700" r:id="rId2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 cap="none" spc="100" baseline="0">
          <a:solidFill>
            <a:schemeClr val="tx1">
              <a:lumMod val="95000"/>
              <a:lumOff val="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Clr>
          <a:schemeClr val="accent1"/>
        </a:buClr>
        <a:buSzPct val="100000"/>
        <a:buFont typeface="Tw Cen MT" panose="020B0602020104020603" pitchFamily="34" charset="0"/>
        <a:buNone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1500" indent="-3429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105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3429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8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742950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7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914400" indent="-28575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94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257300" indent="-4572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80000"/>
        <a:buFont typeface="Courier New" panose="02070309020205020404" pitchFamily="49" charset="0"/>
        <a:buChar char="o"/>
        <a:tabLst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1031875" indent="-234950" algn="l" defTabSz="914400" rtl="0" eaLnBrk="1" latinLnBrk="0" hangingPunct="1">
        <a:lnSpc>
          <a:spcPct val="90000"/>
        </a:lnSpc>
        <a:spcBef>
          <a:spcPts val="200"/>
        </a:spcBef>
        <a:spcAft>
          <a:spcPts val="1200"/>
        </a:spcAft>
        <a:buClr>
          <a:srgbClr val="101820"/>
        </a:buClr>
        <a:buFont typeface="Wingdings 3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chalkboard/e/evidence-based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image" Target="../media/image5.jpg"/><Relationship Id="rId7" Type="http://schemas.openxmlformats.org/officeDocument/2006/relationships/hyperlink" Target="https://iris.peabody.vanderbilt.edu/module/rs/cresource/q2/p06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litfl.com/rr-in-the-fastlane-163/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www.publicdomainpictures.net/en/view-image.php?image=262411&amp;picture=knowledge-discover-research" TargetMode="External"/><Relationship Id="rId9" Type="http://schemas.openxmlformats.org/officeDocument/2006/relationships/hyperlink" Target="https://creativecommons.org/licenses/by-nc-sa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like-internet-website-www-pc-site-1174811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healthy-mind-mental-health-mental-wellness-mindfulness-2377075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luediamondgallery.com/wooden-tile/e/evidence.html" TargetMode="Externa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pngall.com/evidence-png/" TargetMode="Externa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svgsilh.com/ffeb3b/image/1691393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aul_adereth/5151261753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reativecommons.org/licenses/by/3.0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worried-bored-sad-boy-man-stress-2296975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2fLeAiTvEpi97JfYwdAkyN_6Otl5AhixmgXrk0PeT_I/edit?usp=sharing" TargetMode="External"/><Relationship Id="rId2" Type="http://schemas.openxmlformats.org/officeDocument/2006/relationships/hyperlink" Target="https://docs.google.com/presentation/d/1eDPuLk9Bwf8hI44PVNtcgtC5wAe4T2gA_njimnVZ32E/edit?usp=sharin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s.google.com/presentation/d/1ghnSypprQItK2pcljBaT2M5cmvMKdtDoXRGI9HCfMA4/edit?usp=sharin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hange-meme.com/tag/capability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creativecommons.org/licenses/by/3.0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hange-meme.com/tag/capability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reativecommons.org/licenses/by/3.0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in/jennifer-brady-johnson-3b226629" TargetMode="External"/><Relationship Id="rId2" Type="http://schemas.openxmlformats.org/officeDocument/2006/relationships/hyperlink" Target="mailto:jjbradyjohnson@district287.org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pl/photo/1078565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B690-0D7C-264E-8102-7D8DC99BB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3272644"/>
            <a:ext cx="11000232" cy="1326249"/>
          </a:xfrm>
        </p:spPr>
        <p:txBody>
          <a:bodyPr>
            <a:normAutofit fontScale="90000"/>
          </a:bodyPr>
          <a:lstStyle/>
          <a:p>
            <a:r>
              <a:rPr lang="en-US" dirty="0"/>
              <a:t>Improving Sensory Integration and Processing Practices by Using a Social Emotional Learning Framework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21E05C-DEC3-4736-9603-381CABD2E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5257798"/>
            <a:ext cx="11019187" cy="914401"/>
          </a:xfrm>
        </p:spPr>
        <p:txBody>
          <a:bodyPr>
            <a:normAutofit/>
          </a:bodyPr>
          <a:lstStyle/>
          <a:p>
            <a:r>
              <a:rPr lang="en-US" dirty="0"/>
              <a:t>Dr. Jennifer Brady-Johnson, OTD, OTR/L</a:t>
            </a:r>
          </a:p>
        </p:txBody>
      </p:sp>
    </p:spTree>
    <p:extLst>
      <p:ext uri="{BB962C8B-B14F-4D97-AF65-F5344CB8AC3E}">
        <p14:creationId xmlns:p14="http://schemas.microsoft.com/office/powerpoint/2010/main" val="116753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03D5-AE1A-45F8-9759-D26228A1A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Incorporating Evidence Based Practices in SEL Lessons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7E6D2-AFAC-4E69-988E-473775C38C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9956900" cy="372714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When SEL is delivered by OT, or other therapists, the unique knowledge based and practices that are part of the profession are the foundation of the lesson.</a:t>
            </a:r>
          </a:p>
          <a:p>
            <a:pPr>
              <a:spcBef>
                <a:spcPts val="600"/>
              </a:spcBef>
            </a:pPr>
            <a:r>
              <a:rPr lang="en-US" dirty="0"/>
              <a:t>SEL Lessons are based on the evidence in occupational therapy. </a:t>
            </a:r>
          </a:p>
          <a:p>
            <a:pPr>
              <a:spcBef>
                <a:spcPts val="600"/>
              </a:spcBef>
            </a:pPr>
            <a:r>
              <a:rPr lang="en-US" dirty="0"/>
              <a:t>Evidence Based Practices in Sensory Processing</a:t>
            </a:r>
          </a:p>
          <a:p>
            <a:pPr>
              <a:spcBef>
                <a:spcPts val="600"/>
              </a:spcBef>
            </a:pPr>
            <a:r>
              <a:rPr lang="en-US" dirty="0"/>
              <a:t>Evidence Based Practices in Mental Health</a:t>
            </a:r>
          </a:p>
          <a:p>
            <a:pPr>
              <a:spcBef>
                <a:spcPts val="600"/>
              </a:spcBef>
            </a:pPr>
            <a:r>
              <a:rPr lang="en-US" dirty="0"/>
              <a:t>SEL lessons support student’s autonomic nervous systems</a:t>
            </a:r>
          </a:p>
        </p:txBody>
      </p:sp>
    </p:spTree>
    <p:extLst>
      <p:ext uri="{BB962C8B-B14F-4D97-AF65-F5344CB8AC3E}">
        <p14:creationId xmlns:p14="http://schemas.microsoft.com/office/powerpoint/2010/main" val="3677206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6BD0F-99F9-4CF4-B962-2A0EA4968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801367"/>
            <a:ext cx="11000232" cy="646331"/>
          </a:xfrm>
        </p:spPr>
        <p:txBody>
          <a:bodyPr/>
          <a:lstStyle/>
          <a:p>
            <a:r>
              <a:rPr lang="en-US" dirty="0"/>
              <a:t>Evidence Based Practices in Sensory Modulation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B552F5F-6FDE-4518-B84A-8AC0B63E9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1" b="141"/>
          <a:stretch/>
        </p:blipFill>
        <p:spPr>
          <a:xfrm>
            <a:off x="7046259" y="2389935"/>
            <a:ext cx="4151510" cy="272175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E4869E-F244-46D5-AD34-0524E417E7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Parent and teacher coaching/education; </a:t>
            </a:r>
          </a:p>
          <a:p>
            <a:r>
              <a:rPr lang="en-US" sz="2400" dirty="0"/>
              <a:t>The use of cognitive and occupation based interventions.</a:t>
            </a:r>
          </a:p>
          <a:p>
            <a:r>
              <a:rPr lang="en-US" sz="2400" dirty="0"/>
              <a:t>Environmental Modifications and specific sensory techniques.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858B2D-CA53-4D27-812E-EF1A15B36AAB}"/>
              </a:ext>
            </a:extLst>
          </p:cNvPr>
          <p:cNvSpPr txBox="1"/>
          <p:nvPr/>
        </p:nvSpPr>
        <p:spPr>
          <a:xfrm>
            <a:off x="7041003" y="5179101"/>
            <a:ext cx="4553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hlinkClick r:id="rId3" tooltip="https://www.picpedia.org/chalkboard/e/evidence-based.html"/>
              </a:rPr>
              <a:t>This Photo</a:t>
            </a:r>
            <a:r>
              <a:rPr lang="en-US" sz="1400" dirty="0">
                <a:latin typeface="Calibri" panose="020F0502020204030204" pitchFamily="34" charset="0"/>
              </a:rPr>
              <a:t> by Unknown Author is licensed under </a:t>
            </a:r>
            <a:r>
              <a:rPr lang="en-US" sz="1400" dirty="0">
                <a:latin typeface="Calibri" panose="020F0502020204030204" pitchFamily="34" charset="0"/>
                <a:hlinkClick r:id="rId4" tooltip="https://creativecommons.org/licenses/by-sa/3.0/"/>
              </a:rPr>
              <a:t>CC BY-SA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019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A1FED-970D-48AC-A615-8A7B72D7A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855155"/>
            <a:ext cx="5492496" cy="524973"/>
          </a:xfrm>
        </p:spPr>
        <p:txBody>
          <a:bodyPr/>
          <a:lstStyle/>
          <a:p>
            <a:r>
              <a:rPr lang="en" sz="3600" dirty="0">
                <a:ea typeface="Times"/>
                <a:sym typeface="Times"/>
              </a:rPr>
              <a:t>Evidence-Based Practices</a:t>
            </a:r>
            <a:endParaRPr lang="en-US" dirty="0"/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76489612-47D5-458B-B8A8-FF8F7B000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0887" b="10887"/>
          <a:stretch/>
        </p:blipFill>
        <p:spPr>
          <a:xfrm>
            <a:off x="7264088" y="2200593"/>
            <a:ext cx="2481794" cy="1466267"/>
          </a:xfrm>
        </p:spPr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B7182BB6-AD79-4E2C-BED3-EF3EBC55D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4604" b="4604"/>
          <a:stretch/>
        </p:blipFill>
        <p:spPr>
          <a:xfrm>
            <a:off x="7264088" y="4046653"/>
            <a:ext cx="2481794" cy="146626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3784BD-6457-4F7E-9AB2-B44E237C9E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999" y="2803764"/>
            <a:ext cx="6019848" cy="3763241"/>
          </a:xfrm>
        </p:spPr>
        <p:txBody>
          <a:bodyPr/>
          <a:lstStyle/>
          <a:p>
            <a:r>
              <a:rPr lang="en-US" dirty="0"/>
              <a:t>Strong to Moderate Evidence</a:t>
            </a:r>
          </a:p>
          <a:p>
            <a:r>
              <a:rPr lang="en-US" dirty="0"/>
              <a:t>Moderate Evidence</a:t>
            </a:r>
          </a:p>
          <a:p>
            <a:r>
              <a:rPr lang="en-US" dirty="0"/>
              <a:t>Not enough information to determine Evidence</a:t>
            </a:r>
          </a:p>
          <a:p>
            <a:r>
              <a:rPr lang="en-US" dirty="0"/>
              <a:t>Practice that should not be used.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522257-2689-4785-8873-CE932F9E1B99}"/>
              </a:ext>
            </a:extLst>
          </p:cNvPr>
          <p:cNvSpPr txBox="1"/>
          <p:nvPr/>
        </p:nvSpPr>
        <p:spPr>
          <a:xfrm>
            <a:off x="7156512" y="3706331"/>
            <a:ext cx="4757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hlinkClick r:id="rId7" tooltip="https://iris.peabody.vanderbilt.edu/module/rs/cresource/q2/p06/"/>
              </a:rPr>
              <a:t>This Photo</a:t>
            </a:r>
            <a:r>
              <a:rPr lang="en-US" sz="1400" dirty="0">
                <a:latin typeface="Calibri" panose="020F0502020204030204" pitchFamily="34" charset="0"/>
              </a:rPr>
              <a:t> by Unknown Author is licensed under </a:t>
            </a:r>
            <a:r>
              <a:rPr lang="en-US" sz="1400" dirty="0">
                <a:latin typeface="Calibri" panose="020F0502020204030204" pitchFamily="34" charset="0"/>
                <a:hlinkClick r:id="rId8" tooltip="https://creativecommons.org/licenses/by-nc-nd/3.0/"/>
              </a:rPr>
              <a:t>CC BY-NC-ND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6B383C-88C1-4DE9-BC32-9848A889BFAD}"/>
              </a:ext>
            </a:extLst>
          </p:cNvPr>
          <p:cNvSpPr txBox="1"/>
          <p:nvPr/>
        </p:nvSpPr>
        <p:spPr>
          <a:xfrm>
            <a:off x="7156512" y="5541895"/>
            <a:ext cx="4757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hlinkClick r:id="rId6" tooltip="https://litfl.com/rr-in-the-fastlane-163/"/>
              </a:rPr>
              <a:t>This Photo</a:t>
            </a:r>
            <a:r>
              <a:rPr lang="en-US" sz="1400" dirty="0">
                <a:latin typeface="Calibri" panose="020F0502020204030204" pitchFamily="34" charset="0"/>
              </a:rPr>
              <a:t> by Unknown Author is licensed under </a:t>
            </a:r>
            <a:r>
              <a:rPr lang="en-US" sz="1400" dirty="0">
                <a:latin typeface="Calibri" panose="020F0502020204030204" pitchFamily="34" charset="0"/>
                <a:hlinkClick r:id="rId9" tooltip="https://creativecommons.org/licenses/by-nc-sa/3.0/"/>
              </a:rPr>
              <a:t>CC BY-SA-NC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227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E8FA1-E6DA-4041-9A6C-68970D66D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Engaging Activity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025D5B7-C72A-4E9C-8469-C367B11D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9531" b="29531"/>
          <a:stretch/>
        </p:blipFill>
        <p:spPr>
          <a:xfrm>
            <a:off x="2218767" y="2754325"/>
            <a:ext cx="7748753" cy="317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09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C4B26-BFF4-4C35-885C-45F72438E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Evidenced Based Practices in OT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CBE5543-E08D-4D5D-ABCA-925EB20E5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293" r="5293"/>
          <a:stretch/>
        </p:blipFill>
        <p:spPr>
          <a:xfrm>
            <a:off x="6938682" y="2791730"/>
            <a:ext cx="4633734" cy="303789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B208C-AE61-416B-A9C2-DB66B1C90B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/>
              <a:t>Mental Health: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Mental Health of 0-5 </a:t>
            </a:r>
            <a:r>
              <a:rPr lang="en-US" sz="2400" dirty="0" err="1"/>
              <a:t>yr</a:t>
            </a:r>
            <a:r>
              <a:rPr lang="en-US" sz="2400" dirty="0"/>
              <a:t> </a:t>
            </a:r>
            <a:r>
              <a:rPr lang="en-US" sz="2400" dirty="0" err="1"/>
              <a:t>olds</a:t>
            </a:r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400" dirty="0"/>
              <a:t>Mental Health Promotion, Prevention, and Intervention for Children and Youth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Review of Yoga Interventions for Anxiety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Early Intervention in Mental Health</a:t>
            </a:r>
          </a:p>
        </p:txBody>
      </p:sp>
    </p:spTree>
    <p:extLst>
      <p:ext uri="{BB962C8B-B14F-4D97-AF65-F5344CB8AC3E}">
        <p14:creationId xmlns:p14="http://schemas.microsoft.com/office/powerpoint/2010/main" val="2066046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A1FED-970D-48AC-A615-8A7B72D7A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908943"/>
            <a:ext cx="9374214" cy="442791"/>
          </a:xfrm>
        </p:spPr>
        <p:txBody>
          <a:bodyPr/>
          <a:lstStyle/>
          <a:p>
            <a:r>
              <a:rPr lang="en" sz="3600" dirty="0">
                <a:ea typeface="Times"/>
                <a:sym typeface="Times"/>
              </a:rPr>
              <a:t>Evidence-Based Practices, continued</a:t>
            </a: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07EEA72-AFCB-4EB3-8549-6C297C4BD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662" b="5662"/>
          <a:stretch/>
        </p:blipFill>
        <p:spPr>
          <a:xfrm>
            <a:off x="7073563" y="2374325"/>
            <a:ext cx="2481794" cy="1466267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5440960-5B49-4124-B4B5-63301EC95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788" b="2788"/>
          <a:stretch/>
        </p:blipFill>
        <p:spPr>
          <a:xfrm>
            <a:off x="7073563" y="4219041"/>
            <a:ext cx="2481794" cy="146626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3784BD-6457-4F7E-9AB2-B44E237C9E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999" y="2803764"/>
            <a:ext cx="6087084" cy="3045707"/>
          </a:xfrm>
        </p:spPr>
        <p:txBody>
          <a:bodyPr/>
          <a:lstStyle/>
          <a:p>
            <a:r>
              <a:rPr lang="en-US" dirty="0"/>
              <a:t>Strong to Moderate Evidence</a:t>
            </a:r>
          </a:p>
          <a:p>
            <a:r>
              <a:rPr lang="en-US" dirty="0"/>
              <a:t>Moderate Evidence</a:t>
            </a:r>
          </a:p>
          <a:p>
            <a:r>
              <a:rPr lang="en-US" dirty="0"/>
              <a:t>Not enough information to determine Evidence</a:t>
            </a:r>
          </a:p>
          <a:p>
            <a:r>
              <a:rPr lang="en-US" dirty="0"/>
              <a:t>Practice that should not be used.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65A5D3-0F24-4DDB-9237-F4D435BCE60C}"/>
              </a:ext>
            </a:extLst>
          </p:cNvPr>
          <p:cNvSpPr txBox="1"/>
          <p:nvPr/>
        </p:nvSpPr>
        <p:spPr>
          <a:xfrm>
            <a:off x="6992881" y="3873749"/>
            <a:ext cx="4512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hlinkClick r:id="rId3" tooltip="https://www.thebluediamondgallery.com/wooden-tile/e/evidence.html"/>
              </a:rPr>
              <a:t>This Photo</a:t>
            </a:r>
            <a:r>
              <a:rPr lang="en-US" sz="1400" dirty="0">
                <a:latin typeface="Calibri" panose="020F0502020204030204" pitchFamily="34" charset="0"/>
              </a:rPr>
              <a:t> by Unknown Author is licensed under </a:t>
            </a:r>
            <a:r>
              <a:rPr lang="en-US" sz="1400" dirty="0">
                <a:latin typeface="Calibri" panose="020F0502020204030204" pitchFamily="34" charset="0"/>
                <a:hlinkClick r:id="rId6" tooltip="https://creativecommons.org/licenses/by-sa/3.0/"/>
              </a:rPr>
              <a:t>CC BY-SA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9DA22D-45A5-47BB-991D-D63BECDC5272}"/>
              </a:ext>
            </a:extLst>
          </p:cNvPr>
          <p:cNvSpPr txBox="1"/>
          <p:nvPr/>
        </p:nvSpPr>
        <p:spPr>
          <a:xfrm>
            <a:off x="6992881" y="5725649"/>
            <a:ext cx="4814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hlinkClick r:id="rId5" tooltip="https://www.pngall.com/evidence-png/"/>
              </a:rPr>
              <a:t>This Photo</a:t>
            </a:r>
            <a:r>
              <a:rPr lang="en-US" sz="1400" dirty="0">
                <a:latin typeface="Calibri" panose="020F0502020204030204" pitchFamily="34" charset="0"/>
              </a:rPr>
              <a:t> by Unknown Author is licensed under </a:t>
            </a:r>
            <a:r>
              <a:rPr lang="en-US" sz="1400" dirty="0">
                <a:latin typeface="Calibri" panose="020F0502020204030204" pitchFamily="34" charset="0"/>
                <a:hlinkClick r:id="rId7" tooltip="https://creativecommons.org/licenses/by-nc/3.0/"/>
              </a:rPr>
              <a:t>CC BY-NC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192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4190C-43EA-475A-B7AA-AA77E7C5A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Engaging Activity, continued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C7706C7-CEFA-42E6-95CE-3CA8F09D0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9531" b="29531"/>
          <a:stretch>
            <a:fillRect/>
          </a:stretch>
        </p:blipFill>
        <p:spPr>
          <a:xfrm>
            <a:off x="2528052" y="2781300"/>
            <a:ext cx="7170364" cy="293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45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7D575-448D-43BE-BD7E-EE92BCB2B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707238"/>
            <a:ext cx="11000232" cy="847703"/>
          </a:xfrm>
        </p:spPr>
        <p:txBody>
          <a:bodyPr/>
          <a:lstStyle/>
          <a:p>
            <a:r>
              <a:rPr lang="en-US" dirty="0"/>
              <a:t>SEL Lessons Support the Autonomic Nervous System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774F215-1D7F-4C8C-B20B-923137E3B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312" b="19312"/>
          <a:stretch>
            <a:fillRect/>
          </a:stretch>
        </p:blipFill>
        <p:spPr>
          <a:xfrm>
            <a:off x="2326342" y="2606408"/>
            <a:ext cx="7560496" cy="309461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77087A-7731-49E7-AC6F-AA2F6B727BB1}"/>
              </a:ext>
            </a:extLst>
          </p:cNvPr>
          <p:cNvSpPr txBox="1"/>
          <p:nvPr/>
        </p:nvSpPr>
        <p:spPr>
          <a:xfrm>
            <a:off x="2272555" y="5742660"/>
            <a:ext cx="7614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hlinkClick r:id="rId3" tooltip="https://www.flickr.com/photos/saul_adereth/5151261753"/>
              </a:rPr>
              <a:t>This Photo</a:t>
            </a:r>
            <a:r>
              <a:rPr lang="en-US" sz="1400" dirty="0">
                <a:latin typeface="Calibri" panose="020F0502020204030204" pitchFamily="34" charset="0"/>
              </a:rPr>
              <a:t> by Unknown Author is licensed under </a:t>
            </a:r>
            <a:r>
              <a:rPr lang="en-US" sz="1400" dirty="0">
                <a:latin typeface="Calibri" panose="020F0502020204030204" pitchFamily="34" charset="0"/>
                <a:hlinkClick r:id="rId4" tooltip="https://creativecommons.org/licenses/by/3.0/"/>
              </a:rPr>
              <a:t>CC BY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763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25EFE-0922-435A-B0E1-4A6E28044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the Autonomic Nervous System through SEL Lessons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B6035-BEBE-42B8-955D-D69F03DB0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Brain Reactivity and the Stress Response of Students</a:t>
            </a:r>
          </a:p>
        </p:txBody>
      </p:sp>
    </p:spTree>
    <p:extLst>
      <p:ext uri="{BB962C8B-B14F-4D97-AF65-F5344CB8AC3E}">
        <p14:creationId xmlns:p14="http://schemas.microsoft.com/office/powerpoint/2010/main" val="1950505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26CB7-44F2-480D-9A7B-C8D57031E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of Self-Regulation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66069-2853-43FE-AAE9-59F6A858BC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10306524" cy="3727144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dirty="0"/>
              <a:t>Controlled Executive Functioning (working memory, inhibitory control, attention flexibility) </a:t>
            </a:r>
          </a:p>
          <a:p>
            <a:pPr marL="457200" indent="-457200">
              <a:spcBef>
                <a:spcPts val="6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dirty="0"/>
              <a:t>Attention (alerting, orienting, executive)</a:t>
            </a:r>
          </a:p>
          <a:p>
            <a:pPr marL="457200" indent="-457200">
              <a:spcBef>
                <a:spcPts val="6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dirty="0"/>
              <a:t>Emotional Reactivity and Regulation (positive and negative emotions)</a:t>
            </a:r>
          </a:p>
          <a:p>
            <a:pPr marL="457200" indent="-457200">
              <a:spcBef>
                <a:spcPts val="6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dirty="0"/>
              <a:t>Stress physiology (sympathetic, parasympathetic, and HPA)</a:t>
            </a:r>
          </a:p>
          <a:p>
            <a:pPr marL="457200" indent="-457200">
              <a:spcBef>
                <a:spcPts val="6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dirty="0"/>
              <a:t>Automatic Genes (neuromodulator receptor functions). (</a:t>
            </a:r>
            <a:r>
              <a:rPr lang="en-US" dirty="0" err="1"/>
              <a:t>Durlak</a:t>
            </a:r>
            <a:r>
              <a:rPr lang="en-US" dirty="0"/>
              <a:t>, et al., 2015).</a:t>
            </a:r>
          </a:p>
        </p:txBody>
      </p:sp>
    </p:spTree>
    <p:extLst>
      <p:ext uri="{BB962C8B-B14F-4D97-AF65-F5344CB8AC3E}">
        <p14:creationId xmlns:p14="http://schemas.microsoft.com/office/powerpoint/2010/main" val="190728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2F64-A950-144A-BD3D-2ECDA1DC3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Welcoming Activity </a:t>
            </a:r>
            <a:r>
              <a:rPr lang="en" i="1" dirty="0"/>
              <a:t>The Audience Today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4366-FC38-E448-80F5-E9255C871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lvl="1" indent="0">
              <a:buNone/>
            </a:pPr>
            <a:r>
              <a:rPr lang="en-US" dirty="0"/>
              <a:t>Special Education Teachers</a:t>
            </a:r>
          </a:p>
          <a:p>
            <a:pPr marL="228600" lvl="1" indent="0">
              <a:buNone/>
            </a:pPr>
            <a:r>
              <a:rPr lang="en-US" dirty="0"/>
              <a:t>General Education Teachers</a:t>
            </a:r>
          </a:p>
          <a:p>
            <a:pPr marL="228600" lvl="1" indent="0">
              <a:buNone/>
            </a:pPr>
            <a:r>
              <a:rPr lang="en-US" dirty="0"/>
              <a:t>Speech and Language Pathologists</a:t>
            </a:r>
          </a:p>
          <a:p>
            <a:pPr marL="228600" lvl="1" indent="0">
              <a:buNone/>
            </a:pPr>
            <a:r>
              <a:rPr lang="en-US" dirty="0"/>
              <a:t>Physical Therapists</a:t>
            </a:r>
          </a:p>
          <a:p>
            <a:pPr marL="228600" lvl="1" indent="0">
              <a:buNone/>
            </a:pPr>
            <a:r>
              <a:rPr lang="en-US" dirty="0"/>
              <a:t>Occupational Therapist</a:t>
            </a:r>
          </a:p>
          <a:p>
            <a:pPr marL="228600" lvl="1" indent="0">
              <a:buNone/>
            </a:pPr>
            <a:r>
              <a:rPr lang="en-US" dirty="0"/>
              <a:t>Other Specialists</a:t>
            </a:r>
          </a:p>
        </p:txBody>
      </p:sp>
    </p:spTree>
    <p:extLst>
      <p:ext uri="{BB962C8B-B14F-4D97-AF65-F5344CB8AC3E}">
        <p14:creationId xmlns:p14="http://schemas.microsoft.com/office/powerpoint/2010/main" val="4103217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1BD54-CFC1-411F-90FF-2171D4D4E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 Uses the Neurobiology of Connection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EFC21-BF3D-4148-BA14-94D6B0C51C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10225841" cy="3727144"/>
          </a:xfrm>
        </p:spPr>
        <p:txBody>
          <a:bodyPr/>
          <a:lstStyle/>
          <a:p>
            <a:r>
              <a:rPr lang="en-US" dirty="0">
                <a:ea typeface="Times"/>
                <a:sym typeface="Times"/>
              </a:rPr>
              <a:t>Regulation, relate, and reason, co-regulation and emotional supports from teachers needed for social participation.</a:t>
            </a:r>
          </a:p>
        </p:txBody>
      </p:sp>
    </p:spTree>
    <p:extLst>
      <p:ext uri="{BB962C8B-B14F-4D97-AF65-F5344CB8AC3E}">
        <p14:creationId xmlns:p14="http://schemas.microsoft.com/office/powerpoint/2010/main" val="959408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15853-89BB-4709-BED9-77BB4AD81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693791"/>
            <a:ext cx="11000232" cy="861150"/>
          </a:xfrm>
        </p:spPr>
        <p:txBody>
          <a:bodyPr/>
          <a:lstStyle/>
          <a:p>
            <a:r>
              <a:rPr lang="en" dirty="0"/>
              <a:t>Up and down the pyramid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6D12D-AB5B-4392-9D24-F67795B7E8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Bruce Perry</a:t>
            </a:r>
          </a:p>
        </p:txBody>
      </p:sp>
      <p:pic>
        <p:nvPicPr>
          <p:cNvPr id="5" name="Google Shape;156;p22" descr="Sequence of Engagement pyramid: Regulate, Relate, Reason">
            <a:extLst>
              <a:ext uri="{FF2B5EF4-FFF2-40B4-BE49-F238E27FC236}">
                <a16:creationId xmlns:a16="http://schemas.microsoft.com/office/drawing/2014/main" id="{E5BE9EFA-DD83-401E-91C7-FFB813555A60}"/>
              </a:ext>
            </a:extLst>
          </p:cNvPr>
          <p:cNvPicPr preferRelativeResize="0">
            <a:picLocks noGrp="1"/>
          </p:cNvPicPr>
          <p:nvPr>
            <p:ph type="tbl" sz="quarter" idx="13"/>
          </p:nvPr>
        </p:nvPicPr>
        <p:blipFill rotWithShape="1">
          <a:blip r:embed="rId2">
            <a:alphaModFix/>
          </a:blip>
          <a:stretch/>
        </p:blipFill>
        <p:spPr>
          <a:xfrm>
            <a:off x="6750425" y="2603782"/>
            <a:ext cx="4179818" cy="3136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7648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1EFD-2FEC-4F45-A8D0-FF3D3FA53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841708"/>
            <a:ext cx="11000232" cy="551867"/>
          </a:xfrm>
        </p:spPr>
        <p:txBody>
          <a:bodyPr/>
          <a:lstStyle/>
          <a:p>
            <a:r>
              <a:rPr lang="en-US" dirty="0"/>
              <a:t>Co-Regulation from Birth to Young Adulthood</a:t>
            </a:r>
          </a:p>
        </p:txBody>
      </p:sp>
      <p:pic>
        <p:nvPicPr>
          <p:cNvPr id="4" name="Picture 2" descr="Balance of Self-Regulation and Co-Regulation graph">
            <a:extLst>
              <a:ext uri="{FF2B5EF4-FFF2-40B4-BE49-F238E27FC236}">
                <a16:creationId xmlns:a16="http://schemas.microsoft.com/office/drawing/2014/main" id="{65BCF755-2316-4EE8-8753-32264795301B}"/>
              </a:ext>
            </a:extLst>
          </p:cNvPr>
          <p:cNvPicPr>
            <a:picLocks noGrp="1" noChangeAspect="1" noChangeArrowheads="1"/>
          </p:cNvPicPr>
          <p:nvPr>
            <p:ph type="tbl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4"/>
          <a:stretch/>
        </p:blipFill>
        <p:spPr bwMode="auto">
          <a:xfrm>
            <a:off x="2007220" y="2501153"/>
            <a:ext cx="6991813" cy="36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224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13EF0-F8DA-4B6F-9C99-898362F01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680344"/>
            <a:ext cx="11000232" cy="914938"/>
          </a:xfrm>
        </p:spPr>
        <p:txBody>
          <a:bodyPr/>
          <a:lstStyle/>
          <a:p>
            <a:r>
              <a:rPr lang="en" sz="3600" b="1" dirty="0">
                <a:ea typeface="Times"/>
                <a:sym typeface="Times"/>
              </a:rPr>
              <a:t>Teachers </a:t>
            </a:r>
            <a:r>
              <a:rPr lang="en" sz="3600" dirty="0">
                <a:ea typeface="Times"/>
                <a:sym typeface="Times"/>
              </a:rPr>
              <a:t>Impact Sensory Modulation and Mental Health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B9307-013D-4BBC-A2B0-35FB959444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635623"/>
            <a:ext cx="10978994" cy="3922181"/>
          </a:xfrm>
        </p:spPr>
        <p:txBody>
          <a:bodyPr/>
          <a:lstStyle/>
          <a:p>
            <a:pPr marL="457200" lvl="0" indent="-384810" algn="l" rtl="0"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  <a:buSzPts val="2460"/>
              <a:buFont typeface="Times"/>
              <a:buChar char="•"/>
            </a:pPr>
            <a:r>
              <a:rPr lang="en-US" sz="2600" dirty="0">
                <a:ea typeface="Times"/>
                <a:sym typeface="Times"/>
              </a:rPr>
              <a:t>Developing Self-Awareness of own sensory needs </a:t>
            </a:r>
          </a:p>
          <a:p>
            <a:pPr marL="457200" lvl="0" indent="-384810" algn="l" rtl="0"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  <a:buSzPts val="2460"/>
              <a:buFont typeface="Times"/>
              <a:buChar char="•"/>
            </a:pPr>
            <a:r>
              <a:rPr lang="en-US" sz="2600" dirty="0">
                <a:ea typeface="Times"/>
                <a:sym typeface="Times"/>
              </a:rPr>
              <a:t>Use of Co-regulation (Relationship building)</a:t>
            </a:r>
          </a:p>
          <a:p>
            <a:pPr marL="457200" lvl="0" indent="-384810" algn="l" rtl="0"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  <a:buSzPts val="2460"/>
              <a:buFont typeface="Times"/>
              <a:buChar char="•"/>
            </a:pPr>
            <a:r>
              <a:rPr lang="en-US" sz="2600" dirty="0">
                <a:ea typeface="Times"/>
                <a:sym typeface="Times"/>
              </a:rPr>
              <a:t>Use of Social Emotional Learning Curriculum (Culture of the classroom)</a:t>
            </a:r>
          </a:p>
          <a:p>
            <a:pPr marL="457200" lvl="0" indent="-384810" algn="l" rtl="0"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  <a:buSzPts val="2460"/>
              <a:buFont typeface="Times"/>
              <a:buChar char="•"/>
            </a:pPr>
            <a:r>
              <a:rPr lang="en-US" sz="2600" dirty="0">
                <a:ea typeface="Times"/>
                <a:sym typeface="Times"/>
              </a:rPr>
              <a:t>Use of Connection over Compliance (classroom discipline and management framework)</a:t>
            </a:r>
          </a:p>
          <a:p>
            <a:pPr marL="457200" lvl="0" indent="-384810" algn="l" rtl="0"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  <a:buSzPts val="2460"/>
              <a:buFont typeface="Times"/>
              <a:buChar char="•"/>
            </a:pPr>
            <a:r>
              <a:rPr lang="en-US" sz="2600" dirty="0">
                <a:ea typeface="Times"/>
                <a:sym typeface="Times"/>
              </a:rPr>
              <a:t>Using Brain-Aligning Discipline </a:t>
            </a:r>
          </a:p>
          <a:p>
            <a:pPr marL="457200" lvl="0" indent="-384810" algn="l" rtl="0"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  <a:buSzPts val="2460"/>
              <a:buFont typeface="Times"/>
              <a:buChar char="•"/>
            </a:pPr>
            <a:r>
              <a:rPr lang="en-US" sz="2600" dirty="0">
                <a:ea typeface="Times"/>
                <a:sym typeface="Times"/>
              </a:rPr>
              <a:t>Accessing the Occupational Therapist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605"/>
              <a:buNone/>
            </a:pPr>
            <a:r>
              <a:rPr lang="en-US" sz="2600" dirty="0">
                <a:ea typeface="Times"/>
                <a:sym typeface="Times"/>
              </a:rPr>
              <a:t>Desautels (2021); </a:t>
            </a:r>
            <a:r>
              <a:rPr lang="en-US" sz="2600" dirty="0" err="1">
                <a:ea typeface="Times"/>
                <a:sym typeface="Times"/>
              </a:rPr>
              <a:t>Domitrovich</a:t>
            </a:r>
            <a:r>
              <a:rPr lang="en-US" sz="2600" dirty="0">
                <a:ea typeface="Times"/>
                <a:sym typeface="Times"/>
              </a:rPr>
              <a:t> (2015); Gobble (2021); Parham (2021)</a:t>
            </a:r>
          </a:p>
        </p:txBody>
      </p:sp>
    </p:spTree>
    <p:extLst>
      <p:ext uri="{BB962C8B-B14F-4D97-AF65-F5344CB8AC3E}">
        <p14:creationId xmlns:p14="http://schemas.microsoft.com/office/powerpoint/2010/main" val="694871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0A87E-0E15-4281-8105-E88C5E8D2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SEL Signature Practice (Framework) to create Sensory Modulation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F79C2-E9C5-4E09-A412-331385450F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SAFE Practices</a:t>
            </a:r>
          </a:p>
          <a:p>
            <a:r>
              <a:rPr lang="en-US" dirty="0"/>
              <a:t>Use of Welcoming Activity, Engaging Activity, Optimistic Closure</a:t>
            </a:r>
          </a:p>
        </p:txBody>
      </p:sp>
    </p:spTree>
    <p:extLst>
      <p:ext uri="{BB962C8B-B14F-4D97-AF65-F5344CB8AC3E}">
        <p14:creationId xmlns:p14="http://schemas.microsoft.com/office/powerpoint/2010/main" val="2751996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277B7-6152-4A72-BB61-2F518E4AB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SEL Lessons in Sensory Modulation Learning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2896B1B-3D19-40E7-B303-5653EE305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472" b="6472"/>
          <a:stretch>
            <a:fillRect/>
          </a:stretch>
        </p:blipFill>
        <p:spPr>
          <a:xfrm>
            <a:off x="6763870" y="2773587"/>
            <a:ext cx="4539604" cy="297618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30D1C-C3B4-47A4-BF11-CA355418C0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6" y="2791731"/>
            <a:ext cx="5473002" cy="2385388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en-US" dirty="0"/>
              <a:t>Based on Lauren </a:t>
            </a:r>
            <a:r>
              <a:rPr lang="en-US" dirty="0" err="1"/>
              <a:t>Brukner’s</a:t>
            </a:r>
            <a:r>
              <a:rPr lang="en-US" dirty="0"/>
              <a:t> Self-Regulation Curriculum</a:t>
            </a:r>
          </a:p>
          <a:p>
            <a:pPr>
              <a:spcBef>
                <a:spcPts val="5400"/>
              </a:spcBef>
              <a:spcAft>
                <a:spcPts val="2400"/>
              </a:spcAft>
            </a:pPr>
            <a:r>
              <a:rPr lang="en-US" dirty="0"/>
              <a:t>Wiggly, Emotional, Tired, Just Right</a:t>
            </a:r>
          </a:p>
        </p:txBody>
      </p:sp>
    </p:spTree>
    <p:extLst>
      <p:ext uri="{BB962C8B-B14F-4D97-AF65-F5344CB8AC3E}">
        <p14:creationId xmlns:p14="http://schemas.microsoft.com/office/powerpoint/2010/main" val="2741344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ADC9A-1523-405E-95AE-9F3D35035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Feeling Just Right: SEL in Sensory Modulation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491B3-7863-48CA-AFAC-70848BEACE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Staying Just Right: Learning Anywhere Body Breaks</a:t>
            </a:r>
            <a:endParaRPr lang="en-US" dirty="0"/>
          </a:p>
          <a:p>
            <a:r>
              <a:rPr lang="en-US" dirty="0">
                <a:hlinkClick r:id="rId3"/>
              </a:rPr>
              <a:t>Staying Just Right: Touch</a:t>
            </a:r>
            <a:endParaRPr lang="en-US" dirty="0"/>
          </a:p>
          <a:p>
            <a:r>
              <a:rPr lang="en-US" dirty="0">
                <a:hlinkClick r:id="rId4"/>
              </a:rPr>
              <a:t>Staying Just Right: 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840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DFCA7-9508-49A4-8677-2DC4AB3C3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Optimistic Closure</a:t>
            </a:r>
          </a:p>
        </p:txBody>
      </p:sp>
      <p:pic>
        <p:nvPicPr>
          <p:cNvPr id="5" name="Picture 4" descr="drawing of people with the word &quot;Collaboration&quot;">
            <a:extLst>
              <a:ext uri="{FF2B5EF4-FFF2-40B4-BE49-F238E27FC236}">
                <a16:creationId xmlns:a16="http://schemas.microsoft.com/office/drawing/2014/main" id="{7E4794A1-6A4F-4D55-8388-D79F45CAA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71803" y="2720071"/>
            <a:ext cx="6299619" cy="29061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26ADA1-9EE1-4C30-BE6F-DF4AF26D3A57}"/>
              </a:ext>
            </a:extLst>
          </p:cNvPr>
          <p:cNvSpPr txBox="1"/>
          <p:nvPr/>
        </p:nvSpPr>
        <p:spPr>
          <a:xfrm>
            <a:off x="2971803" y="5653114"/>
            <a:ext cx="6198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hlinkClick r:id="rId3" tooltip="https://change-meme.com/tag/capability/"/>
              </a:rPr>
              <a:t>This Photo</a:t>
            </a:r>
            <a:r>
              <a:rPr lang="en-US" sz="1400" dirty="0">
                <a:latin typeface="Calibri" panose="020F0502020204030204" pitchFamily="34" charset="0"/>
              </a:rPr>
              <a:t> by Unknown Author is licensed under </a:t>
            </a:r>
            <a:r>
              <a:rPr lang="en-US" sz="1400" dirty="0">
                <a:latin typeface="Calibri" panose="020F0502020204030204" pitchFamily="34" charset="0"/>
                <a:hlinkClick r:id="rId4" tooltip="https://creativecommons.org/licenses/by/3.0/"/>
              </a:rPr>
              <a:t>CC BY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188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69567-25DD-4133-9BF9-08C9953AB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Optimistic Closure, continued</a:t>
            </a:r>
          </a:p>
        </p:txBody>
      </p:sp>
      <p:pic>
        <p:nvPicPr>
          <p:cNvPr id="4" name="Picture 3" descr="drawing of people with the word &quot;Collaboration&quot;">
            <a:extLst>
              <a:ext uri="{FF2B5EF4-FFF2-40B4-BE49-F238E27FC236}">
                <a16:creationId xmlns:a16="http://schemas.microsoft.com/office/drawing/2014/main" id="{8F25F77F-150A-4C63-B46A-FF58928F6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71802" y="2714088"/>
            <a:ext cx="6300216" cy="29064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CF3A98-830D-4FC5-ABA1-75686E150C55}"/>
              </a:ext>
            </a:extLst>
          </p:cNvPr>
          <p:cNvSpPr txBox="1"/>
          <p:nvPr/>
        </p:nvSpPr>
        <p:spPr>
          <a:xfrm>
            <a:off x="2971802" y="5643790"/>
            <a:ext cx="6266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hlinkClick r:id="rId3" tooltip="https://change-meme.com/tag/capability/"/>
              </a:rPr>
              <a:t>This Photo</a:t>
            </a:r>
            <a:r>
              <a:rPr lang="en-US" sz="1400" dirty="0">
                <a:latin typeface="Calibri" panose="020F0502020204030204" pitchFamily="34" charset="0"/>
              </a:rPr>
              <a:t> by Unknown Author is licensed under </a:t>
            </a:r>
            <a:r>
              <a:rPr lang="en-US" sz="1400" dirty="0">
                <a:latin typeface="Calibri" panose="020F0502020204030204" pitchFamily="34" charset="0"/>
                <a:hlinkClick r:id="rId4" tooltip="https://creativecommons.org/licenses/by/3.0/"/>
              </a:rPr>
              <a:t>CC BY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593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3C7A9-1599-42FE-B6AB-60F64E89A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60EB6-CF25-4FC6-84A0-FE7B61A612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Available Upon Request</a:t>
            </a:r>
          </a:p>
        </p:txBody>
      </p:sp>
    </p:spTree>
    <p:extLst>
      <p:ext uri="{BB962C8B-B14F-4D97-AF65-F5344CB8AC3E}">
        <p14:creationId xmlns:p14="http://schemas.microsoft.com/office/powerpoint/2010/main" val="177290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34FC9-BF4A-4967-B16A-E051FE651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DABFE-FC6A-493D-8A37-18424A9564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10575465" cy="3727144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buClr>
                <a:srgbClr val="000099"/>
              </a:buClr>
              <a:buFont typeface="+mj-lt"/>
              <a:buAutoNum type="arabicPeriod"/>
            </a:pPr>
            <a:r>
              <a:rPr lang="en-US" dirty="0"/>
              <a:t>Realize the high level evidence in Social Emotional Learning (SEL) that changes regulation for students (and teachers).</a:t>
            </a:r>
          </a:p>
          <a:p>
            <a:pPr marL="457200" lvl="0" indent="-457200">
              <a:spcBef>
                <a:spcPts val="600"/>
              </a:spcBef>
              <a:buClr>
                <a:srgbClr val="000099"/>
              </a:buClr>
              <a:buFont typeface="+mj-lt"/>
              <a:buAutoNum type="arabicPeriod"/>
            </a:pPr>
            <a:r>
              <a:rPr lang="en-US" dirty="0"/>
              <a:t>Learn evidence-based practices in Sensory Modulation and Mental Health.</a:t>
            </a:r>
          </a:p>
          <a:p>
            <a:pPr marL="457200" lvl="0" indent="-457200">
              <a:spcBef>
                <a:spcPts val="600"/>
              </a:spcBef>
              <a:buClr>
                <a:srgbClr val="000099"/>
              </a:buClr>
              <a:buFont typeface="+mj-lt"/>
              <a:buAutoNum type="arabicPeriod"/>
            </a:pPr>
            <a:r>
              <a:rPr lang="en-US" dirty="0">
                <a:ea typeface="Times"/>
                <a:sym typeface="Times"/>
              </a:rPr>
              <a:t>Understand the neuroscience of how sensory modulation and emotional regulation require relationships.</a:t>
            </a:r>
          </a:p>
          <a:p>
            <a:pPr marL="457200" lvl="0" indent="-457200">
              <a:spcBef>
                <a:spcPts val="600"/>
              </a:spcBef>
              <a:buClr>
                <a:srgbClr val="000099"/>
              </a:buClr>
              <a:buFont typeface="+mj-lt"/>
              <a:buAutoNum type="arabicPeriod"/>
            </a:pPr>
            <a:r>
              <a:rPr lang="en-US" dirty="0"/>
              <a:t>Explain SEL Lessons Used to Teach Self-Regulation.</a:t>
            </a:r>
          </a:p>
        </p:txBody>
      </p:sp>
    </p:spTree>
    <p:extLst>
      <p:ext uri="{BB962C8B-B14F-4D97-AF65-F5344CB8AC3E}">
        <p14:creationId xmlns:p14="http://schemas.microsoft.com/office/powerpoint/2010/main" val="3705150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6F1DB6C-80AB-4E41-A5AE-91CFF09CA6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86727D-FF4D-41F5-80A5-FE24A82499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Dr. Jennifer Brady-Johnson, OTD, OTR/L</a:t>
            </a:r>
          </a:p>
          <a:p>
            <a:pPr algn="ctr"/>
            <a:r>
              <a:rPr lang="en-US" dirty="0">
                <a:hlinkClick r:id="rId2"/>
              </a:rPr>
              <a:t>jjbradyjohnson@district287.org</a:t>
            </a:r>
            <a:endParaRPr lang="en-US" dirty="0"/>
          </a:p>
          <a:p>
            <a:pPr algn="ctr"/>
            <a:r>
              <a:rPr lang="en-US" b="0" i="0" dirty="0">
                <a:effectLst/>
                <a:hlinkClick r:id="rId3"/>
              </a:rPr>
              <a:t>www.linkedin.com/in/jennifer-brady-johnson-3b226629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001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2F64-A950-144A-BD3D-2ECDA1DC3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600" dirty="0">
                <a:ea typeface="Times"/>
                <a:sym typeface="Times"/>
              </a:rPr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4366-FC38-E448-80F5-E9255C871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lvl="1" indent="0">
              <a:buNone/>
            </a:pPr>
            <a:r>
              <a:rPr lang="en-US" dirty="0"/>
              <a:t>Social Emotional Learning and Regulation</a:t>
            </a:r>
          </a:p>
          <a:p>
            <a:pPr marL="228600" lvl="1" indent="0">
              <a:buNone/>
            </a:pPr>
            <a:r>
              <a:rPr lang="en-US" dirty="0"/>
              <a:t>Evidence Based Practices in Sensory Modulation &amp; Mental Health</a:t>
            </a:r>
          </a:p>
          <a:p>
            <a:pPr marL="228600" lvl="1" indent="0">
              <a:buNone/>
            </a:pPr>
            <a:r>
              <a:rPr lang="en-US" dirty="0"/>
              <a:t>The Importance of Relationships for Regulation and Learning</a:t>
            </a:r>
          </a:p>
          <a:p>
            <a:pPr marL="228600" lvl="1" indent="0">
              <a:buNone/>
            </a:pPr>
            <a:r>
              <a:rPr lang="en-US" dirty="0"/>
              <a:t>Regulation and the Autonomic Nervous System</a:t>
            </a:r>
          </a:p>
          <a:p>
            <a:pPr marL="228600" lvl="1" indent="0">
              <a:buNone/>
            </a:pPr>
            <a:r>
              <a:rPr lang="en-US" dirty="0"/>
              <a:t>SEL and How it can Supports Sensory Modulation and Emotional Regulation. </a:t>
            </a:r>
          </a:p>
          <a:p>
            <a:pPr marL="228600" lvl="1" indent="0">
              <a:buNone/>
            </a:pPr>
            <a:r>
              <a:rPr lang="en-US" dirty="0"/>
              <a:t>Examples of Sensory Modulation SEL Lessons</a:t>
            </a:r>
          </a:p>
        </p:txBody>
      </p:sp>
    </p:spTree>
    <p:extLst>
      <p:ext uri="{BB962C8B-B14F-4D97-AF65-F5344CB8AC3E}">
        <p14:creationId xmlns:p14="http://schemas.microsoft.com/office/powerpoint/2010/main" val="1166508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85AA7-6D37-433A-84CC-622CF6BDF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from SEL Research Describe Regulation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ED331DF-184F-4840-BA2C-C0A52245F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297" b="19297"/>
          <a:stretch/>
        </p:blipFill>
        <p:spPr>
          <a:xfrm>
            <a:off x="2218765" y="2787306"/>
            <a:ext cx="7765955" cy="3178713"/>
          </a:xfrm>
        </p:spPr>
      </p:pic>
    </p:spTree>
    <p:extLst>
      <p:ext uri="{BB962C8B-B14F-4D97-AF65-F5344CB8AC3E}">
        <p14:creationId xmlns:p14="http://schemas.microsoft.com/office/powerpoint/2010/main" val="2055549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48CF6-1F1B-41BD-BA4D-858EB1D8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Background of SEL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5C4E5-3E8C-FE5E-2A76-B90C6C3778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9163524" cy="3727144"/>
          </a:xfrm>
        </p:spPr>
        <p:txBody>
          <a:bodyPr/>
          <a:lstStyle/>
          <a:p>
            <a:pPr marL="457200" indent="-457200"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dirty="0"/>
              <a:t>A Mental Health Intervention</a:t>
            </a:r>
          </a:p>
          <a:p>
            <a:pPr marL="457200" indent="-457200"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dirty="0"/>
              <a:t>Uses mental health promotion and prevention principles and follows the Collaborative for Academic Social Emotional Learning Standards (</a:t>
            </a:r>
            <a:r>
              <a:rPr lang="en-US" dirty="0" err="1"/>
              <a:t>Bazyk</a:t>
            </a:r>
            <a:r>
              <a:rPr lang="en-US" dirty="0"/>
              <a:t>, et al., 2013; CASEL, n.d.)</a:t>
            </a:r>
          </a:p>
        </p:txBody>
      </p:sp>
    </p:spTree>
    <p:extLst>
      <p:ext uri="{BB962C8B-B14F-4D97-AF65-F5344CB8AC3E}">
        <p14:creationId xmlns:p14="http://schemas.microsoft.com/office/powerpoint/2010/main" val="2565531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2F64-A950-144A-BD3D-2ECDA1DC3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Emotional Learning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4366-FC38-E448-80F5-E9255C871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 algn="l">
              <a:buClr>
                <a:srgbClr val="000099"/>
              </a:buClr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SEL develops classrooms that are psychologically safe.</a:t>
            </a:r>
          </a:p>
          <a:p>
            <a:pPr marL="514350" indent="-514350" algn="l">
              <a:buClr>
                <a:srgbClr val="000099"/>
              </a:buClr>
              <a:buAutoNum type="arabicPeriod"/>
            </a:pPr>
            <a:r>
              <a:rPr lang="en-US" sz="2400" dirty="0"/>
              <a:t>SEL develops student’s social emotional skills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52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2F64-A950-144A-BD3D-2ECDA1DC3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Emotional Learning Evidence,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4366-FC38-E448-80F5-E9255C871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9459359" cy="3727144"/>
          </a:xfrm>
        </p:spPr>
        <p:txBody>
          <a:bodyPr/>
          <a:lstStyle/>
          <a:p>
            <a:pPr marL="457200" indent="-457200" algn="l">
              <a:buClr>
                <a:srgbClr val="000099"/>
              </a:buClr>
              <a:buFont typeface="+mj-lt"/>
              <a:buAutoNum type="arabicPeriod" startAt="3"/>
            </a:pPr>
            <a:r>
              <a:rPr lang="en-US" sz="2400" dirty="0"/>
              <a:t>SEL Teaches students social-emotional problem-solving skills.</a:t>
            </a:r>
          </a:p>
          <a:p>
            <a:pPr marL="457200" indent="-457200" algn="l">
              <a:buClr>
                <a:srgbClr val="000099"/>
              </a:buClr>
              <a:buFont typeface="+mj-lt"/>
              <a:buAutoNum type="arabicPeriod" startAt="3"/>
            </a:pPr>
            <a:r>
              <a:rPr lang="en-US" sz="2400" dirty="0"/>
              <a:t>SEL improves teachers experience of her teaching and classroom management skills.</a:t>
            </a:r>
          </a:p>
        </p:txBody>
      </p:sp>
    </p:spTree>
    <p:extLst>
      <p:ext uri="{BB962C8B-B14F-4D97-AF65-F5344CB8AC3E}">
        <p14:creationId xmlns:p14="http://schemas.microsoft.com/office/powerpoint/2010/main" val="2374241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2F64-A950-144A-BD3D-2ECDA1DC3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Emotional Learning Evidence, continued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4366-FC38-E448-80F5-E9255C871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 algn="l">
              <a:buClr>
                <a:srgbClr val="000099"/>
              </a:buClr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SEL develops classrooms that are psychologically safe.</a:t>
            </a:r>
          </a:p>
          <a:p>
            <a:pPr marL="514350" indent="-514350" algn="l">
              <a:buClr>
                <a:srgbClr val="000099"/>
              </a:buClr>
              <a:buAutoNum type="arabicPeriod"/>
            </a:pPr>
            <a:r>
              <a:rPr lang="en-US" sz="2400" dirty="0"/>
              <a:t>SEL develops student’s social emotional skills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942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CC"/>
      </a:hlink>
      <a:folHlink>
        <a:srgbClr val="954F7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AW xmlns="http://www.net-centric.com/PAWPP">
  <Shape xmlns="" ID="8euNCCA4IqjupmbpvbvSMfRq+8o=" pdftag="H1" isBookmarkSet="no" bookmark="yes" Order="_x0031_"/>
  <Shape xmlns="" ID="ARSfPO/U9ItJ9zIOwm93ZJ7l/j8=" pdftag="H2" isBookmarkSet="no" bookmark="yes" Order="_x0032_"/>
  <Shape xmlns="" ID="osa0KM2sbnZHHxlXUxKH3ujjHuE=" pdftag="" bookmark="no" Order="_x0031_"/>
  <Shape xmlns="" ID="4JRL6lqoOFw9RUHrP0y9U5BDzf8=" pdftag="" bookmark="no" Order="_x0032_"/>
  <Shape xmlns="" ID="sM+ghJOlUVqnHU19mdPjAdwWJuw=" pdftag="" bookmark="no" Order="_x0031_"/>
  <Shape xmlns="" ID="GTGIHFiwAYvgHLb8IUSCQ2X6w4g=" pdftag="" bookmark="no" Order="_x0032_"/>
  <Shape xmlns="" ID="hq9gSbGZQhpPus+SHezN5PrGc9w=" pdftag="" bookmark="no" Order="_x0031_"/>
  <Shape xmlns="" ID="FtXJgaOuZev8eFU+if2YMxbKkRI=" pdftag="" bookmark="no" Order="_x0032_"/>
  <Shape xmlns="" ID="ri+uYzSNCD67GlIZrZ8qmmNgURU=" pdftag="" bookmark="no" Order="_x0033_"/>
  <Shape xmlns="" ID="/Xe9+1NnBDFDac2uz9Mf5cnxpHw=" pdftag="" bookmark="no" Order="_x0031_"/>
  <Shape xmlns="" ID="rGgMSPfHoOmRN/+oUl7Dwo+YgYE=" pdftag="" bookmark="no" Order="_x0032_"/>
  <Shape xmlns="" ID="ZTBnAgeWTQQGZoyfyflkLJl+jcs=" pdftag="" bookmark="no" Order="_x0035_"/>
  <Shape xmlns="" ID="nSihPpWUspo+Y57wY5tF8LIQIHs=" pdftag="" bookmark="no" Order="_x0032_"/>
  <Shape xmlns="" ID="S6CVtHyytP5Rb39DTS6OkAlP7e0=" pdftag="" bookmark="no" Order="_x0034_"/>
  <Shape xmlns="" ID="USIEJhtT65UPFtGM0RUW67D4iJA=" pdftag="" bookmark="no" Order="_x0033_"/>
  <Shape xmlns="" ID="XzVFQuOWAWqK/HZDqm2LiuGBOJQ=" pdftag="" bookmark="no" Order="_x0032_"/>
  <Shape xmlns="" ID="uflvo7/4mXD7uDuM1tkLIDwRdoQ=" inline="no" formula="no" pdftag="Figure" Lang="" bookmark="no" Order="_x0031_" artifact="_x0030_" validate="no"/>
  <HyperLink xmlns="" ID="iB0l3QkZoIIwbuqLQRe5I0KEal0=1995016305290.2289_384.0426" plainAltText="shuyin.maciel_x0040_metrocsu.org" Lang=""/>
  <Shape xmlns="" ID="oUeVMHAtmcFeZuL28VldA6mxYF4=" pdftag="" bookmark="no" Order="_x0031_"/>
  <Shape xmlns="" ID="iB0l3QkZoIIwbuqLQRe5I0KEal0=" pdftag="" bookmark="no" Order="_x0032_"/>
  <SubText xmlns="" ID="uflvo7/4mXD7uDuM1tkLIDwRdoQ=" ActualText=""/>
  <Shape xmlns="" ID="dPX0ernXQqq7MaM8E4a1qptkh+k=" pdftag="" Order="_x0033_"/>
  <Shape xmlns="" ID="VwWG8SnMWENH5YxGs/nwEvcH3kU=" isBookmarkSet="no" pdftag="H1" artifact="_x0030_" bookmark="yes" Order="_x0031_"/>
  <Shape xmlns="" ID="8MN57iVo+1+Z8WT7G2bFpOB38uU=" isBookmarkSet="yes" bookmark="no" pdftag="P" artifact="_x0030_" Order="_x0032_"/>
  <Shape xmlns="" ID="jL4iU1+1d2QxMCWzp8zYBh0ctsY=" pdftag="H2" isBookmarkSet="no" bookmark="yes" Order="_x0031_"/>
  <Shape xmlns="" ID="x/QBzKvZs8QT19MUK4I5dwzhtq8=" pdftag="P" isBookmarkSet="no" bookmark="no" Order="_x0032_"/>
  <Shape xmlns="" ID="YzDsAodc/xSgdSmVogHs9OYpieI=" pdftag="H2" isBookmarkSet="no" bookmark="yes" Order="_x0031_"/>
  <Shape xmlns="" ID="JdKfymMv9W8asZOFdFiTjstwjIw=" pdftag="P" isBookmarkSet="no" bookmark="no" Order="_x0032_"/>
  <Shape xmlns="" ID="clM7S71kDa5KS7AzLjTU38cFj+w=" pdftag="H2" isBookmarkSet="no" bookmark="yes" Order="_x0031_"/>
  <Shape xmlns="" ID="wM39Uk+4Z4alyku06u1vny2qMj0=" pdftag="P" isBookmarkSet="no" bookmark="no" Order="_x0032_"/>
  <Shape xmlns="" ID="5nXlIvaTqQNK2iJ0qv9G/QO5Mn0=" pdftag="H2" isBookmarkSet="no" bookmark="yes" Order="_x0031_"/>
  <Shape xmlns="" ID="lgbOmhORgmva4hf2SYQ3Ezbtrzk=" Order="_x0032_" artifact="_x0031_" pdftag="_x005B_Artifact_x005D_" formula="no" inline="no" validate="no" isBookmarkSet="no" bookmark="no" Lang=""/>
  <HyperLink xmlns="" ID="KqOWR9apzqrq0K7LIHsPAuF09O8=-20641686561.6097_411.4032" plainAltText="This_x0020_Photo" language=""/>
  <HyperLink xmlns="" ID="KqOWR9apzqrq0K7LIHsPAuF09O8=-529824140841.3497_411.4032" plainAltText="CC_x0020_BY-SA" language=""/>
  <HyperLink xmlns="" ID="JhmQPoVkbtQQmqwBtvy3d2xomnk=-20641686570.7049_295.4371" plainAltText="This_x0020_Photo" language=""/>
  <HyperLink xmlns="" ID="JhmQPoVkbtQQmqwBtvy3d2xomnk=152684396850.4449_295.4371" plainAltText="CC_x0020_BY-NC-ND" language=""/>
  <HyperLink xmlns="" ID="aVsEYtioTJNHDx3dgXZRvz+Souo=-20641686570.7049_439.9697" plainAltText="This_x0020_Photo" language=""/>
  <HyperLink xmlns="" ID="aVsEYtioTJNHDx3dgXZRvz+Souo=435001248850.4449_439.9697" plainAltText="CC_x0020_BY-SA-NC" language=""/>
  <HyperLink xmlns="" ID="uz8VpWdZstZjwpLi2m4KnDTU/To=-20641686557.8206_308.6196" plainAltText="This_x0020_Photo" language=""/>
  <HyperLink xmlns="" ID="uz8VpWdZstZjwpLi2m4KnDTU/To=-529824140837.5605_308.6196" plainAltText="CC_x0020_BY-SA" language=""/>
  <HyperLink xmlns="" ID="mWRzMYcskz3RXULI7aaTZ1KotTo=-20641686557.8206_454.4385" plainAltText="This_x0020_Photo" language=""/>
  <HyperLink xmlns="" ID="mWRzMYcskz3RXULI7aaTZ1KotTo=-1692623549837.5605_454.4385" plainAltText="CC_x0020_BY-NC" language=""/>
  <HyperLink xmlns="" ID="p3KMiTgQWKsR9Pi6CCWztKbxLXI=-20641686186.1413_455.778" plainAltText="This_x0020_Photo" language=""/>
  <HyperLink xmlns="" ID="p3KMiTgQWKsR9Pi6CCWztKbxLXI=311681811465.8813_455.778" plainAltText="CC_x0020_BY" language=""/>
  <HyperLink xmlns="" ID="N3dhW8xDF+4I5+s3CP1PHBQYLNk=-16841598851.8274_224.369" plainAltText="Staying_x0020_Just_x0020_Right:_x0020_Learning_x0020_Anywhere_x0020_Body_x0020_Breaks" language="" Lang=""/>
  <HyperLink xmlns="" ID="N3dhW8xDF+4I5+s3CP1PHBQYLNk=-117194582051.8274_262.289" plainAltText="Staying_x0020_Just_x0020_Right:_x0020_Touch" language="" Lang=""/>
  <HyperLink xmlns="" ID="N3dhW8xDF+4I5+s3CP1PHBQYLNk=134946062851.8274_312.209" plainAltText="Staying_x0020_Just_x0020_Right:_x0020_Movement" language="" Lang=""/>
  <HyperLink xmlns="" ID="4AAKOH4itI2qtEWRc5v/LGJmXi0=-20641686241.2002_445.5506" plainAltText="This_x0020_Photo"/>
  <HyperLink xmlns="" ID="4AAKOH4itI2qtEWRc5v/LGJmXi0=311681811520.9402_445.5506" plainAltText="CC_x0020_BY"/>
  <HyperLink xmlns="" ID="ZQ4NKbx7ouVLOZGk7SOQMgSWxOk=-20641686241.2002_446.9341" plainAltText="This_x0020_Photo" language=""/>
  <HyperLink xmlns="" ID="ZQ4NKbx7ouVLOZGk7SOQMgSWxOk=311681811520.9402_446.9341" plainAltText="CC_x0020_BY" language=""/>
  <HyperLink xmlns="" ID="jDAgZ7yE8t0CvsJBWtVqaQ426pQ=976997696326.5187_367.5378" plainAltText="jjbradyjohnson_x0040_district287.org" language="" Lang=""/>
  <HyperLink xmlns="" ID="jDAgZ7yE8t0CvsJBWtVqaQ426pQ=278470744207.7437_408.3378" plainAltText="www.linkedin.com_x002F_in_x002F_jennifer-brady-johnson-3b226629" language="" Lang=""/>
  <Shape xmlns="" ID="BWXOCWeEBigA6DzroRiQA+bNbXE=" pdftag="H2" isBookmarkSet="no" bookmark="yes" Order="_x0031_"/>
  <Shape xmlns="" ID="ltFyQdtRaYMUFqDwC2R0ANr2OZM=" pdftag="P" isBookmarkSet="no" bookmark="no" Order="_x0032_"/>
  <Shape xmlns="" ID="jDoUfjPbOFBAY6S/uxl2/dGptJw=" pdftag="H2" isBookmarkSet="no" bookmark="yes" Order="_x0031_"/>
  <Shape xmlns="" ID="cpeT8FJ3bOoZ+XeLPIiwxuPjFBE=" pdftag="P" isBookmarkSet="no" bookmark="no" Order="_x0032_"/>
  <Shape xmlns="" ID="QOTGmmHJOB14Vaswiz7QJ5fKJUA=" pdftag="H2" isBookmarkSet="no" bookmark="yes" Order="_x0031_"/>
  <Shape xmlns="" ID="tzG5mn3ag31CKlZ/3T16Os1XQ3E=" pdftag="P" isBookmarkSet="no" bookmark="no" Order="_x0032_"/>
  <Shape xmlns="" ID="aVY2CjqlgMI8G6U5bryiY+Q06io=" pdftag="H2" isBookmarkSet="no" bookmark="yes" Order="_x0031_"/>
  <Shape xmlns="" ID="yloUTHvIU6gLQlA8PB8x2ZTqvYw=" pdftag="P" isBookmarkSet="no" bookmark="no" Order="_x0032_"/>
  <Shape xmlns="" ID="6mAZizb8Q+EO8vo1sYjIuJnyvTo=" pdftag="H2" isBookmarkSet="no" bookmark="yes" Order="_x0031_"/>
  <Shape xmlns="" ID="TwdvnrhSb1di3JgyWIn0e7IDM7o=" pdftag="P" isBookmarkSet="no" bookmark="no" Order="_x0032_"/>
  <Shape xmlns="" ID="DLEJGLXtioAQZ7ZNN5urozp8zCM=" pdftag="H2" isBookmarkSet="no" bookmark="yes" Order="_x0031_"/>
  <Shape xmlns="" ID="Kjufr2ON3TWsHFIca7tSdqrVnXM=" artifact="_x0031_" validate="no" formula="no" inline="no" pdftag="Figure" isBookmarkSet="no" bookmark="no" Order="_x0033_" Lang=""/>
  <Shape xmlns="" ID="RLko7ydLLv6TfRDPlgJfDeaLmHk=" pdftag="P" isBookmarkSet="no" bookmark="no" Order="_x0032_"/>
  <Shape xmlns="" ID="KqOWR9apzqrq0K7LIHsPAuF09O8=" Order="_x0034_" isBookmarkSet="no" bookmark="no" pdftag="_x005B_Artifact_x005D_" artifact="_x0031_"/>
  <Shape xmlns="" ID="ZG/FESG2cyoBhsU5AbiQ//hqIus=" pdftag="H2" isBookmarkSet="no" bookmark="yes" Order="_x0031_"/>
  <Shape xmlns="" ID="c1VgbWK7ExxX3yTRICHit5fLvRQ=" artifact="_x0031_" validate="no" formula="no" inline="no" pdftag="Figure" isBookmarkSet="no" bookmark="no" Order="_x0033_" Lang=""/>
  <Shape xmlns="" ID="RZ5red6WaNLVLVBbXhuw/EzOHYI=" artifact="_x0031_" validate="no" formula="no" inline="no" pdftag="Figure" isBookmarkSet="no" bookmark="no" Order="_x0034_" Lang=""/>
  <Shape xmlns="" ID="97lzRr5DTHjDDPeepUoKQEEd7/o=" pdftag="P" isBookmarkSet="no" bookmark="no" Order="_x0032_"/>
  <Shape xmlns="" ID="JhmQPoVkbtQQmqwBtvy3d2xomnk=" Order="_x0034_" isBookmarkSet="no" bookmark="no" pdftag="_x005B_Artifact_x005D_" artifact="_x0031_"/>
  <Shape xmlns="" ID="aVsEYtioTJNHDx3dgXZRvz+Souo=" Order="_x0036_" isBookmarkSet="no" bookmark="no" pdftag="_x005B_Artifact_x005D_" artifact="_x0031_"/>
  <Shape xmlns="" ID="Jpv7yC9A+RLMk1v1x75jsqXpyOU=" pdftag="H2" isBookmarkSet="no" bookmark="yes" Order="_x0031_"/>
  <Shape xmlns="" ID="tS0feRprawnqoSjw0NEbC6GOLVk=" artifact="_x0031_" validate="no" formula="no" inline="no" pdftag="Figure" isBookmarkSet="no" bookmark="no" Order="_x0032_" Lang=""/>
  <Shape xmlns="" ID="blo5ZZm4s3WPpz9x1xWDLO6QiWU=" pdftag="H2" isBookmarkSet="no" bookmark="yes" Order="_x0031_"/>
  <Shape xmlns="" ID="v3DqwTVuWTptI/Mf0CKCQZFXQ1A=" artifact="_x0031_" validate="no" formula="no" inline="no" pdftag="Figure" isBookmarkSet="no" bookmark="no" Order="_x0033_" Lang=""/>
  <Shape xmlns="" ID="4/uVk093wtJl1kLuHdv9vyDkbeM=" pdftag="P" isBookmarkSet="no" bookmark="no" Order="_x0032_"/>
  <Shape xmlns="" ID="2qT8Xtww36N6pTmgcjcptQWN5ds=" pdftag="H2" isBookmarkSet="no" bookmark="yes" Order="_x0031_"/>
  <Shape xmlns="" ID="1gAuakY5dmkye0z7k4+yBhO88F4=" artifact="_x0031_" validate="no" formula="no" inline="no" pdftag="Figure" isBookmarkSet="no" bookmark="no" Order="_x0033_" Lang=""/>
  <Shape xmlns="" ID="SfR+7yKiDEWLy0z1USeTkZJZrV0=" artifact="_x0031_" validate="no" formula="no" inline="no" pdftag="Figure" isBookmarkSet="no" bookmark="no" Order="_x0034_" Lang=""/>
  <Shape xmlns="" ID="tE4/v4eYRv6xE6qfyuvWMoPZi0w=" Order="_x0033_" pdftag="P" isBookmarkSet="no" bookmark="no"/>
  <Shape xmlns="" ID="uz8VpWdZstZjwpLi2m4KnDTU/To=" Order="_x0034_" isBookmarkSet="no" bookmark="no" pdftag="_x005B_Artifact_x005D_" artifact="_x0031_"/>
  <Shape xmlns="" ID="mWRzMYcskz3RXULI7aaTZ1KotTo=" Order="_x0036_" isBookmarkSet="no" bookmark="no" pdftag="_x005B_Artifact_x005D_" artifact="_x0031_"/>
  <Shape xmlns="" ID="9HQtgHshWJ0WzQV+8o5EDlMgHLE=" pdftag="H2" isBookmarkSet="no" bookmark="yes" Order="_x0031_"/>
  <Shape xmlns="" ID="xY4H2+hxDXMPsZlJkiuD9+od5Ng=" artifact="_x0031_" validate="no" formula="no" inline="no" pdftag="Figure" isBookmarkSet="no" bookmark="no" Order="_x0032_" Lang=""/>
  <Shape xmlns="" ID="W/dsAuWaNJbzON+n7DbPXF/LgGs=" pdftag="H2" isBookmarkSet="no" bookmark="yes" Order="_x0031_"/>
  <Shape xmlns="" ID="rAF3+RGATquEumln/CscfCLg/OE=" artifact="_x0031_" validate="no" formula="no" inline="no" pdftag="Figure" isBookmarkSet="no" bookmark="no" Order="_x0032_" Lang=""/>
  <Shape xmlns="" ID="p3KMiTgQWKsR9Pi6CCWztKbxLXI=" Order="_x0033_" isBookmarkSet="no" bookmark="no" pdftag="_x005B_Artifact_x005D_" artifact="_x0031_"/>
  <Shape xmlns="" ID="XcLV/sTQJGwyLv2g07rbC2JbgAw=" pdftag="H2" isBookmarkSet="no" bookmark="yes" Order="_x0031_"/>
  <Shape xmlns="" ID="WvRG4AGl5vbA7Mz1dgTYEKIUuIg=" pdftag="P" isBookmarkSet="no" bookmark="no" Order="_x0032_"/>
  <Shape xmlns="" ID="mbeMc+99NTKRa9yYg71zL9oyyaI=" pdftag="H2" isBookmarkSet="no" bookmark="yes" Order="_x0031_"/>
  <Shape xmlns="" ID="gvVd1f0Xs/fykszZcQGZtQsRtGU=" pdftag="P" isBookmarkSet="no" bookmark="no" Order="_x0032_"/>
  <Shape xmlns="" ID="D+RRCP0Mw/OjNSCrFc6IbahECpY=" pdftag="H2" isBookmarkSet="no" bookmark="yes" Order="_x0031_"/>
  <Shape xmlns="" ID="K2FMKR8VivRqIycHVdDi9Xxujgc=" pdftag="P" isBookmarkSet="no" bookmark="no" Order="_x0032_"/>
  <Shape xmlns="" ID="xS10gLzqTIKsjDjN0FiL3WukOSc=" pdftag="H2" isBookmarkSet="no" bookmark="yes" Order="_x0031_"/>
  <Shape xmlns="" ID="bHyRX/JCy4r2MxGr2Z61DTWdXdg=" pdftag="P" isBookmarkSet="no" bookmark="no" Order="_x0032_"/>
  <Shape xmlns="" ID="S7Cy3pW4R+VbilmTZ2iER1rGqnI=" formula="no" pdftag="Figure" artifact="_x0030_" inline="no" validate="yes" isBookmarkSet="no" bookmark="no" Order="_x0033_" Lang=""/>
  <Shape xmlns="" ID="UTRZ6GKydMRWwlE9LGGEiBgTECk=" pdftag="H2" isBookmarkSet="no" bookmark="yes" Order="_x0031_"/>
  <Shape xmlns="" ID="A3SBmAQ6sP4Xw55vgJ8WbP5CKQk=" formula="no" inline="no" pdftag="Figure" artifact="_x0030_" validate="yes" isBookmarkSet="no" bookmark="no" Order="_x0032_" Lang=""/>
  <Shape xmlns="" ID="3oXvBfa0Luggbq+xmCPuLiBOFEA=" pdftag="H2" isBookmarkSet="no" bookmark="yes" Order="_x0031_"/>
  <Shape xmlns="" ID="tdWjSSO5N8/i9OdaGVtmCQ/xv6U=" pdftag="P" isBookmarkSet="no" bookmark="no" Order="_x0032_"/>
  <Shape xmlns="" ID="lxUurAYHyzhDEvOzyWD2dBv2A28=" pdftag="H2" isBookmarkSet="no" bookmark="yes" Order="_x0031_"/>
  <Shape xmlns="" ID="6cTXAwTBq5HQuzN7rxDEYLhajns=" pdftag="P" isBookmarkSet="no" bookmark="no" Order="_x0032_"/>
  <Shape xmlns="" ID="MqbnSyMGQ7AmIGCMoeBybamnJUk=" pdftag="H2" isBookmarkSet="no" bookmark="yes" Order="_x0031_"/>
  <Shape xmlns="" ID="J4p60DwaQKheQ1olYnHqgacGr/A=" Order="_x0032_" formula="no" inline="no" validate="no" artifact="_x0031_" pdftag="_x005B_Artifact_x005D_" isBookmarkSet="no" bookmark="no" Lang=""/>
  <Shape xmlns="" ID="XDJrb88+6E9ML1Bg3xc6uGE60dQ=" pdftag="P" isBookmarkSet="no" bookmark="no" Order="_x0032_"/>
  <Shape xmlns="" ID="fKiLGlCp7l+UT84g/r6MYXvp9uU=" pdftag="H2" isBookmarkSet="no" bookmark="yes" Order="_x0031_"/>
  <Shape xmlns="" ID="N3dhW8xDF+4I5+s3CP1PHBQYLNk=" pdftag="P" isBookmarkSet="no" bookmark="no" Order="_x0032_"/>
  <Shape xmlns="" ID="Z9Q5Z79VISirYiTb8q5GfqOrbFI=" pdftag="H2" isBookmarkSet="no" bookmark="yes" Order="_x0031_"/>
  <Shape xmlns="" ID="dLBaqUBTy3/7J3BnQDyUccpUmJs=" formula="no" inline="no" pdftag="Figure" artifact="_x0030_" validate="yes" Order="_x0032_" isBookmarkSet="no" bookmark="no"/>
  <Shape xmlns="" ID="4AAKOH4itI2qtEWRc5v/LGJmXi0=" Order="_x0033_" pdftag="P" isBookmarkSet="no" bookmark="no"/>
  <Shape xmlns="" ID="br+H7mB4i5Lf37/ZjA3Oux/8PyI=" pdftag="H2" isBookmarkSet="no" bookmark="yes" Order="_x0031_"/>
  <Shape xmlns="" ID="2Vy56ZKK6M8k/vV9AJuDZzs2aL8=" formula="no" inline="no" artifact="_x0030_" validate="yes" pdftag="Figure" isBookmarkSet="no" bookmark="no" Order="_x0032_"/>
  <Shape xmlns="" ID="ZQ4NKbx7ouVLOZGk7SOQMgSWxOk=" Order="_x0033_" isBookmarkSet="no" bookmark="no" pdftag="_x005B_Artifact_x005D_" artifact="_x0031_"/>
  <Shape xmlns="" ID="tPOgyE56Rgofb9fVduvEHjwJJmE=" pdftag="H2" isBookmarkSet="no" bookmark="yes" Order="_x0031_"/>
  <Shape xmlns="" ID="AJ0S8riW1brz9Cu5ifLtE29bDIk=" pdftag="P" isBookmarkSet="no" bookmark="no" Order="_x0032_"/>
  <Shape xmlns="" ID="FxQHPKtivxwl622KiqSB9FyXjXQ=" pdftag="H2" isBookmarkSet="no" bookmark="yes" Order="_x0031_"/>
  <Shape xmlns="" ID="jDAgZ7yE8t0CvsJBWtVqaQ426pQ=" pdftag="P" isBookmarkSet="no" bookmark="no" Order="_x0032_"/>
  <SubText xmlns="" ID="lgbOmhORgmva4hf2SYQ3Ezbtrzk=" ActualText=""/>
  <SubText xmlns="" ID="S7Cy3pW4R+VbilmTZ2iER1rGqnI=" ActualText=""/>
  <SubText xmlns="" ID="A3SBmAQ6sP4Xw55vgJ8WbP5CKQk=" ActualText=""/>
  <SubText xmlns="" ID="J4p60DwaQKheQ1olYnHqgacGr/A=" ActualText=""/>
  <SubText xmlns="" ID="dLBaqUBTy3/7J3BnQDyUccpUmJs=" ActualText=""/>
  <SubText xmlns="" ID="2Vy56ZKK6M8k/vV9AJuDZzs2aL8=" ActualText=""/>
  <Shape xmlns="" ID="sH08FAsUmqnrmENWWMq3bCGs3/A=" pdftag="Figure" isBookmarkSet="no" Order="_x0032_" artifact="_x0030_" formula="no" Lang="" bookmark="no"/>
  <Shape xmlns="" ID="mvcz+wxfbmtgBZSOKQAGW+DW/SA=" isBookmarkSet="no" bookmark="no" pdftag="_x005B_Artifact_x005D_" artifact="_x0031_" Order="_x002D_1"/>
  <HyperLink xmlns="" ID="mvcz+wxfbmtgBZSOKQAGW+DW/SA=-20641686241.2002_448.7271" plainAltText="This_x0020_Photo" language=""/>
  <HyperLink xmlns="" ID="mvcz+wxfbmtgBZSOKQAGW+DW/SA=311681811520.9402_448.7271" plainAltText="CC_x0020_BY" language=""/>
  <Shape xmlns="" ID="2YHkktMBKI1QmO9FT/DsZ98xvPM=" pdftag="" Order="_x0032_" bookmark="no"/>
  <SubText xmlns="" ID="sH08FAsUmqnrmENWWMq3bCGs3/A=" ActualText=""/>
  <Shape xmlns="" ID="2+Qu24ODnCX4a0xy4QUYnzzwo/0=" pdftag="" artifact="_x0030_" Lang="" formula="no" bookmark="no" Order="_x002D_1"/>
  <SubText xmlns="" ID="2+Qu24ODnCX4a0xy4QUYnzzwo/0=" ActualText=""/>
  <Shape xmlns="" ID="k5viqEX5GDBzNqXr4VtZasCrtTw=" pdftag="" bookmark="no" Order="_x002D_1"/>
  <HyperLink xmlns="" ID="k5viqEX5GDBzNqXr4VtZasCrtTw=-20641686241.2002_447.9929" plainAltText="This_x0020_Photo" Lang=""/>
  <HyperLink xmlns="" ID="k5viqEX5GDBzNqXr4VtZasCrtTw=311681811520.9402_447.9929" plainAltText="CC_x0020_BY" Lang=""/>
</PAW>
</file>

<file path=customXml/itemProps1.xml><?xml version="1.0" encoding="utf-8"?>
<ds:datastoreItem xmlns:ds="http://schemas.openxmlformats.org/officeDocument/2006/customXml" ds:itemID="{BDDA8F98-CF0A-47A4-BB33-D89B60E5DAF1}">
  <ds:schemaRefs>
    <ds:schemaRef ds:uri="http://www.net-centric.com/PAWPP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27618</TotalTime>
  <Words>814</Words>
  <Application>Microsoft Office PowerPoint</Application>
  <PresentationFormat>Widescreen</PresentationFormat>
  <Paragraphs>112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Courier New</vt:lpstr>
      <vt:lpstr>Times</vt:lpstr>
      <vt:lpstr>Tw Cen MT</vt:lpstr>
      <vt:lpstr>Wingdings</vt:lpstr>
      <vt:lpstr>Wingdings 3</vt:lpstr>
      <vt:lpstr>Integral</vt:lpstr>
      <vt:lpstr>Improving Sensory Integration and Processing Practices by Using a Social Emotional Learning Framework</vt:lpstr>
      <vt:lpstr>Welcoming Activity The Audience Today</vt:lpstr>
      <vt:lpstr>Course Objectives:</vt:lpstr>
      <vt:lpstr>Agenda</vt:lpstr>
      <vt:lpstr>Outcomes from SEL Research Describe Regulation</vt:lpstr>
      <vt:lpstr>The Background of SEL</vt:lpstr>
      <vt:lpstr>Social Emotional Learning Evidence</vt:lpstr>
      <vt:lpstr>Social Emotional Learning Evidence, continued</vt:lpstr>
      <vt:lpstr>Social Emotional Learning Evidence, continued 2</vt:lpstr>
      <vt:lpstr>Incorporating Evidence Based Practices in SEL Lessons</vt:lpstr>
      <vt:lpstr>Evidence Based Practices in Sensory Modulation</vt:lpstr>
      <vt:lpstr>Evidence-Based Practices</vt:lpstr>
      <vt:lpstr>Engaging Activity</vt:lpstr>
      <vt:lpstr>Evidenced Based Practices in OT</vt:lpstr>
      <vt:lpstr>Evidence-Based Practices, continued</vt:lpstr>
      <vt:lpstr>Engaging Activity, continued</vt:lpstr>
      <vt:lpstr>SEL Lessons Support the Autonomic Nervous System</vt:lpstr>
      <vt:lpstr>Supporting the Autonomic Nervous System through SEL Lessons</vt:lpstr>
      <vt:lpstr>Architecture of Self-Regulation</vt:lpstr>
      <vt:lpstr>SEL Uses the Neurobiology of Connection</vt:lpstr>
      <vt:lpstr>Up and down the pyramid</vt:lpstr>
      <vt:lpstr>Co-Regulation from Birth to Young Adulthood</vt:lpstr>
      <vt:lpstr>Teachers Impact Sensory Modulation and Mental Health</vt:lpstr>
      <vt:lpstr>Using SEL Signature Practice (Framework) to create Sensory Modulation Learning</vt:lpstr>
      <vt:lpstr>Using SEL Lessons in Sensory Modulation Learning</vt:lpstr>
      <vt:lpstr>Feeling Just Right: SEL in Sensory Modulation</vt:lpstr>
      <vt:lpstr>Optimistic Closure</vt:lpstr>
      <vt:lpstr>Optimistic Closure, continued</vt:lpstr>
      <vt:lpstr>References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Sensory Integration and Processing Practices by Using a Social Emotional Learning Framework. Charting the Cs 2024.</dc:title>
  <dc:creator>Jennifer Brady-Johnson</dc:creator>
  <cp:lastModifiedBy>Shuyin Maciel</cp:lastModifiedBy>
  <cp:revision>1071</cp:revision>
  <dcterms:created xsi:type="dcterms:W3CDTF">2020-04-18T15:28:58Z</dcterms:created>
  <dcterms:modified xsi:type="dcterms:W3CDTF">2024-03-07T04:20:09Z</dcterms:modified>
</cp:coreProperties>
</file>