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17"/>
  </p:notesMasterIdLst>
  <p:handoutMasterIdLst>
    <p:handoutMasterId r:id="rId18"/>
  </p:handoutMasterIdLst>
  <p:sldIdLst>
    <p:sldId id="256" r:id="rId3"/>
    <p:sldId id="257" r:id="rId4"/>
    <p:sldId id="329" r:id="rId5"/>
    <p:sldId id="330" r:id="rId6"/>
    <p:sldId id="331" r:id="rId7"/>
    <p:sldId id="332" r:id="rId8"/>
    <p:sldId id="333" r:id="rId9"/>
    <p:sldId id="334" r:id="rId10"/>
    <p:sldId id="335" r:id="rId11"/>
    <p:sldId id="336" r:id="rId12"/>
    <p:sldId id="337" r:id="rId13"/>
    <p:sldId id="338" r:id="rId14"/>
    <p:sldId id="339" r:id="rId15"/>
    <p:sldId id="31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6FF"/>
    <a:srgbClr val="5DCDFF"/>
    <a:srgbClr val="005A8C"/>
    <a:srgbClr val="E1FFE1"/>
    <a:srgbClr val="CCECFF"/>
    <a:srgbClr val="0099FF"/>
    <a:srgbClr val="00344C"/>
    <a:srgbClr val="3FC4F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77" d="100"/>
          <a:sy n="77" d="100"/>
        </p:scale>
        <p:origin x="2040" y="78"/>
      </p:cViewPr>
      <p:guideLst>
        <p:guide pos="3840"/>
        <p:guide orient="horz" pos="2160"/>
      </p:guideLst>
    </p:cSldViewPr>
  </p:slideViewPr>
  <p:outlineViewPr>
    <p:cViewPr>
      <p:scale>
        <a:sx n="33" d="100"/>
        <a:sy n="33" d="100"/>
      </p:scale>
      <p:origin x="0" y="-11886"/>
    </p:cViewPr>
  </p:outlineViewPr>
  <p:notesTextViewPr>
    <p:cViewPr>
      <p:scale>
        <a:sx n="3" d="2"/>
        <a:sy n="3" d="2"/>
      </p:scale>
      <p:origin x="0" y="0"/>
    </p:cViewPr>
  </p:notesTextViewPr>
  <p:notesViewPr>
    <p:cSldViewPr snapToGrid="0" snapToObjects="1" showGuides="1">
      <p:cViewPr varScale="1">
        <p:scale>
          <a:sx n="63" d="100"/>
          <a:sy n="63" d="100"/>
        </p:scale>
        <p:origin x="4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4/6/2024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295789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a:p>
        </p:txBody>
      </p:sp>
    </p:spTree>
    <p:extLst>
      <p:ext uri="{BB962C8B-B14F-4D97-AF65-F5344CB8AC3E}">
        <p14:creationId xmlns:p14="http://schemas.microsoft.com/office/powerpoint/2010/main" val="252388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a:p>
        </p:txBody>
      </p:sp>
    </p:spTree>
    <p:extLst>
      <p:ext uri="{BB962C8B-B14F-4D97-AF65-F5344CB8AC3E}">
        <p14:creationId xmlns:p14="http://schemas.microsoft.com/office/powerpoint/2010/main" val="303089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Tree>
    <p:extLst>
      <p:ext uri="{BB962C8B-B14F-4D97-AF65-F5344CB8AC3E}">
        <p14:creationId xmlns:p14="http://schemas.microsoft.com/office/powerpoint/2010/main" val="33715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146405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Tree>
    <p:extLst>
      <p:ext uri="{BB962C8B-B14F-4D97-AF65-F5344CB8AC3E}">
        <p14:creationId xmlns:p14="http://schemas.microsoft.com/office/powerpoint/2010/main" val="94432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229166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200339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5</a:t>
            </a:fld>
            <a:endParaRPr lang="en-US"/>
          </a:p>
        </p:txBody>
      </p:sp>
    </p:spTree>
    <p:extLst>
      <p:ext uri="{BB962C8B-B14F-4D97-AF65-F5344CB8AC3E}">
        <p14:creationId xmlns:p14="http://schemas.microsoft.com/office/powerpoint/2010/main" val="355183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a:p>
        </p:txBody>
      </p:sp>
    </p:spTree>
    <p:extLst>
      <p:ext uri="{BB962C8B-B14F-4D97-AF65-F5344CB8AC3E}">
        <p14:creationId xmlns:p14="http://schemas.microsoft.com/office/powerpoint/2010/main" val="175822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269614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216985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4288523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3359937" y="3242387"/>
            <a:ext cx="7903780" cy="449503"/>
          </a:xfrm>
        </p:spPr>
        <p:txBody>
          <a:bodyPr anchor="ctr">
            <a:noAutofit/>
          </a:bodyPr>
          <a:lstStyle>
            <a:lvl1pPr algn="l">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3359937" y="3766696"/>
            <a:ext cx="7903780" cy="556957"/>
          </a:xfrm>
        </p:spPr>
        <p:txBody>
          <a:bodyPr lIns="91440" rIns="91440" anchor="t" anchorCtr="0">
            <a:noAutofit/>
          </a:bodyPr>
          <a:lstStyle>
            <a:lvl1pPr marL="0" indent="0" algn="l">
              <a:lnSpc>
                <a:spcPct val="100000"/>
              </a:lnSpc>
              <a:spcBef>
                <a:spcPts val="0"/>
              </a:spcBef>
              <a:buNone/>
              <a:defRPr sz="3200" b="1">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359937" y="1799239"/>
            <a:ext cx="4937770" cy="1097283"/>
          </a:xfrm>
          <a:prstGeom prst="rect">
            <a:avLst/>
          </a:prstGeom>
        </p:spPr>
      </p:pic>
      <p:sp>
        <p:nvSpPr>
          <p:cNvPr id="3" name="Text Placeholder 2">
            <a:extLst>
              <a:ext uri="{FF2B5EF4-FFF2-40B4-BE49-F238E27FC236}">
                <a16:creationId xmlns:a16="http://schemas.microsoft.com/office/drawing/2014/main" id="{461E0635-9061-3524-42D6-D0072D26F920}"/>
              </a:ext>
            </a:extLst>
          </p:cNvPr>
          <p:cNvSpPr>
            <a:spLocks noGrp="1"/>
          </p:cNvSpPr>
          <p:nvPr>
            <p:ph type="body" sz="quarter" idx="10"/>
          </p:nvPr>
        </p:nvSpPr>
        <p:spPr>
          <a:xfrm>
            <a:off x="3359937" y="4341528"/>
            <a:ext cx="7891780" cy="1330866"/>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255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p>
            <a:endParaRPr lang="en-US"/>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220096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785786"/>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411600C6-0950-D396-0EA2-204C1465BC4D}"/>
              </a:ext>
            </a:extLst>
          </p:cNvPr>
          <p:cNvSpPr>
            <a:spLocks noGrp="1"/>
          </p:cNvSpPr>
          <p:nvPr>
            <p:ph type="pic" sz="quarter" idx="10"/>
          </p:nvPr>
        </p:nvSpPr>
        <p:spPr>
          <a:xfrm>
            <a:off x="9104069" y="2945362"/>
            <a:ext cx="2481794" cy="146626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41ABE8FF-7476-7B11-3666-D94031FE33B8}"/>
              </a:ext>
            </a:extLst>
          </p:cNvPr>
          <p:cNvSpPr>
            <a:spLocks noGrp="1"/>
          </p:cNvSpPr>
          <p:nvPr>
            <p:ph type="pic" sz="quarter" idx="11"/>
          </p:nvPr>
        </p:nvSpPr>
        <p:spPr>
          <a:xfrm>
            <a:off x="9093758" y="4726881"/>
            <a:ext cx="2481794" cy="1466267"/>
          </a:xfrm>
          <a:solidFill>
            <a:schemeClr val="accent5">
              <a:lumMod val="20000"/>
              <a:lumOff val="80000"/>
            </a:schemeClr>
          </a:solidFill>
        </p:spPr>
        <p:txBody>
          <a:bodyPr anchor="ctr" anchorCtr="1"/>
          <a:lstStyle/>
          <a:p>
            <a:endParaRPr lang="en-US" dirty="0"/>
          </a:p>
        </p:txBody>
      </p:sp>
      <p:sp>
        <p:nvSpPr>
          <p:cNvPr id="7" name="Text Placeholder 9">
            <a:extLst>
              <a:ext uri="{FF2B5EF4-FFF2-40B4-BE49-F238E27FC236}">
                <a16:creationId xmlns:a16="http://schemas.microsoft.com/office/drawing/2014/main" id="{C24343BE-3C4D-2C4E-74DD-DF71BC456D9D}"/>
              </a:ext>
            </a:extLst>
          </p:cNvPr>
          <p:cNvSpPr>
            <a:spLocks noGrp="1"/>
          </p:cNvSpPr>
          <p:nvPr>
            <p:ph type="body" sz="quarter" idx="12"/>
          </p:nvPr>
        </p:nvSpPr>
        <p:spPr>
          <a:xfrm>
            <a:off x="622998" y="2803764"/>
            <a:ext cx="7994909" cy="3763241"/>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3168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6" name="Text Placeholder 9">
            <a:extLst>
              <a:ext uri="{FF2B5EF4-FFF2-40B4-BE49-F238E27FC236}">
                <a16:creationId xmlns:a16="http://schemas.microsoft.com/office/drawing/2014/main" id="{CCA992CC-AACE-A66E-82C6-42E14993766E}"/>
              </a:ext>
            </a:extLst>
          </p:cNvPr>
          <p:cNvSpPr>
            <a:spLocks noGrp="1"/>
          </p:cNvSpPr>
          <p:nvPr>
            <p:ph type="body" sz="quarter" idx="11"/>
          </p:nvPr>
        </p:nvSpPr>
        <p:spPr>
          <a:xfrm>
            <a:off x="597946" y="2791728"/>
            <a:ext cx="5473002" cy="3775277"/>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8" name="Chart Placeholder 3">
            <a:extLst>
              <a:ext uri="{FF2B5EF4-FFF2-40B4-BE49-F238E27FC236}">
                <a16:creationId xmlns:a16="http://schemas.microsoft.com/office/drawing/2014/main" id="{41EC0F72-E4F9-5AFA-25F1-2FC552AFF814}"/>
              </a:ext>
            </a:extLst>
          </p:cNvPr>
          <p:cNvSpPr>
            <a:spLocks noGrp="1"/>
          </p:cNvSpPr>
          <p:nvPr>
            <p:ph type="chart" sz="quarter" idx="12"/>
          </p:nvPr>
        </p:nvSpPr>
        <p:spPr>
          <a:xfrm>
            <a:off x="6256338" y="2912646"/>
            <a:ext cx="5337175" cy="3494088"/>
          </a:xfrm>
          <a:solidFill>
            <a:srgbClr val="FFFFEB"/>
          </a:solidFill>
        </p:spPr>
        <p:txBody>
          <a:bodyPr anchor="ctr" anchorCtr="1"/>
          <a:lstStyle/>
          <a:p>
            <a:endParaRPr lang="en-US"/>
          </a:p>
        </p:txBody>
      </p:sp>
    </p:spTree>
    <p:extLst>
      <p:ext uri="{BB962C8B-B14F-4D97-AF65-F5344CB8AC3E}">
        <p14:creationId xmlns:p14="http://schemas.microsoft.com/office/powerpoint/2010/main" val="41788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Chart Placeholder 3">
            <a:extLst>
              <a:ext uri="{FF2B5EF4-FFF2-40B4-BE49-F238E27FC236}">
                <a16:creationId xmlns:a16="http://schemas.microsoft.com/office/drawing/2014/main" id="{93270862-6695-9E62-F46C-24C6AA011100}"/>
              </a:ext>
            </a:extLst>
          </p:cNvPr>
          <p:cNvSpPr>
            <a:spLocks noGrp="1"/>
          </p:cNvSpPr>
          <p:nvPr>
            <p:ph type="chart" sz="quarter" idx="12"/>
          </p:nvPr>
        </p:nvSpPr>
        <p:spPr>
          <a:xfrm>
            <a:off x="1471451" y="2860096"/>
            <a:ext cx="9270124" cy="3706909"/>
          </a:xfrm>
          <a:solidFill>
            <a:srgbClr val="FFFFEB"/>
          </a:solidFill>
        </p:spPr>
        <p:txBody>
          <a:bodyPr anchor="ctr" anchorCtr="1"/>
          <a:lstStyle/>
          <a:p>
            <a:endParaRPr lang="en-US"/>
          </a:p>
        </p:txBody>
      </p:sp>
    </p:spTree>
    <p:extLst>
      <p:ext uri="{BB962C8B-B14F-4D97-AF65-F5344CB8AC3E}">
        <p14:creationId xmlns:p14="http://schemas.microsoft.com/office/powerpoint/2010/main" val="278588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Text Placeholder 9">
            <a:extLst>
              <a:ext uri="{FF2B5EF4-FFF2-40B4-BE49-F238E27FC236}">
                <a16:creationId xmlns:a16="http://schemas.microsoft.com/office/drawing/2014/main" id="{42871D3B-EFD7-0358-4211-BB194A270C9F}"/>
              </a:ext>
            </a:extLst>
          </p:cNvPr>
          <p:cNvSpPr>
            <a:spLocks noGrp="1"/>
          </p:cNvSpPr>
          <p:nvPr>
            <p:ph type="body" sz="quarter" idx="11"/>
          </p:nvPr>
        </p:nvSpPr>
        <p:spPr>
          <a:xfrm>
            <a:off x="597946" y="2791726"/>
            <a:ext cx="5473002" cy="3775279"/>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5" name="Table Placeholder 4">
            <a:extLst>
              <a:ext uri="{FF2B5EF4-FFF2-40B4-BE49-F238E27FC236}">
                <a16:creationId xmlns:a16="http://schemas.microsoft.com/office/drawing/2014/main" id="{BA59E6B1-C196-978A-190D-2A195A0E919B}"/>
              </a:ext>
            </a:extLst>
          </p:cNvPr>
          <p:cNvSpPr>
            <a:spLocks noGrp="1"/>
          </p:cNvSpPr>
          <p:nvPr>
            <p:ph type="tbl" sz="quarter" idx="13"/>
          </p:nvPr>
        </p:nvSpPr>
        <p:spPr>
          <a:xfrm>
            <a:off x="6256338" y="2912645"/>
            <a:ext cx="5337175" cy="3494088"/>
          </a:xfrm>
          <a:solidFill>
            <a:schemeClr val="accent6">
              <a:lumMod val="20000"/>
              <a:lumOff val="80000"/>
            </a:schemeClr>
          </a:solidFill>
        </p:spPr>
        <p:txBody>
          <a:bodyPr anchor="ctr" anchorCtr="1"/>
          <a:lstStyle>
            <a:lvl1pPr>
              <a:defRPr sz="2400"/>
            </a:lvl1pPr>
          </a:lstStyle>
          <a:p>
            <a:endParaRPr lang="en-US"/>
          </a:p>
        </p:txBody>
      </p:sp>
    </p:spTree>
    <p:extLst>
      <p:ext uri="{BB962C8B-B14F-4D97-AF65-F5344CB8AC3E}">
        <p14:creationId xmlns:p14="http://schemas.microsoft.com/office/powerpoint/2010/main" val="190811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5" name="Table Placeholder 8">
            <a:extLst>
              <a:ext uri="{FF2B5EF4-FFF2-40B4-BE49-F238E27FC236}">
                <a16:creationId xmlns:a16="http://schemas.microsoft.com/office/drawing/2014/main" id="{5C1F04EE-64F7-4626-85E6-AD3232320842}"/>
              </a:ext>
            </a:extLst>
          </p:cNvPr>
          <p:cNvSpPr>
            <a:spLocks noGrp="1"/>
          </p:cNvSpPr>
          <p:nvPr>
            <p:ph type="tbl" sz="quarter" idx="10"/>
          </p:nvPr>
        </p:nvSpPr>
        <p:spPr>
          <a:xfrm>
            <a:off x="595313" y="2828925"/>
            <a:ext cx="10990262" cy="3370263"/>
          </a:xfrm>
          <a:solidFill>
            <a:srgbClr val="E1FFE1"/>
          </a:solidFill>
        </p:spPr>
        <p:txBody>
          <a:bodyPr/>
          <a:lstStyle/>
          <a:p>
            <a:endParaRPr lang="en-US"/>
          </a:p>
        </p:txBody>
      </p:sp>
    </p:spTree>
    <p:extLst>
      <p:ext uri="{BB962C8B-B14F-4D97-AF65-F5344CB8AC3E}">
        <p14:creationId xmlns:p14="http://schemas.microsoft.com/office/powerpoint/2010/main" val="229300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08334" y="1449617"/>
            <a:ext cx="3950216" cy="877826"/>
          </a:xfrm>
          <a:prstGeom prst="rect">
            <a:avLst/>
          </a:prstGeom>
        </p:spPr>
      </p:pic>
    </p:spTree>
    <p:extLst>
      <p:ext uri="{BB962C8B-B14F-4D97-AF65-F5344CB8AC3E}">
        <p14:creationId xmlns:p14="http://schemas.microsoft.com/office/powerpoint/2010/main" val="368362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51763CC-479B-32EB-429A-86E9F20884A1}"/>
              </a:ext>
            </a:extLst>
          </p:cNvPr>
          <p:cNvSpPr>
            <a:spLocks noGrp="1"/>
          </p:cNvSpPr>
          <p:nvPr>
            <p:ph type="pic" sz="quarter" idx="11"/>
          </p:nvPr>
        </p:nvSpPr>
        <p:spPr>
          <a:xfrm>
            <a:off x="5453535" y="5475072"/>
            <a:ext cx="1274233" cy="1054797"/>
          </a:xfrm>
          <a:solidFill>
            <a:schemeClr val="accent5">
              <a:lumMod val="20000"/>
              <a:lumOff val="80000"/>
            </a:schemeClr>
          </a:solidFill>
        </p:spPr>
        <p:txBody>
          <a:bodyPr anchor="ctr" anchorCtr="1"/>
          <a:lstStyle/>
          <a:p>
            <a:endParaRPr lang="en-US" dirty="0"/>
          </a:p>
        </p:txBody>
      </p:sp>
      <p:sp>
        <p:nvSpPr>
          <p:cNvPr id="7" name="Title 1">
            <a:extLst>
              <a:ext uri="{FF2B5EF4-FFF2-40B4-BE49-F238E27FC236}">
                <a16:creationId xmlns:a16="http://schemas.microsoft.com/office/drawing/2014/main" id="{E6EA11B5-4164-3D91-0F39-C7D3166C7D9A}"/>
              </a:ext>
            </a:extLst>
          </p:cNvPr>
          <p:cNvSpPr>
            <a:spLocks noGrp="1"/>
          </p:cNvSpPr>
          <p:nvPr>
            <p:ph type="ctrTitle"/>
          </p:nvPr>
        </p:nvSpPr>
        <p:spPr>
          <a:xfrm>
            <a:off x="606868" y="2893217"/>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8" name="Subtitle 2">
            <a:extLst>
              <a:ext uri="{FF2B5EF4-FFF2-40B4-BE49-F238E27FC236}">
                <a16:creationId xmlns:a16="http://schemas.microsoft.com/office/drawing/2014/main" id="{7014400A-63E0-DEF7-99B3-5640CF3E0F09}"/>
              </a:ext>
            </a:extLst>
          </p:cNvPr>
          <p:cNvSpPr>
            <a:spLocks noGrp="1"/>
          </p:cNvSpPr>
          <p:nvPr>
            <p:ph type="subTitle" idx="1"/>
          </p:nvPr>
        </p:nvSpPr>
        <p:spPr>
          <a:xfrm>
            <a:off x="594836" y="3920948"/>
            <a:ext cx="11019187" cy="1459997"/>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9" name="Picture 8" descr="Charting the Cs: Cooperation, Communication and Collaboration.">
            <a:extLst>
              <a:ext uri="{FF2B5EF4-FFF2-40B4-BE49-F238E27FC236}">
                <a16:creationId xmlns:a16="http://schemas.microsoft.com/office/drawing/2014/main" id="{9C69875B-B990-0367-7A65-0CE047DA0AFC}"/>
              </a:ext>
            </a:extLst>
          </p:cNvPr>
          <p:cNvPicPr>
            <a:picLocks noGrp="1" noChangeAspect="1"/>
          </p:cNvPicPr>
          <p:nvPr userDrawn="1"/>
        </p:nvPicPr>
        <p:blipFill>
          <a:blip r:embed="rId2"/>
          <a:stretch>
            <a:fillRect/>
          </a:stretch>
        </p:blipFill>
        <p:spPr>
          <a:xfrm>
            <a:off x="4132407" y="1449622"/>
            <a:ext cx="3950216" cy="877826"/>
          </a:xfrm>
          <a:prstGeom prst="rect">
            <a:avLst/>
          </a:prstGeom>
        </p:spPr>
      </p:pic>
    </p:spTree>
    <p:extLst>
      <p:ext uri="{BB962C8B-B14F-4D97-AF65-F5344CB8AC3E}">
        <p14:creationId xmlns:p14="http://schemas.microsoft.com/office/powerpoint/2010/main" val="257353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4132406" y="1461645"/>
            <a:ext cx="3950216" cy="877826"/>
          </a:xfrm>
          <a:prstGeom prst="rect">
            <a:avLst/>
          </a:prstGeom>
        </p:spPr>
      </p:pic>
    </p:spTree>
    <p:extLst>
      <p:ext uri="{BB962C8B-B14F-4D97-AF65-F5344CB8AC3E}">
        <p14:creationId xmlns:p14="http://schemas.microsoft.com/office/powerpoint/2010/main" val="99806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3434571" y="1461645"/>
            <a:ext cx="5332792" cy="1185065"/>
          </a:xfrm>
          <a:prstGeom prst="rect">
            <a:avLst/>
          </a:prstGeom>
        </p:spPr>
      </p:pic>
    </p:spTree>
    <p:extLst>
      <p:ext uri="{BB962C8B-B14F-4D97-AF65-F5344CB8AC3E}">
        <p14:creationId xmlns:p14="http://schemas.microsoft.com/office/powerpoint/2010/main" val="561193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4120375" y="1461645"/>
            <a:ext cx="3950216" cy="877826"/>
          </a:xfrm>
          <a:prstGeom prst="rect">
            <a:avLst/>
          </a:prstGeom>
        </p:spPr>
      </p:pic>
    </p:spTree>
    <p:extLst>
      <p:ext uri="{BB962C8B-B14F-4D97-AF65-F5344CB8AC3E}">
        <p14:creationId xmlns:p14="http://schemas.microsoft.com/office/powerpoint/2010/main" val="229395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51763CC-479B-32EB-429A-86E9F20884A1}"/>
              </a:ext>
            </a:extLst>
          </p:cNvPr>
          <p:cNvSpPr>
            <a:spLocks noGrp="1"/>
          </p:cNvSpPr>
          <p:nvPr>
            <p:ph type="pic" sz="quarter" idx="11"/>
          </p:nvPr>
        </p:nvSpPr>
        <p:spPr>
          <a:xfrm>
            <a:off x="5453535" y="5475072"/>
            <a:ext cx="1274233" cy="1054797"/>
          </a:xfrm>
          <a:solidFill>
            <a:schemeClr val="accent5">
              <a:lumMod val="20000"/>
              <a:lumOff val="80000"/>
            </a:schemeClr>
          </a:solidFill>
        </p:spPr>
        <p:txBody>
          <a:bodyPr anchor="ctr" anchorCtr="1"/>
          <a:lstStyle/>
          <a:p>
            <a:endParaRPr lang="en-US" dirty="0"/>
          </a:p>
        </p:txBody>
      </p:sp>
      <p:sp>
        <p:nvSpPr>
          <p:cNvPr id="7" name="Title 1">
            <a:extLst>
              <a:ext uri="{FF2B5EF4-FFF2-40B4-BE49-F238E27FC236}">
                <a16:creationId xmlns:a16="http://schemas.microsoft.com/office/drawing/2014/main" id="{E6EA11B5-4164-3D91-0F39-C7D3166C7D9A}"/>
              </a:ext>
            </a:extLst>
          </p:cNvPr>
          <p:cNvSpPr>
            <a:spLocks noGrp="1"/>
          </p:cNvSpPr>
          <p:nvPr>
            <p:ph type="ctrTitle"/>
          </p:nvPr>
        </p:nvSpPr>
        <p:spPr>
          <a:xfrm>
            <a:off x="606868" y="2893217"/>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8" name="Subtitle 2">
            <a:extLst>
              <a:ext uri="{FF2B5EF4-FFF2-40B4-BE49-F238E27FC236}">
                <a16:creationId xmlns:a16="http://schemas.microsoft.com/office/drawing/2014/main" id="{7014400A-63E0-DEF7-99B3-5640CF3E0F09}"/>
              </a:ext>
            </a:extLst>
          </p:cNvPr>
          <p:cNvSpPr>
            <a:spLocks noGrp="1"/>
          </p:cNvSpPr>
          <p:nvPr>
            <p:ph type="subTitle" idx="1"/>
          </p:nvPr>
        </p:nvSpPr>
        <p:spPr>
          <a:xfrm>
            <a:off x="594836" y="3920948"/>
            <a:ext cx="11019187" cy="1459997"/>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9" name="Picture 8" descr="Charting the Cs: Cooperation, Communication and Collaboration.">
            <a:extLst>
              <a:ext uri="{FF2B5EF4-FFF2-40B4-BE49-F238E27FC236}">
                <a16:creationId xmlns:a16="http://schemas.microsoft.com/office/drawing/2014/main" id="{9C69875B-B990-0367-7A65-0CE047DA0AFC}"/>
              </a:ext>
            </a:extLst>
          </p:cNvPr>
          <p:cNvPicPr>
            <a:picLocks noGrp="1" noChangeAspect="1"/>
          </p:cNvPicPr>
          <p:nvPr userDrawn="1"/>
        </p:nvPicPr>
        <p:blipFill>
          <a:blip r:embed="rId2"/>
          <a:stretch>
            <a:fillRect/>
          </a:stretch>
        </p:blipFill>
        <p:spPr>
          <a:xfrm>
            <a:off x="3434572" y="1449622"/>
            <a:ext cx="5332792" cy="1185065"/>
          </a:xfrm>
          <a:prstGeom prst="rect">
            <a:avLst/>
          </a:prstGeom>
        </p:spPr>
      </p:pic>
    </p:spTree>
    <p:extLst>
      <p:ext uri="{BB962C8B-B14F-4D97-AF65-F5344CB8AC3E}">
        <p14:creationId xmlns:p14="http://schemas.microsoft.com/office/powerpoint/2010/main" val="297248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3434571" y="1461645"/>
            <a:ext cx="5332792" cy="1185065"/>
          </a:xfrm>
          <a:prstGeom prst="rect">
            <a:avLst/>
          </a:prstGeom>
        </p:spPr>
      </p:pic>
    </p:spTree>
    <p:extLst>
      <p:ext uri="{BB962C8B-B14F-4D97-AF65-F5344CB8AC3E}">
        <p14:creationId xmlns:p14="http://schemas.microsoft.com/office/powerpoint/2010/main" val="294514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3434579" y="1461645"/>
            <a:ext cx="5332792" cy="1185065"/>
          </a:xfrm>
          <a:prstGeom prst="rect">
            <a:avLst/>
          </a:prstGeom>
        </p:spPr>
      </p:pic>
    </p:spTree>
    <p:extLst>
      <p:ext uri="{BB962C8B-B14F-4D97-AF65-F5344CB8AC3E}">
        <p14:creationId xmlns:p14="http://schemas.microsoft.com/office/powerpoint/2010/main" val="21488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3434579" y="1461645"/>
            <a:ext cx="5332792" cy="1185065"/>
          </a:xfrm>
          <a:prstGeom prst="rect">
            <a:avLst/>
          </a:prstGeom>
        </p:spPr>
      </p:pic>
    </p:spTree>
    <p:extLst>
      <p:ext uri="{BB962C8B-B14F-4D97-AF65-F5344CB8AC3E}">
        <p14:creationId xmlns:p14="http://schemas.microsoft.com/office/powerpoint/2010/main" val="221029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p:cNvSpPr>
            <a:spLocks noGrp="1"/>
          </p:cNvSpPr>
          <p:nvPr>
            <p:ph type="title"/>
          </p:nvPr>
        </p:nvSpPr>
        <p:spPr>
          <a:xfrm>
            <a:off x="602901" y="1572768"/>
            <a:ext cx="10999091" cy="1133856"/>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2834873"/>
            <a:ext cx="5297067" cy="3756196"/>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572768"/>
            <a:ext cx="11000232" cy="1133856"/>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2785775"/>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2801895"/>
            <a:ext cx="5295215"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3369255"/>
            <a:ext cx="5264079" cy="3308272"/>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6" name="Text Placeholder 9">
            <a:extLst>
              <a:ext uri="{FF2B5EF4-FFF2-40B4-BE49-F238E27FC236}">
                <a16:creationId xmlns:a16="http://schemas.microsoft.com/office/drawing/2014/main" id="{AD87B26D-9576-9A98-1E9B-89CC9BBD4CA3}"/>
              </a:ext>
            </a:extLst>
          </p:cNvPr>
          <p:cNvSpPr>
            <a:spLocks noGrp="1"/>
          </p:cNvSpPr>
          <p:nvPr>
            <p:ph type="body" sz="quarter" idx="11"/>
          </p:nvPr>
        </p:nvSpPr>
        <p:spPr>
          <a:xfrm>
            <a:off x="6304924" y="3400363"/>
            <a:ext cx="5297067" cy="3277164"/>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03342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202077"/>
            <a:ext cx="10972800" cy="155063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829711"/>
            <a:ext cx="1097279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hape 1">
            <a:extLst>
              <a:ext uri="{FF2B5EF4-FFF2-40B4-BE49-F238E27FC236}">
                <a16:creationId xmlns:a16="http://schemas.microsoft.com/office/drawing/2014/main" id="{506A197E-CF6F-014B-73BD-EC4CD1BDC4FF}"/>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rPr>
              <a:pPr algn="ctr"/>
              <a:t>‹#›</a:t>
            </a:fld>
            <a:endParaRPr lang="en-US" b="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695" r:id="rId2"/>
    <p:sldLayoutId id="2147483681" r:id="rId3"/>
    <p:sldLayoutId id="2147483682" r:id="rId4"/>
    <p:sldLayoutId id="2147483683" r:id="rId5"/>
    <p:sldLayoutId id="2147483684" r:id="rId6"/>
    <p:sldLayoutId id="2147483650" r:id="rId7"/>
    <p:sldLayoutId id="2147483652" r:id="rId8"/>
    <p:sldLayoutId id="2147483662" r:id="rId9"/>
    <p:sldLayoutId id="2147483678" r:id="rId10"/>
    <p:sldLayoutId id="2147483686" r:id="rId11"/>
    <p:sldLayoutId id="2147483687" r:id="rId12"/>
    <p:sldLayoutId id="2147483688" r:id="rId13"/>
    <p:sldLayoutId id="2147483689" r:id="rId14"/>
    <p:sldLayoutId id="2147483691" r:id="rId15"/>
    <p:sldLayoutId id="2147483692" r:id="rId16"/>
    <p:sldLayoutId id="2147483697" r:id="rId17"/>
    <p:sldLayoutId id="2147483698" r:id="rId18"/>
    <p:sldLayoutId id="2147483699" r:id="rId19"/>
    <p:sldLayoutId id="2147483700" r:id="rId20"/>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105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600"/>
        </a:spcBef>
        <a:spcAft>
          <a:spcPts val="600"/>
        </a:spcAft>
        <a:buClr>
          <a:srgbClr val="003399"/>
        </a:buClr>
        <a:buSzPct val="94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onlineitinerant.com/"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mailto:lyndsey.raffelson@austin.k12.mn.us"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mailto:avail@zumbroed.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slide" Target="slide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Cbm7fjP9We8" TargetMode="External"/><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youtube.com/watch?v=wn3PnBWRC5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997BB2-220E-D2E6-7842-78E534941F28}"/>
              </a:ext>
            </a:extLst>
          </p:cNvPr>
          <p:cNvSpPr>
            <a:spLocks noGrp="1"/>
          </p:cNvSpPr>
          <p:nvPr>
            <p:ph type="ctrTitle"/>
          </p:nvPr>
        </p:nvSpPr>
        <p:spPr/>
        <p:txBody>
          <a:bodyPr/>
          <a:lstStyle/>
          <a:p>
            <a:r>
              <a:rPr lang="en-US" dirty="0"/>
              <a:t>From Highway to Hallway:</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p:txBody>
          <a:bodyPr vert="horz" lIns="45720" tIns="45720" rIns="45720" bIns="45720" rtlCol="0">
            <a:normAutofit fontScale="92500"/>
          </a:bodyPr>
          <a:lstStyle/>
          <a:p>
            <a:pPr lvl="0" algn="l">
              <a:lnSpc>
                <a:spcPct val="90000"/>
              </a:lnSpc>
              <a:spcAft>
                <a:spcPts val="600"/>
              </a:spcAft>
              <a:buSzPts val="2400"/>
            </a:pPr>
            <a:r>
              <a:rPr lang="en-US" dirty="0">
                <a:solidFill>
                  <a:schemeClr val="tx1"/>
                </a:solidFill>
                <a:cs typeface="+mn-cs"/>
                <a:sym typeface="Arial"/>
              </a:rPr>
              <a:t>Unpacking Lessons Learned in Itinerant Teaching</a:t>
            </a:r>
            <a:endParaRPr lang="en-US" b="0" i="0" u="none" strike="noStrike" cap="none" dirty="0">
              <a:solidFill>
                <a:schemeClr val="tx1"/>
              </a:solidFill>
              <a:cs typeface="+mn-cs"/>
              <a:sym typeface="Arial"/>
            </a:endParaRPr>
          </a:p>
        </p:txBody>
      </p:sp>
      <p:pic>
        <p:nvPicPr>
          <p:cNvPr id="3" name="Google Shape;373;p1" descr="A photograph depicting a two-lane highway stretching into the distance, symbolizing the journey and lifestyle of an itinerant teacher constantly on the road, navigating through life's twists and turns while traveling between various teaching locations">
            <a:extLst>
              <a:ext uri="{FF2B5EF4-FFF2-40B4-BE49-F238E27FC236}">
                <a16:creationId xmlns:a16="http://schemas.microsoft.com/office/drawing/2014/main" id="{444B687F-67FC-5576-4122-36834963EB6D}"/>
              </a:ext>
            </a:extLst>
          </p:cNvPr>
          <p:cNvPicPr preferRelativeResize="0"/>
          <p:nvPr/>
        </p:nvPicPr>
        <p:blipFill rotWithShape="1">
          <a:blip r:embed="rId3"/>
          <a:srcRect l="7587" r="32698" b="1"/>
          <a:stretch/>
        </p:blipFill>
        <p:spPr>
          <a:xfrm>
            <a:off x="595314" y="3078052"/>
            <a:ext cx="2215122" cy="1289034"/>
          </a:xfrm>
          <a:prstGeom prst="rect">
            <a:avLst/>
          </a:prstGeom>
          <a:noFill/>
        </p:spPr>
      </p:pic>
      <p:pic>
        <p:nvPicPr>
          <p:cNvPr id="4" name="Google Shape;372;p1" descr="&quot;A hallway in a school building with blue lockers lining both sides, creating a vibrant and inviting atmosphere for students as they move between classes.&quot;">
            <a:extLst>
              <a:ext uri="{FF2B5EF4-FFF2-40B4-BE49-F238E27FC236}">
                <a16:creationId xmlns:a16="http://schemas.microsoft.com/office/drawing/2014/main" id="{2FAED3B4-0B92-9903-36F8-19BE86772180}"/>
              </a:ext>
            </a:extLst>
          </p:cNvPr>
          <p:cNvPicPr preferRelativeResize="0"/>
          <p:nvPr/>
        </p:nvPicPr>
        <p:blipFill rotWithShape="1">
          <a:blip r:embed="rId4"/>
          <a:stretch/>
        </p:blipFill>
        <p:spPr>
          <a:xfrm>
            <a:off x="595313" y="4543616"/>
            <a:ext cx="2215122" cy="1473056"/>
          </a:xfrm>
          <a:prstGeom prst="rect">
            <a:avLst/>
          </a:prstGeom>
          <a:noFill/>
        </p:spPr>
      </p:pic>
      <p:sp>
        <p:nvSpPr>
          <p:cNvPr id="7" name="Text Placeholder 6">
            <a:extLst>
              <a:ext uri="{FF2B5EF4-FFF2-40B4-BE49-F238E27FC236}">
                <a16:creationId xmlns:a16="http://schemas.microsoft.com/office/drawing/2014/main" id="{202C16D5-B7A1-2BFD-D0E9-0D6F4A350646}"/>
              </a:ext>
            </a:extLst>
          </p:cNvPr>
          <p:cNvSpPr>
            <a:spLocks noGrp="1"/>
          </p:cNvSpPr>
          <p:nvPr>
            <p:ph type="body" sz="quarter" idx="10"/>
          </p:nvPr>
        </p:nvSpPr>
        <p:spPr/>
        <p:txBody>
          <a:bodyPr/>
          <a:lstStyle/>
          <a:p>
            <a:pPr marL="342900" indent="-342900">
              <a:buClr>
                <a:srgbClr val="000099"/>
              </a:buClr>
              <a:buFont typeface="Arial" panose="020B0604020202020204" pitchFamily="34" charset="0"/>
              <a:buChar char="•"/>
            </a:pPr>
            <a:r>
              <a:rPr lang="en-US" b="1" dirty="0"/>
              <a:t>Ann Vail</a:t>
            </a:r>
            <a:r>
              <a:rPr lang="en-US" dirty="0"/>
              <a:t>, Itinerant Teacher for Deaf/Hard of Hearing , </a:t>
            </a:r>
            <a:r>
              <a:rPr lang="en-US" dirty="0" err="1"/>
              <a:t>Zumbro</a:t>
            </a:r>
            <a:r>
              <a:rPr lang="en-US" dirty="0"/>
              <a:t> Education Districts &amp; Albert Lea School District</a:t>
            </a:r>
          </a:p>
          <a:p>
            <a:pPr marL="342900" indent="-342900">
              <a:buClr>
                <a:srgbClr val="000099"/>
              </a:buClr>
              <a:buFont typeface="Arial" panose="020B0604020202020204" pitchFamily="34" charset="0"/>
              <a:buChar char="•"/>
            </a:pPr>
            <a:r>
              <a:rPr lang="en-US" b="1" dirty="0"/>
              <a:t>Lyndsey </a:t>
            </a:r>
            <a:r>
              <a:rPr lang="en-US" b="1" dirty="0" err="1"/>
              <a:t>Raffelson</a:t>
            </a:r>
            <a:r>
              <a:rPr lang="en-US" dirty="0"/>
              <a:t>, Itinerant Teacher for Deaf/Hard of Hearing , Austin Public Schools</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A012-DCCA-43FF-4878-C154EA666681}"/>
              </a:ext>
            </a:extLst>
          </p:cNvPr>
          <p:cNvSpPr>
            <a:spLocks noGrp="1"/>
          </p:cNvSpPr>
          <p:nvPr>
            <p:ph type="title"/>
          </p:nvPr>
        </p:nvSpPr>
        <p:spPr>
          <a:xfrm>
            <a:off x="602901" y="1572768"/>
            <a:ext cx="5493099" cy="1133856"/>
          </a:xfrm>
        </p:spPr>
        <p:txBody>
          <a:bodyPr/>
          <a:lstStyle/>
          <a:p>
            <a:r>
              <a:rPr lang="en-US" dirty="0"/>
              <a:t>TDHOH Resources</a:t>
            </a:r>
          </a:p>
        </p:txBody>
      </p:sp>
      <p:sp>
        <p:nvSpPr>
          <p:cNvPr id="3" name="Text Placeholder 2">
            <a:extLst>
              <a:ext uri="{FF2B5EF4-FFF2-40B4-BE49-F238E27FC236}">
                <a16:creationId xmlns:a16="http://schemas.microsoft.com/office/drawing/2014/main" id="{AC86B32F-D897-99BC-6AD4-19B1F324E7B3}"/>
              </a:ext>
            </a:extLst>
          </p:cNvPr>
          <p:cNvSpPr>
            <a:spLocks noGrp="1"/>
          </p:cNvSpPr>
          <p:nvPr>
            <p:ph type="body" sz="quarter" idx="10"/>
          </p:nvPr>
        </p:nvSpPr>
        <p:spPr>
          <a:xfrm>
            <a:off x="622998" y="2706624"/>
            <a:ext cx="5264079" cy="3884445"/>
          </a:xfrm>
        </p:spPr>
        <p:txBody>
          <a:bodyPr/>
          <a:lstStyle/>
          <a:p>
            <a:pPr marL="342900" lvl="0" indent="-342900" algn="l" rtl="0">
              <a:spcBef>
                <a:spcPts val="0"/>
              </a:spcBef>
              <a:spcAft>
                <a:spcPts val="600"/>
              </a:spcAft>
              <a:buClr>
                <a:srgbClr val="003399"/>
              </a:buClr>
              <a:buSzPts val="1980"/>
              <a:buFont typeface="Arial" panose="020B0604020202020204" pitchFamily="34" charset="0"/>
              <a:buChar char="•"/>
            </a:pPr>
            <a:r>
              <a:rPr lang="en-US" sz="2600" dirty="0"/>
              <a:t>Parent/teacher conference dates and times</a:t>
            </a:r>
          </a:p>
          <a:p>
            <a:pPr marL="342900" lvl="0" indent="-342900" algn="l" rtl="0">
              <a:spcBef>
                <a:spcPts val="1000"/>
              </a:spcBef>
              <a:spcAft>
                <a:spcPts val="600"/>
              </a:spcAft>
              <a:buClr>
                <a:srgbClr val="003399"/>
              </a:buClr>
              <a:buSzPts val="1980"/>
              <a:buFont typeface="Arial" panose="020B0604020202020204" pitchFamily="34" charset="0"/>
              <a:buChar char="•"/>
            </a:pPr>
            <a:r>
              <a:rPr lang="en-US" sz="2600" dirty="0"/>
              <a:t>Progress Report due dates</a:t>
            </a:r>
          </a:p>
          <a:p>
            <a:pPr marL="342900" lvl="0" indent="-342900" algn="l" rtl="0">
              <a:spcBef>
                <a:spcPts val="1000"/>
              </a:spcBef>
              <a:spcAft>
                <a:spcPts val="600"/>
              </a:spcAft>
              <a:buClr>
                <a:srgbClr val="003399"/>
              </a:buClr>
              <a:buSzPts val="1980"/>
              <a:buFont typeface="Arial" panose="020B0604020202020204" pitchFamily="34" charset="0"/>
              <a:buChar char="•"/>
            </a:pPr>
            <a:r>
              <a:rPr lang="en-US" sz="2600" dirty="0"/>
              <a:t>Evaluation due dates</a:t>
            </a:r>
          </a:p>
          <a:p>
            <a:pPr marL="342900" lvl="0" indent="-342900" algn="l" rtl="0">
              <a:spcBef>
                <a:spcPts val="1000"/>
              </a:spcBef>
              <a:spcAft>
                <a:spcPts val="600"/>
              </a:spcAft>
              <a:buClr>
                <a:srgbClr val="003399"/>
              </a:buClr>
              <a:buSzPts val="1980"/>
              <a:buFont typeface="Arial" panose="020B0604020202020204" pitchFamily="34" charset="0"/>
              <a:buChar char="•"/>
            </a:pPr>
            <a:r>
              <a:rPr lang="en-US" sz="2600" dirty="0"/>
              <a:t>IEP due dates</a:t>
            </a:r>
          </a:p>
          <a:p>
            <a:pPr marL="342900" lvl="0" indent="-342900" algn="l" rtl="0">
              <a:spcBef>
                <a:spcPts val="1000"/>
              </a:spcBef>
              <a:spcAft>
                <a:spcPts val="600"/>
              </a:spcAft>
              <a:buClr>
                <a:srgbClr val="003399"/>
              </a:buClr>
              <a:buSzPts val="1980"/>
              <a:buFont typeface="Arial" panose="020B0604020202020204" pitchFamily="34" charset="0"/>
              <a:buChar char="•"/>
            </a:pPr>
            <a:r>
              <a:rPr lang="en-US" sz="2600" dirty="0"/>
              <a:t>State and District(s) testing schedules</a:t>
            </a:r>
          </a:p>
        </p:txBody>
      </p:sp>
      <p:sp>
        <p:nvSpPr>
          <p:cNvPr id="4" name="Text Placeholder 3">
            <a:extLst>
              <a:ext uri="{FF2B5EF4-FFF2-40B4-BE49-F238E27FC236}">
                <a16:creationId xmlns:a16="http://schemas.microsoft.com/office/drawing/2014/main" id="{EB5B4F02-8F3E-C866-A844-DCC0104EA368}"/>
              </a:ext>
            </a:extLst>
          </p:cNvPr>
          <p:cNvSpPr>
            <a:spLocks noGrp="1"/>
          </p:cNvSpPr>
          <p:nvPr>
            <p:ph type="body" sz="quarter" idx="11"/>
          </p:nvPr>
        </p:nvSpPr>
        <p:spPr>
          <a:xfrm>
            <a:off x="6304924" y="3966881"/>
            <a:ext cx="5297067" cy="2624187"/>
          </a:xfrm>
        </p:spPr>
        <p:txBody>
          <a:bodyPr/>
          <a:lstStyle/>
          <a:p>
            <a:pPr marL="228600" lvl="0" indent="-228600" algn="l" rtl="0">
              <a:lnSpc>
                <a:spcPct val="120000"/>
              </a:lnSpc>
              <a:spcBef>
                <a:spcPts val="0"/>
              </a:spcBef>
              <a:spcAft>
                <a:spcPts val="0"/>
              </a:spcAft>
              <a:buClr>
                <a:srgbClr val="000099"/>
              </a:buClr>
              <a:buSzPts val="1980"/>
              <a:buChar char="▪"/>
            </a:pPr>
            <a:r>
              <a:rPr lang="en-US" sz="2600" dirty="0"/>
              <a:t>BAG of TRICKS! ☺ </a:t>
            </a:r>
          </a:p>
          <a:p>
            <a:pPr marL="228600" lvl="0" indent="-228600" algn="l" rtl="0">
              <a:lnSpc>
                <a:spcPct val="120000"/>
              </a:lnSpc>
              <a:spcBef>
                <a:spcPts val="1000"/>
              </a:spcBef>
              <a:spcAft>
                <a:spcPts val="0"/>
              </a:spcAft>
              <a:buClr>
                <a:srgbClr val="000099"/>
              </a:buClr>
              <a:buSzPts val="1980"/>
              <a:buChar char="▪"/>
            </a:pPr>
            <a:r>
              <a:rPr lang="en-US" sz="2600" dirty="0"/>
              <a:t>Parents, Teachers and Building Secretary cell phones  </a:t>
            </a:r>
          </a:p>
          <a:p>
            <a:pPr marL="228600" lvl="0" indent="-228600" algn="l" rtl="0">
              <a:lnSpc>
                <a:spcPct val="120000"/>
              </a:lnSpc>
              <a:spcBef>
                <a:spcPts val="1000"/>
              </a:spcBef>
              <a:spcAft>
                <a:spcPts val="0"/>
              </a:spcAft>
              <a:buClr>
                <a:srgbClr val="000099"/>
              </a:buClr>
              <a:buSzPts val="1980"/>
              <a:buChar char="▪"/>
            </a:pPr>
            <a:r>
              <a:rPr lang="en-US" sz="2600" dirty="0"/>
              <a:t>Online Assessment Folder</a:t>
            </a:r>
          </a:p>
        </p:txBody>
      </p:sp>
      <p:pic>
        <p:nvPicPr>
          <p:cNvPr id="5" name="Google Shape;582;p7" descr="A bag of tools representing the teacher of the deaf or hard of hearing toolkit.">
            <a:extLst>
              <a:ext uri="{FF2B5EF4-FFF2-40B4-BE49-F238E27FC236}">
                <a16:creationId xmlns:a16="http://schemas.microsoft.com/office/drawing/2014/main" id="{F2192BB4-D15A-6AF8-3370-174013B9D5C8}"/>
              </a:ext>
            </a:extLst>
          </p:cNvPr>
          <p:cNvPicPr preferRelativeResize="0"/>
          <p:nvPr/>
        </p:nvPicPr>
        <p:blipFill rotWithShape="1">
          <a:blip r:embed="rId3">
            <a:alphaModFix/>
          </a:blip>
          <a:srcRect/>
          <a:stretch/>
        </p:blipFill>
        <p:spPr>
          <a:xfrm>
            <a:off x="6829409" y="2145894"/>
            <a:ext cx="3177569" cy="1740304"/>
          </a:xfrm>
          <a:prstGeom prst="rect">
            <a:avLst/>
          </a:prstGeom>
          <a:noFill/>
          <a:ln>
            <a:noFill/>
          </a:ln>
        </p:spPr>
      </p:pic>
    </p:spTree>
    <p:extLst>
      <p:ext uri="{BB962C8B-B14F-4D97-AF65-F5344CB8AC3E}">
        <p14:creationId xmlns:p14="http://schemas.microsoft.com/office/powerpoint/2010/main" val="394415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FBEF-9C15-B952-C93B-172037D8D542}"/>
              </a:ext>
            </a:extLst>
          </p:cNvPr>
          <p:cNvSpPr>
            <a:spLocks noGrp="1"/>
          </p:cNvSpPr>
          <p:nvPr>
            <p:ph type="title"/>
          </p:nvPr>
        </p:nvSpPr>
        <p:spPr/>
        <p:txBody>
          <a:bodyPr/>
          <a:lstStyle/>
          <a:p>
            <a:r>
              <a:rPr lang="en-US" dirty="0"/>
              <a:t>Impromptu Real Life! ☺ </a:t>
            </a:r>
          </a:p>
        </p:txBody>
      </p:sp>
      <p:sp>
        <p:nvSpPr>
          <p:cNvPr id="3" name="Text Placeholder 2">
            <a:extLst>
              <a:ext uri="{FF2B5EF4-FFF2-40B4-BE49-F238E27FC236}">
                <a16:creationId xmlns:a16="http://schemas.microsoft.com/office/drawing/2014/main" id="{B662C6C4-B500-7437-B37C-C913CD87E20D}"/>
              </a:ext>
            </a:extLst>
          </p:cNvPr>
          <p:cNvSpPr>
            <a:spLocks noGrp="1"/>
          </p:cNvSpPr>
          <p:nvPr>
            <p:ph type="body" sz="quarter" idx="10"/>
          </p:nvPr>
        </p:nvSpPr>
        <p:spPr/>
        <p:txBody>
          <a:bodyPr/>
          <a:lstStyle/>
          <a:p>
            <a:pPr marL="342900" lvl="0" indent="-342900" algn="l" rtl="0">
              <a:spcBef>
                <a:spcPts val="0"/>
              </a:spcBef>
              <a:spcAft>
                <a:spcPts val="0"/>
              </a:spcAft>
              <a:buClr>
                <a:srgbClr val="000099"/>
              </a:buClr>
              <a:buSzPts val="1980"/>
              <a:buFont typeface="Arial" panose="020B0604020202020204" pitchFamily="34" charset="0"/>
              <a:buChar char="•"/>
            </a:pPr>
            <a:r>
              <a:rPr lang="en-US" sz="2600" dirty="0"/>
              <a:t>Finding a space to work for successful sessions</a:t>
            </a:r>
          </a:p>
          <a:p>
            <a:pPr marL="342900" lvl="0" indent="-342900" algn="l" rtl="0">
              <a:spcBef>
                <a:spcPts val="1000"/>
              </a:spcBef>
              <a:spcAft>
                <a:spcPts val="0"/>
              </a:spcAft>
              <a:buClr>
                <a:srgbClr val="000099"/>
              </a:buClr>
              <a:buSzPts val="1980"/>
              <a:buFont typeface="Arial" panose="020B0604020202020204" pitchFamily="34" charset="0"/>
              <a:buChar char="•"/>
            </a:pPr>
            <a:r>
              <a:rPr lang="en-US" sz="2600" dirty="0"/>
              <a:t>Finding an APPROPRIATE assessment space</a:t>
            </a:r>
          </a:p>
          <a:p>
            <a:pPr marL="342900" lvl="0" indent="-342900" algn="l" rtl="0">
              <a:spcBef>
                <a:spcPts val="1000"/>
              </a:spcBef>
              <a:spcAft>
                <a:spcPts val="0"/>
              </a:spcAft>
              <a:buClr>
                <a:srgbClr val="000099"/>
              </a:buClr>
              <a:buSzPts val="1980"/>
              <a:buFont typeface="Arial" panose="020B0604020202020204" pitchFamily="34" charset="0"/>
              <a:buChar char="•"/>
            </a:pPr>
            <a:r>
              <a:rPr lang="en-US" sz="2600" dirty="0"/>
              <a:t>Finding the student! </a:t>
            </a:r>
          </a:p>
          <a:p>
            <a:pPr marL="342900" lvl="0" indent="-342900" algn="l" rtl="0">
              <a:spcBef>
                <a:spcPts val="1000"/>
              </a:spcBef>
              <a:spcAft>
                <a:spcPts val="0"/>
              </a:spcAft>
              <a:buClr>
                <a:srgbClr val="000099"/>
              </a:buClr>
              <a:buSzPts val="1980"/>
              <a:buFont typeface="Arial" panose="020B0604020202020204" pitchFamily="34" charset="0"/>
              <a:buChar char="•"/>
            </a:pPr>
            <a:r>
              <a:rPr lang="en-US" sz="2600" dirty="0"/>
              <a:t>Unknown schedule changes, field trips and classroom incentives</a:t>
            </a:r>
          </a:p>
          <a:p>
            <a:pPr marL="342900" lvl="0" indent="-342900" algn="l" rtl="0">
              <a:spcBef>
                <a:spcPts val="1000"/>
              </a:spcBef>
              <a:spcAft>
                <a:spcPts val="0"/>
              </a:spcAft>
              <a:buClr>
                <a:srgbClr val="000099"/>
              </a:buClr>
              <a:buSzPts val="1980"/>
              <a:buFont typeface="Arial" panose="020B0604020202020204" pitchFamily="34" charset="0"/>
              <a:buChar char="•"/>
            </a:pPr>
            <a:r>
              <a:rPr lang="en-US" sz="2600" dirty="0"/>
              <a:t>Weather and School days! SNOW and ICE</a:t>
            </a:r>
          </a:p>
          <a:p>
            <a:pPr marL="342900" lvl="0" indent="-342900" algn="l" rtl="0">
              <a:spcBef>
                <a:spcPts val="1000"/>
              </a:spcBef>
              <a:spcAft>
                <a:spcPts val="0"/>
              </a:spcAft>
              <a:buClr>
                <a:srgbClr val="000099"/>
              </a:buClr>
              <a:buSzPts val="1980"/>
              <a:buFont typeface="Arial" panose="020B0604020202020204" pitchFamily="34" charset="0"/>
              <a:buChar char="•"/>
            </a:pPr>
            <a:r>
              <a:rPr lang="en-US" sz="2600" dirty="0"/>
              <a:t>Finding a space to answer a phone call, reply to emails, eat your lunch, go to the bathroom…</a:t>
            </a:r>
          </a:p>
        </p:txBody>
      </p:sp>
    </p:spTree>
    <p:extLst>
      <p:ext uri="{BB962C8B-B14F-4D97-AF65-F5344CB8AC3E}">
        <p14:creationId xmlns:p14="http://schemas.microsoft.com/office/powerpoint/2010/main" val="178765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E547-3B86-12A5-D4B1-1649C275A4B2}"/>
              </a:ext>
            </a:extLst>
          </p:cNvPr>
          <p:cNvSpPr>
            <a:spLocks noGrp="1"/>
          </p:cNvSpPr>
          <p:nvPr>
            <p:ph type="title"/>
          </p:nvPr>
        </p:nvSpPr>
        <p:spPr/>
        <p:txBody>
          <a:bodyPr/>
          <a:lstStyle/>
          <a:p>
            <a:r>
              <a:rPr lang="en-US" dirty="0"/>
              <a:t>Preparing for the End of The School Year</a:t>
            </a:r>
          </a:p>
        </p:txBody>
      </p:sp>
      <p:pic>
        <p:nvPicPr>
          <p:cNvPr id="17" name="Picture 16" descr="Three icons; calendar, tools, 4 people representing setting up tool ox &quot;pick up&quot; date and time, Pick up D/HH toolboxes with all materials, prepare &quot;all about me&quot; for next school year with students.">
            <a:extLst>
              <a:ext uri="{FF2B5EF4-FFF2-40B4-BE49-F238E27FC236}">
                <a16:creationId xmlns:a16="http://schemas.microsoft.com/office/drawing/2014/main" id="{87C733EA-3E70-D024-9803-0E4800557971}"/>
              </a:ext>
            </a:extLst>
          </p:cNvPr>
          <p:cNvPicPr>
            <a:picLocks noChangeAspect="1"/>
          </p:cNvPicPr>
          <p:nvPr/>
        </p:nvPicPr>
        <p:blipFill>
          <a:blip r:embed="rId3"/>
          <a:stretch>
            <a:fillRect/>
          </a:stretch>
        </p:blipFill>
        <p:spPr>
          <a:xfrm>
            <a:off x="1833282" y="2949329"/>
            <a:ext cx="7772400" cy="2388651"/>
          </a:xfrm>
          <a:prstGeom prst="rect">
            <a:avLst/>
          </a:prstGeom>
        </p:spPr>
      </p:pic>
    </p:spTree>
    <p:extLst>
      <p:ext uri="{BB962C8B-B14F-4D97-AF65-F5344CB8AC3E}">
        <p14:creationId xmlns:p14="http://schemas.microsoft.com/office/powerpoint/2010/main" val="83138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ECAC-46D2-8FBC-4A34-18A9AB85EB1D}"/>
              </a:ext>
            </a:extLst>
          </p:cNvPr>
          <p:cNvSpPr>
            <a:spLocks noGrp="1"/>
          </p:cNvSpPr>
          <p:nvPr>
            <p:ph type="title"/>
          </p:nvPr>
        </p:nvSpPr>
        <p:spPr/>
        <p:txBody>
          <a:bodyPr/>
          <a:lstStyle/>
          <a:p>
            <a:r>
              <a:rPr lang="en-US" dirty="0"/>
              <a:t>Additional SURVIVAL Guides for TDHOH</a:t>
            </a:r>
          </a:p>
        </p:txBody>
      </p:sp>
      <p:sp>
        <p:nvSpPr>
          <p:cNvPr id="3" name="Text Placeholder 2">
            <a:extLst>
              <a:ext uri="{FF2B5EF4-FFF2-40B4-BE49-F238E27FC236}">
                <a16:creationId xmlns:a16="http://schemas.microsoft.com/office/drawing/2014/main" id="{1FFA6191-4752-1E8B-B244-729ACCCF75EC}"/>
              </a:ext>
            </a:extLst>
          </p:cNvPr>
          <p:cNvSpPr>
            <a:spLocks noGrp="1"/>
          </p:cNvSpPr>
          <p:nvPr>
            <p:ph type="body" sz="quarter" idx="10"/>
          </p:nvPr>
        </p:nvSpPr>
        <p:spPr>
          <a:xfrm>
            <a:off x="622998" y="2803765"/>
            <a:ext cx="5264079" cy="894176"/>
          </a:xfrm>
        </p:spPr>
        <p:txBody>
          <a:bodyPr/>
          <a:lstStyle/>
          <a:p>
            <a:pPr lvl="0" algn="l" rtl="0">
              <a:lnSpc>
                <a:spcPct val="120000"/>
              </a:lnSpc>
              <a:spcBef>
                <a:spcPts val="1000"/>
              </a:spcBef>
              <a:spcAft>
                <a:spcPts val="0"/>
              </a:spcAft>
              <a:buSzPts val="1980"/>
            </a:pPr>
            <a:r>
              <a:rPr lang="en-US" dirty="0">
                <a:hlinkClick r:id="rId3"/>
              </a:rPr>
              <a:t>The Online Itinerant.com</a:t>
            </a:r>
            <a:endParaRPr lang="en-US" dirty="0"/>
          </a:p>
        </p:txBody>
      </p:sp>
      <p:sp>
        <p:nvSpPr>
          <p:cNvPr id="4" name="Text Placeholder 3">
            <a:extLst>
              <a:ext uri="{FF2B5EF4-FFF2-40B4-BE49-F238E27FC236}">
                <a16:creationId xmlns:a16="http://schemas.microsoft.com/office/drawing/2014/main" id="{15A9A65F-3A75-1F08-8C4D-0492FF6AFF73}"/>
              </a:ext>
            </a:extLst>
          </p:cNvPr>
          <p:cNvSpPr>
            <a:spLocks noGrp="1"/>
          </p:cNvSpPr>
          <p:nvPr>
            <p:ph type="body" sz="quarter" idx="11"/>
          </p:nvPr>
        </p:nvSpPr>
        <p:spPr>
          <a:xfrm>
            <a:off x="6304924" y="2834873"/>
            <a:ext cx="5297067" cy="1133857"/>
          </a:xfrm>
        </p:spPr>
        <p:txBody>
          <a:bodyPr/>
          <a:lstStyle/>
          <a:p>
            <a:pPr marL="342900" lvl="0" indent="-342900" algn="l" rtl="0">
              <a:lnSpc>
                <a:spcPct val="120000"/>
              </a:lnSpc>
              <a:spcBef>
                <a:spcPts val="1000"/>
              </a:spcBef>
              <a:spcAft>
                <a:spcPts val="0"/>
              </a:spcAft>
              <a:buClr>
                <a:srgbClr val="003399"/>
              </a:buClr>
              <a:buSzPts val="1980"/>
              <a:buFont typeface="Arial" panose="020B0604020202020204" pitchFamily="34" charset="0"/>
              <a:buChar char="•"/>
            </a:pPr>
            <a:r>
              <a:rPr lang="en-US" dirty="0"/>
              <a:t>Find what works for YOU! </a:t>
            </a:r>
          </a:p>
          <a:p>
            <a:pPr marL="342900" lvl="0" indent="-342900" algn="l" rtl="0">
              <a:lnSpc>
                <a:spcPct val="120000"/>
              </a:lnSpc>
              <a:spcBef>
                <a:spcPts val="1000"/>
              </a:spcBef>
              <a:spcAft>
                <a:spcPts val="0"/>
              </a:spcAft>
              <a:buClr>
                <a:srgbClr val="003399"/>
              </a:buClr>
              <a:buSzPts val="1980"/>
              <a:buFont typeface="Arial" panose="020B0604020202020204" pitchFamily="34" charset="0"/>
              <a:buChar char="•"/>
            </a:pPr>
            <a:r>
              <a:rPr lang="en-US" dirty="0"/>
              <a:t>Healthy Boundaries ☺ </a:t>
            </a:r>
          </a:p>
        </p:txBody>
      </p:sp>
      <p:pic>
        <p:nvPicPr>
          <p:cNvPr id="6" name="Picture 5" descr="&quot;Dashboard of an itinerant teacher's car, showcasing the mobile office life of a traveling educator on the go.&quot;">
            <a:extLst>
              <a:ext uri="{FF2B5EF4-FFF2-40B4-BE49-F238E27FC236}">
                <a16:creationId xmlns:a16="http://schemas.microsoft.com/office/drawing/2014/main" id="{4C9546B4-BDA1-6F80-03E0-8ECA371F829C}"/>
              </a:ext>
            </a:extLst>
          </p:cNvPr>
          <p:cNvPicPr>
            <a:picLocks noChangeAspect="1"/>
          </p:cNvPicPr>
          <p:nvPr/>
        </p:nvPicPr>
        <p:blipFill>
          <a:blip r:embed="rId4"/>
          <a:stretch>
            <a:fillRect/>
          </a:stretch>
        </p:blipFill>
        <p:spPr>
          <a:xfrm>
            <a:off x="1062317" y="4213412"/>
            <a:ext cx="2466436" cy="1854200"/>
          </a:xfrm>
          <a:prstGeom prst="rect">
            <a:avLst/>
          </a:prstGeom>
        </p:spPr>
      </p:pic>
      <p:pic>
        <p:nvPicPr>
          <p:cNvPr id="7" name="Picture 6" descr="&quot;An itinerant teacher's car dashboard transformed into a mobile office! Rubber bands adorn the windshield wiper, while paper clips reside in the side compartment. The door pocket holds scissors, tape, a stapler, and extra pens. Meanwhile, the back seat stores additional copies, making this car a versatile workspace on the move.&quot;">
            <a:extLst>
              <a:ext uri="{FF2B5EF4-FFF2-40B4-BE49-F238E27FC236}">
                <a16:creationId xmlns:a16="http://schemas.microsoft.com/office/drawing/2014/main" id="{F9F04A92-8164-1772-2C27-9F131CE17826}"/>
              </a:ext>
            </a:extLst>
          </p:cNvPr>
          <p:cNvPicPr>
            <a:picLocks noChangeAspect="1"/>
          </p:cNvPicPr>
          <p:nvPr/>
        </p:nvPicPr>
        <p:blipFill>
          <a:blip r:embed="rId5"/>
          <a:stretch>
            <a:fillRect/>
          </a:stretch>
        </p:blipFill>
        <p:spPr>
          <a:xfrm>
            <a:off x="4124766" y="4213410"/>
            <a:ext cx="4260350" cy="1854201"/>
          </a:xfrm>
          <a:prstGeom prst="rect">
            <a:avLst/>
          </a:prstGeom>
        </p:spPr>
      </p:pic>
      <p:pic>
        <p:nvPicPr>
          <p:cNvPr id="8" name="Picture 7" descr="&quot;In my house, I have extra equipment and a dedicated work center readily available for my tasks.&quot;">
            <a:extLst>
              <a:ext uri="{FF2B5EF4-FFF2-40B4-BE49-F238E27FC236}">
                <a16:creationId xmlns:a16="http://schemas.microsoft.com/office/drawing/2014/main" id="{36C3AF46-DABE-C594-0FDD-35A35B4F920D}"/>
              </a:ext>
            </a:extLst>
          </p:cNvPr>
          <p:cNvPicPr>
            <a:picLocks noChangeAspect="1"/>
          </p:cNvPicPr>
          <p:nvPr/>
        </p:nvPicPr>
        <p:blipFill>
          <a:blip r:embed="rId6"/>
          <a:stretch>
            <a:fillRect/>
          </a:stretch>
        </p:blipFill>
        <p:spPr>
          <a:xfrm>
            <a:off x="9012691" y="4116270"/>
            <a:ext cx="2160857" cy="1854201"/>
          </a:xfrm>
          <a:prstGeom prst="rect">
            <a:avLst/>
          </a:prstGeom>
        </p:spPr>
      </p:pic>
    </p:spTree>
    <p:extLst>
      <p:ext uri="{BB962C8B-B14F-4D97-AF65-F5344CB8AC3E}">
        <p14:creationId xmlns:p14="http://schemas.microsoft.com/office/powerpoint/2010/main" val="8262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p:txBody>
          <a:bodyPr/>
          <a:lstStyle/>
          <a:p>
            <a:pPr marL="102870" lvl="0" rtl="0">
              <a:lnSpc>
                <a:spcPct val="120000"/>
              </a:lnSpc>
              <a:spcBef>
                <a:spcPts val="1000"/>
              </a:spcBef>
              <a:spcAft>
                <a:spcPts val="0"/>
              </a:spcAft>
              <a:buSzPts val="1980"/>
            </a:pPr>
            <a:r>
              <a:rPr lang="en-US" sz="2800" dirty="0"/>
              <a:t>Lyndsey </a:t>
            </a:r>
            <a:r>
              <a:rPr lang="en-US" sz="2800" dirty="0" err="1"/>
              <a:t>Raffelson</a:t>
            </a:r>
            <a:r>
              <a:rPr lang="en-US" sz="2800" dirty="0"/>
              <a:t>, </a:t>
            </a:r>
            <a:r>
              <a:rPr lang="en-US" sz="2800" dirty="0">
                <a:hlinkClick r:id="rId3"/>
              </a:rPr>
              <a:t>lyndsey.raffelson@austin.k12.mn.us</a:t>
            </a:r>
            <a:endParaRPr lang="en-US" sz="2800" dirty="0"/>
          </a:p>
          <a:p>
            <a:pPr marL="102870" lvl="0" rtl="0">
              <a:lnSpc>
                <a:spcPct val="120000"/>
              </a:lnSpc>
              <a:spcBef>
                <a:spcPts val="1000"/>
              </a:spcBef>
              <a:spcAft>
                <a:spcPts val="0"/>
              </a:spcAft>
              <a:buSzPts val="1980"/>
            </a:pPr>
            <a:r>
              <a:rPr lang="en-US" sz="2800" dirty="0"/>
              <a:t>Ann Vail, </a:t>
            </a:r>
            <a:r>
              <a:rPr lang="en-US" sz="2800" dirty="0">
                <a:sym typeface="Arial"/>
                <a:hlinkClick r:id="rId4"/>
              </a:rPr>
              <a:t>avail@zumbroed.org</a:t>
            </a:r>
            <a:r>
              <a:rPr lang="en-US" sz="2800" dirty="0">
                <a:sym typeface="Arial"/>
              </a:rPr>
              <a:t> </a:t>
            </a:r>
            <a:endParaRPr lang="en-US" sz="2800" dirty="0"/>
          </a:p>
        </p:txBody>
      </p:sp>
    </p:spTree>
    <p:extLst>
      <p:ext uri="{BB962C8B-B14F-4D97-AF65-F5344CB8AC3E}">
        <p14:creationId xmlns:p14="http://schemas.microsoft.com/office/powerpoint/2010/main" val="331600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6B243B95-5CEE-0518-3981-57E6559D9C3F}"/>
              </a:ext>
            </a:extLst>
          </p:cNvPr>
          <p:cNvSpPr>
            <a:spLocks noGrp="1"/>
          </p:cNvSpPr>
          <p:nvPr>
            <p:ph type="title"/>
          </p:nvPr>
        </p:nvSpPr>
        <p:spPr>
          <a:xfrm>
            <a:off x="603504" y="1572768"/>
            <a:ext cx="10978994" cy="1133856"/>
          </a:xfrm>
        </p:spPr>
        <p:txBody>
          <a:bodyPr/>
          <a:lstStyle/>
          <a:p>
            <a:r>
              <a:rPr lang="en-US" dirty="0"/>
              <a:t>Back to School</a:t>
            </a:r>
          </a:p>
        </p:txBody>
      </p:sp>
      <p:grpSp>
        <p:nvGrpSpPr>
          <p:cNvPr id="53" name="Google Shape;405;p2" descr="Eight icons representing the responsibilities of an itinerant teachers back to school routings from creating a list of all students on your caseload to setting up individual student files, schedules, access to sped forms, and coordinating calendars.">
            <a:extLst>
              <a:ext uri="{FF2B5EF4-FFF2-40B4-BE49-F238E27FC236}">
                <a16:creationId xmlns:a16="http://schemas.microsoft.com/office/drawing/2014/main" id="{692BE271-9D1C-7C69-7445-018AD7D50F6B}"/>
              </a:ext>
            </a:extLst>
          </p:cNvPr>
          <p:cNvGrpSpPr/>
          <p:nvPr/>
        </p:nvGrpSpPr>
        <p:grpSpPr>
          <a:xfrm>
            <a:off x="812881" y="2934940"/>
            <a:ext cx="10566238" cy="2720522"/>
            <a:chOff x="5164" y="727472"/>
            <a:chExt cx="10566238" cy="2720522"/>
          </a:xfrm>
        </p:grpSpPr>
        <p:sp>
          <p:nvSpPr>
            <p:cNvPr id="54" name="Google Shape;406;p2">
              <a:extLst>
                <a:ext uri="{FF2B5EF4-FFF2-40B4-BE49-F238E27FC236}">
                  <a16:creationId xmlns:a16="http://schemas.microsoft.com/office/drawing/2014/main" id="{F338C363-2DE5-5265-83CB-39D8AD4CBA42}"/>
                </a:ext>
              </a:extLst>
            </p:cNvPr>
            <p:cNvSpPr/>
            <p:nvPr/>
          </p:nvSpPr>
          <p:spPr>
            <a:xfrm>
              <a:off x="377416" y="731818"/>
              <a:ext cx="400800" cy="400800"/>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55" name="Google Shape;407;p2">
              <a:extLst>
                <a:ext uri="{FF2B5EF4-FFF2-40B4-BE49-F238E27FC236}">
                  <a16:creationId xmlns:a16="http://schemas.microsoft.com/office/drawing/2014/main" id="{D2A93775-787F-DE35-840D-D6E9CAE82EE0}"/>
                </a:ext>
              </a:extLst>
            </p:cNvPr>
            <p:cNvSpPr/>
            <p:nvPr/>
          </p:nvSpPr>
          <p:spPr>
            <a:xfrm>
              <a:off x="5164" y="1249314"/>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56" name="Google Shape;408;p2">
              <a:extLst>
                <a:ext uri="{FF2B5EF4-FFF2-40B4-BE49-F238E27FC236}">
                  <a16:creationId xmlns:a16="http://schemas.microsoft.com/office/drawing/2014/main" id="{0D366B9F-F4F3-758C-61FA-FDD400BCE5AA}"/>
                </a:ext>
              </a:extLst>
            </p:cNvPr>
            <p:cNvSpPr txBox="1"/>
            <p:nvPr/>
          </p:nvSpPr>
          <p:spPr>
            <a:xfrm>
              <a:off x="5164" y="1249314"/>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List of students on your caseload in all districts and buildings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57" name="Google Shape;409;p2">
              <a:extLst>
                <a:ext uri="{FF2B5EF4-FFF2-40B4-BE49-F238E27FC236}">
                  <a16:creationId xmlns:a16="http://schemas.microsoft.com/office/drawing/2014/main" id="{E5A15C8A-F092-E377-FE36-D269C4B6B25D}"/>
                </a:ext>
              </a:extLst>
            </p:cNvPr>
            <p:cNvSpPr/>
            <p:nvPr/>
          </p:nvSpPr>
          <p:spPr>
            <a:xfrm>
              <a:off x="5164" y="3398516"/>
              <a:ext cx="1145400" cy="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58" name="Google Shape;410;p2">
              <a:extLst>
                <a:ext uri="{FF2B5EF4-FFF2-40B4-BE49-F238E27FC236}">
                  <a16:creationId xmlns:a16="http://schemas.microsoft.com/office/drawing/2014/main" id="{405B141A-90C7-2343-E828-8161EB282CAA}"/>
                </a:ext>
              </a:extLst>
            </p:cNvPr>
            <p:cNvSpPr/>
            <p:nvPr/>
          </p:nvSpPr>
          <p:spPr>
            <a:xfrm>
              <a:off x="1723250" y="731818"/>
              <a:ext cx="400800" cy="400800"/>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59" name="Google Shape;411;p2">
              <a:extLst>
                <a:ext uri="{FF2B5EF4-FFF2-40B4-BE49-F238E27FC236}">
                  <a16:creationId xmlns:a16="http://schemas.microsoft.com/office/drawing/2014/main" id="{CDC1721E-FF47-2E14-C8FE-3DFB03273A36}"/>
                </a:ext>
              </a:extLst>
            </p:cNvPr>
            <p:cNvSpPr/>
            <p:nvPr/>
          </p:nvSpPr>
          <p:spPr>
            <a:xfrm>
              <a:off x="1350998" y="1249314"/>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0" name="Google Shape;412;p2">
              <a:extLst>
                <a:ext uri="{FF2B5EF4-FFF2-40B4-BE49-F238E27FC236}">
                  <a16:creationId xmlns:a16="http://schemas.microsoft.com/office/drawing/2014/main" id="{0D5BED8F-08C9-C579-ABD6-6F3970064534}"/>
                </a:ext>
              </a:extLst>
            </p:cNvPr>
            <p:cNvSpPr txBox="1"/>
            <p:nvPr/>
          </p:nvSpPr>
          <p:spPr>
            <a:xfrm>
              <a:off x="1350998" y="1249314"/>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Gather ALL school district(s) and ALL building calendars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1" name="Google Shape;413;p2">
              <a:extLst>
                <a:ext uri="{FF2B5EF4-FFF2-40B4-BE49-F238E27FC236}">
                  <a16:creationId xmlns:a16="http://schemas.microsoft.com/office/drawing/2014/main" id="{5AE5279C-FA1B-9FC0-7110-3A39ED822D1B}"/>
                </a:ext>
              </a:extLst>
            </p:cNvPr>
            <p:cNvSpPr/>
            <p:nvPr/>
          </p:nvSpPr>
          <p:spPr>
            <a:xfrm>
              <a:off x="1350998" y="3398516"/>
              <a:ext cx="1145400" cy="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2" name="Google Shape;414;p2">
              <a:extLst>
                <a:ext uri="{FF2B5EF4-FFF2-40B4-BE49-F238E27FC236}">
                  <a16:creationId xmlns:a16="http://schemas.microsoft.com/office/drawing/2014/main" id="{964E6A2C-24C7-1D06-5841-ECD398F6D668}"/>
                </a:ext>
              </a:extLst>
            </p:cNvPr>
            <p:cNvSpPr/>
            <p:nvPr/>
          </p:nvSpPr>
          <p:spPr>
            <a:xfrm>
              <a:off x="3069084" y="731818"/>
              <a:ext cx="400800" cy="400800"/>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3" name="Google Shape;415;p2">
              <a:extLst>
                <a:ext uri="{FF2B5EF4-FFF2-40B4-BE49-F238E27FC236}">
                  <a16:creationId xmlns:a16="http://schemas.microsoft.com/office/drawing/2014/main" id="{E5201607-E0F2-CACE-F8F8-35D0846BE8EC}"/>
                </a:ext>
              </a:extLst>
            </p:cNvPr>
            <p:cNvSpPr/>
            <p:nvPr/>
          </p:nvSpPr>
          <p:spPr>
            <a:xfrm>
              <a:off x="2696832" y="1249314"/>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4" name="Google Shape;416;p2">
              <a:extLst>
                <a:ext uri="{FF2B5EF4-FFF2-40B4-BE49-F238E27FC236}">
                  <a16:creationId xmlns:a16="http://schemas.microsoft.com/office/drawing/2014/main" id="{61F07471-0C63-FFBB-4877-9483CC2DFCBF}"/>
                </a:ext>
              </a:extLst>
            </p:cNvPr>
            <p:cNvSpPr txBox="1"/>
            <p:nvPr/>
          </p:nvSpPr>
          <p:spPr>
            <a:xfrm>
              <a:off x="2696832" y="1249314"/>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Revise your </a:t>
              </a:r>
              <a:r>
                <a:rPr lang="en-US" sz="1400" b="1" i="0" u="sng" strike="noStrike" cap="none" dirty="0">
                  <a:solidFill>
                    <a:schemeClr val="dk1"/>
                  </a:solidFill>
                  <a:latin typeface="Calibri" panose="020F0502020204030204" pitchFamily="34" charset="0"/>
                  <a:ea typeface="Rockwell"/>
                  <a:cs typeface="Calibri" panose="020F0502020204030204" pitchFamily="34" charset="0"/>
                  <a:sym typeface="Rockwell"/>
                </a:rPr>
                <a:t>BACK TO SCHOOL</a:t>
              </a: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 letter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5" name="Google Shape;417;p2">
              <a:extLst>
                <a:ext uri="{FF2B5EF4-FFF2-40B4-BE49-F238E27FC236}">
                  <a16:creationId xmlns:a16="http://schemas.microsoft.com/office/drawing/2014/main" id="{1EC3FD22-DBD4-9DE1-F664-0BCFDBD1EC1F}"/>
                </a:ext>
              </a:extLst>
            </p:cNvPr>
            <p:cNvSpPr/>
            <p:nvPr/>
          </p:nvSpPr>
          <p:spPr>
            <a:xfrm>
              <a:off x="2696832" y="3398516"/>
              <a:ext cx="1145400" cy="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6" name="Google Shape;418;p2">
              <a:extLst>
                <a:ext uri="{FF2B5EF4-FFF2-40B4-BE49-F238E27FC236}">
                  <a16:creationId xmlns:a16="http://schemas.microsoft.com/office/drawing/2014/main" id="{0C3B7222-038F-D88A-BE30-EEFA712E19D8}"/>
                </a:ext>
              </a:extLst>
            </p:cNvPr>
            <p:cNvSpPr/>
            <p:nvPr/>
          </p:nvSpPr>
          <p:spPr>
            <a:xfrm>
              <a:off x="4414918" y="731818"/>
              <a:ext cx="400800" cy="400800"/>
            </a:xfrm>
            <a:prstGeom prst="rect">
              <a:avLst/>
            </a:prstGeom>
            <a:blipFill rotWithShape="1">
              <a:blip r:embed="rId6">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7" name="Google Shape;419;p2">
              <a:extLst>
                <a:ext uri="{FF2B5EF4-FFF2-40B4-BE49-F238E27FC236}">
                  <a16:creationId xmlns:a16="http://schemas.microsoft.com/office/drawing/2014/main" id="{E31AB9DE-59D2-AC1B-3E71-AFE00E2D07DA}"/>
                </a:ext>
              </a:extLst>
            </p:cNvPr>
            <p:cNvSpPr/>
            <p:nvPr/>
          </p:nvSpPr>
          <p:spPr>
            <a:xfrm>
              <a:off x="4042666" y="1249314"/>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8" name="Google Shape;420;p2">
              <a:extLst>
                <a:ext uri="{FF2B5EF4-FFF2-40B4-BE49-F238E27FC236}">
                  <a16:creationId xmlns:a16="http://schemas.microsoft.com/office/drawing/2014/main" id="{2FBB3ECA-A8AB-F73B-024A-A7E969A8EA3C}"/>
                </a:ext>
              </a:extLst>
            </p:cNvPr>
            <p:cNvSpPr txBox="1"/>
            <p:nvPr/>
          </p:nvSpPr>
          <p:spPr>
            <a:xfrm>
              <a:off x="4042666" y="1249314"/>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Request general education classroom teacher schedules, classrooms, preferred mode to connect</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9" name="Google Shape;421;p2">
              <a:extLst>
                <a:ext uri="{FF2B5EF4-FFF2-40B4-BE49-F238E27FC236}">
                  <a16:creationId xmlns:a16="http://schemas.microsoft.com/office/drawing/2014/main" id="{CE2487AC-F465-42B9-319C-C61955A55875}"/>
                </a:ext>
              </a:extLst>
            </p:cNvPr>
            <p:cNvSpPr/>
            <p:nvPr/>
          </p:nvSpPr>
          <p:spPr>
            <a:xfrm>
              <a:off x="4042666" y="3398516"/>
              <a:ext cx="1145400" cy="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0" name="Google Shape;422;p2">
              <a:extLst>
                <a:ext uri="{FF2B5EF4-FFF2-40B4-BE49-F238E27FC236}">
                  <a16:creationId xmlns:a16="http://schemas.microsoft.com/office/drawing/2014/main" id="{BF531C8C-E476-CD48-4915-ED5DD93D6102}"/>
                </a:ext>
              </a:extLst>
            </p:cNvPr>
            <p:cNvSpPr/>
            <p:nvPr/>
          </p:nvSpPr>
          <p:spPr>
            <a:xfrm>
              <a:off x="5760752" y="727472"/>
              <a:ext cx="400800" cy="400800"/>
            </a:xfrm>
            <a:prstGeom prst="rect">
              <a:avLst/>
            </a:prstGeom>
            <a:blipFill rotWithShape="1">
              <a:blip r:embed="rId7">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1" name="Google Shape;423;p2">
              <a:extLst>
                <a:ext uri="{FF2B5EF4-FFF2-40B4-BE49-F238E27FC236}">
                  <a16:creationId xmlns:a16="http://schemas.microsoft.com/office/drawing/2014/main" id="{50578468-DF1B-0C8F-11B5-E7AF84CBE5B9}"/>
                </a:ext>
              </a:extLst>
            </p:cNvPr>
            <p:cNvSpPr/>
            <p:nvPr/>
          </p:nvSpPr>
          <p:spPr>
            <a:xfrm>
              <a:off x="5388500" y="1244968"/>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2" name="Google Shape;424;p2">
              <a:extLst>
                <a:ext uri="{FF2B5EF4-FFF2-40B4-BE49-F238E27FC236}">
                  <a16:creationId xmlns:a16="http://schemas.microsoft.com/office/drawing/2014/main" id="{6871EBEF-2725-5328-79CE-5212FE20AE6E}"/>
                </a:ext>
              </a:extLst>
            </p:cNvPr>
            <p:cNvSpPr txBox="1"/>
            <p:nvPr/>
          </p:nvSpPr>
          <p:spPr>
            <a:xfrm>
              <a:off x="5388500" y="1244968"/>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Request service provider schedules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ctr" rtl="0">
                <a:lnSpc>
                  <a:spcPct val="100000"/>
                </a:lnSpc>
                <a:spcBef>
                  <a:spcPts val="490"/>
                </a:spcBef>
                <a:spcAft>
                  <a:spcPts val="0"/>
                </a:spcAft>
                <a:buClr>
                  <a:schemeClr val="dk1"/>
                </a:buClr>
                <a:buSzPts val="1050"/>
                <a:buFont typeface="Rockwell"/>
                <a:buNone/>
              </a:pPr>
              <a:r>
                <a:rPr lang="en-US" sz="1050" b="1" i="0" u="none" strike="noStrike" cap="none" dirty="0">
                  <a:solidFill>
                    <a:schemeClr val="dk1"/>
                  </a:solidFill>
                  <a:latin typeface="Calibri" panose="020F0502020204030204" pitchFamily="34" charset="0"/>
                  <a:ea typeface="Rockwell"/>
                  <a:cs typeface="Calibri" panose="020F0502020204030204" pitchFamily="34" charset="0"/>
                  <a:sym typeface="Rockwell"/>
                </a:rPr>
                <a:t>(OT, PT, SLP, VI)</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3" name="Google Shape;425;p2">
              <a:extLst>
                <a:ext uri="{FF2B5EF4-FFF2-40B4-BE49-F238E27FC236}">
                  <a16:creationId xmlns:a16="http://schemas.microsoft.com/office/drawing/2014/main" id="{ED9F4561-56BB-AA55-95A7-A08DC0E509BD}"/>
                </a:ext>
              </a:extLst>
            </p:cNvPr>
            <p:cNvSpPr/>
            <p:nvPr/>
          </p:nvSpPr>
          <p:spPr>
            <a:xfrm rot="10800000" flipH="1">
              <a:off x="5651682" y="3385594"/>
              <a:ext cx="618900" cy="6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4" name="Google Shape;426;p2">
              <a:extLst>
                <a:ext uri="{FF2B5EF4-FFF2-40B4-BE49-F238E27FC236}">
                  <a16:creationId xmlns:a16="http://schemas.microsoft.com/office/drawing/2014/main" id="{A51A7D26-A67D-8581-A457-A59B9E2DA055}"/>
                </a:ext>
              </a:extLst>
            </p:cNvPr>
            <p:cNvSpPr/>
            <p:nvPr/>
          </p:nvSpPr>
          <p:spPr>
            <a:xfrm>
              <a:off x="7106586" y="731818"/>
              <a:ext cx="400800" cy="400800"/>
            </a:xfrm>
            <a:prstGeom prst="rect">
              <a:avLst/>
            </a:prstGeom>
            <a:blipFill rotWithShape="1">
              <a:blip r:embed="rId8">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5" name="Google Shape;427;p2">
              <a:extLst>
                <a:ext uri="{FF2B5EF4-FFF2-40B4-BE49-F238E27FC236}">
                  <a16:creationId xmlns:a16="http://schemas.microsoft.com/office/drawing/2014/main" id="{ACCA903D-8696-4204-559F-0AE52F69987B}"/>
                </a:ext>
              </a:extLst>
            </p:cNvPr>
            <p:cNvSpPr/>
            <p:nvPr/>
          </p:nvSpPr>
          <p:spPr>
            <a:xfrm>
              <a:off x="6734334" y="1249314"/>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6" name="Google Shape;428;p2">
              <a:extLst>
                <a:ext uri="{FF2B5EF4-FFF2-40B4-BE49-F238E27FC236}">
                  <a16:creationId xmlns:a16="http://schemas.microsoft.com/office/drawing/2014/main" id="{9A1775B1-52B5-5E7D-EB28-9AF8D8E5FB6E}"/>
                </a:ext>
              </a:extLst>
            </p:cNvPr>
            <p:cNvSpPr txBox="1"/>
            <p:nvPr/>
          </p:nvSpPr>
          <p:spPr>
            <a:xfrm>
              <a:off x="6734334" y="1249314"/>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Request Due Process Paperwork access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ctr" rtl="0">
                <a:lnSpc>
                  <a:spcPct val="100000"/>
                </a:lnSpc>
                <a:spcBef>
                  <a:spcPts val="49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a:t>
              </a:r>
              <a:r>
                <a:rPr lang="en-US" sz="1400" b="1" i="0" u="none" strike="noStrike" cap="none" dirty="0" err="1">
                  <a:solidFill>
                    <a:schemeClr val="dk1"/>
                  </a:solidFill>
                  <a:latin typeface="Calibri" panose="020F0502020204030204" pitchFamily="34" charset="0"/>
                  <a:ea typeface="Rockwell"/>
                  <a:cs typeface="Calibri" panose="020F0502020204030204" pitchFamily="34" charset="0"/>
                  <a:sym typeface="Rockwell"/>
                </a:rPr>
                <a:t>Sp</a:t>
              </a: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 Ed Forms)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7" name="Google Shape;429;p2">
              <a:extLst>
                <a:ext uri="{FF2B5EF4-FFF2-40B4-BE49-F238E27FC236}">
                  <a16:creationId xmlns:a16="http://schemas.microsoft.com/office/drawing/2014/main" id="{65B9C411-EBD8-75DA-DAEC-21D94D851733}"/>
                </a:ext>
              </a:extLst>
            </p:cNvPr>
            <p:cNvSpPr/>
            <p:nvPr/>
          </p:nvSpPr>
          <p:spPr>
            <a:xfrm>
              <a:off x="6748961" y="3350815"/>
              <a:ext cx="1145400" cy="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8" name="Google Shape;430;p2">
              <a:extLst>
                <a:ext uri="{FF2B5EF4-FFF2-40B4-BE49-F238E27FC236}">
                  <a16:creationId xmlns:a16="http://schemas.microsoft.com/office/drawing/2014/main" id="{A977BE3C-6EC8-4ECA-774E-D9B51F490D75}"/>
                </a:ext>
              </a:extLst>
            </p:cNvPr>
            <p:cNvSpPr/>
            <p:nvPr/>
          </p:nvSpPr>
          <p:spPr>
            <a:xfrm>
              <a:off x="8452420" y="731818"/>
              <a:ext cx="400800" cy="400800"/>
            </a:xfrm>
            <a:prstGeom prst="rect">
              <a:avLst/>
            </a:prstGeom>
            <a:blipFill rotWithShape="1">
              <a:blip r:embed="rId9">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9" name="Google Shape;431;p2">
              <a:extLst>
                <a:ext uri="{FF2B5EF4-FFF2-40B4-BE49-F238E27FC236}">
                  <a16:creationId xmlns:a16="http://schemas.microsoft.com/office/drawing/2014/main" id="{9FD31F20-BD28-6BC4-0B1E-C36DB094E8FF}"/>
                </a:ext>
              </a:extLst>
            </p:cNvPr>
            <p:cNvSpPr/>
            <p:nvPr/>
          </p:nvSpPr>
          <p:spPr>
            <a:xfrm>
              <a:off x="8080168" y="1249314"/>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0" name="Google Shape;432;p2">
              <a:extLst>
                <a:ext uri="{FF2B5EF4-FFF2-40B4-BE49-F238E27FC236}">
                  <a16:creationId xmlns:a16="http://schemas.microsoft.com/office/drawing/2014/main" id="{F72745B8-9351-819A-B431-7EE4EBA89822}"/>
                </a:ext>
              </a:extLst>
            </p:cNvPr>
            <p:cNvSpPr txBox="1"/>
            <p:nvPr/>
          </p:nvSpPr>
          <p:spPr>
            <a:xfrm>
              <a:off x="8080168" y="1249314"/>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Send out Back to School Letter to all Team members per student</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1" name="Google Shape;433;p2">
              <a:extLst>
                <a:ext uri="{FF2B5EF4-FFF2-40B4-BE49-F238E27FC236}">
                  <a16:creationId xmlns:a16="http://schemas.microsoft.com/office/drawing/2014/main" id="{5B4BD8F0-9120-17A1-CA63-0883D8BEBF22}"/>
                </a:ext>
              </a:extLst>
            </p:cNvPr>
            <p:cNvSpPr/>
            <p:nvPr/>
          </p:nvSpPr>
          <p:spPr>
            <a:xfrm>
              <a:off x="8080168" y="3398516"/>
              <a:ext cx="1145400" cy="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2" name="Google Shape;434;p2">
              <a:extLst>
                <a:ext uri="{FF2B5EF4-FFF2-40B4-BE49-F238E27FC236}">
                  <a16:creationId xmlns:a16="http://schemas.microsoft.com/office/drawing/2014/main" id="{CF77DA8A-9A6D-B255-0FDD-B791D6A73994}"/>
                </a:ext>
              </a:extLst>
            </p:cNvPr>
            <p:cNvSpPr/>
            <p:nvPr/>
          </p:nvSpPr>
          <p:spPr>
            <a:xfrm>
              <a:off x="9798254" y="731818"/>
              <a:ext cx="400800" cy="400800"/>
            </a:xfrm>
            <a:prstGeom prst="rect">
              <a:avLst/>
            </a:prstGeom>
            <a:blipFill rotWithShape="1">
              <a:blip r:embed="rId10">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3" name="Google Shape;435;p2">
              <a:extLst>
                <a:ext uri="{FF2B5EF4-FFF2-40B4-BE49-F238E27FC236}">
                  <a16:creationId xmlns:a16="http://schemas.microsoft.com/office/drawing/2014/main" id="{31A912DE-0B31-203C-6F7F-959D63BA57EB}"/>
                </a:ext>
              </a:extLst>
            </p:cNvPr>
            <p:cNvSpPr/>
            <p:nvPr/>
          </p:nvSpPr>
          <p:spPr>
            <a:xfrm>
              <a:off x="9426002" y="1249314"/>
              <a:ext cx="1145400" cy="209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4" name="Google Shape;436;p2">
              <a:extLst>
                <a:ext uri="{FF2B5EF4-FFF2-40B4-BE49-F238E27FC236}">
                  <a16:creationId xmlns:a16="http://schemas.microsoft.com/office/drawing/2014/main" id="{66F18A4B-1D2A-E075-0811-B9EAA6F14A79}"/>
                </a:ext>
              </a:extLst>
            </p:cNvPr>
            <p:cNvSpPr txBox="1"/>
            <p:nvPr/>
          </p:nvSpPr>
          <p:spPr>
            <a:xfrm>
              <a:off x="9426002" y="1249314"/>
              <a:ext cx="1145400" cy="2094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Rockwell"/>
                <a:buNone/>
              </a:pPr>
              <a:r>
                <a:rPr lang="en-US" sz="1400" b="1" i="0" u="none" strike="noStrike" cap="none" dirty="0">
                  <a:solidFill>
                    <a:schemeClr val="dk1"/>
                  </a:solidFill>
                  <a:latin typeface="Calibri" panose="020F0502020204030204" pitchFamily="34" charset="0"/>
                  <a:ea typeface="Rockwell"/>
                  <a:cs typeface="Calibri" panose="020F0502020204030204" pitchFamily="34" charset="0"/>
                  <a:sym typeface="Rockwell"/>
                </a:rPr>
                <a:t>Set up your student files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5" name="Google Shape;437;p2">
              <a:extLst>
                <a:ext uri="{FF2B5EF4-FFF2-40B4-BE49-F238E27FC236}">
                  <a16:creationId xmlns:a16="http://schemas.microsoft.com/office/drawing/2014/main" id="{932DED0C-A0F0-B4DD-8E40-38DA70614526}"/>
                </a:ext>
              </a:extLst>
            </p:cNvPr>
            <p:cNvSpPr/>
            <p:nvPr/>
          </p:nvSpPr>
          <p:spPr>
            <a:xfrm>
              <a:off x="9426002" y="3398516"/>
              <a:ext cx="1145400" cy="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grpSp>
    </p:spTree>
    <p:extLst>
      <p:ext uri="{BB962C8B-B14F-4D97-AF65-F5344CB8AC3E}">
        <p14:creationId xmlns:p14="http://schemas.microsoft.com/office/powerpoint/2010/main" val="273356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B4EC-5DDB-3020-F47A-7AFC5C7A12D7}"/>
              </a:ext>
            </a:extLst>
          </p:cNvPr>
          <p:cNvSpPr>
            <a:spLocks noGrp="1"/>
          </p:cNvSpPr>
          <p:nvPr>
            <p:ph type="title"/>
          </p:nvPr>
        </p:nvSpPr>
        <p:spPr>
          <a:xfrm>
            <a:off x="603504" y="1935837"/>
            <a:ext cx="11000232" cy="377056"/>
          </a:xfrm>
        </p:spPr>
        <p:txBody>
          <a:bodyPr/>
          <a:lstStyle/>
          <a:p>
            <a:r>
              <a:rPr lang="en-US" dirty="0"/>
              <a:t>Teacher for the Deaf Hard of Hearing (TDOHH) Toolbox</a:t>
            </a:r>
          </a:p>
        </p:txBody>
      </p:sp>
      <p:pic>
        <p:nvPicPr>
          <p:cNvPr id="25" name="Picture 24" descr="A collection of multi-colored boxes containing various items such as batteries, tubing, sticky notes, extra cords, chargers, clips, stickers, treasure boxes, charging stations, and pens, all essential tools and supplies for the itinerant teacher's toolbox.">
            <a:extLst>
              <a:ext uri="{FF2B5EF4-FFF2-40B4-BE49-F238E27FC236}">
                <a16:creationId xmlns:a16="http://schemas.microsoft.com/office/drawing/2014/main" id="{D0D42BA0-495A-8B1B-2548-47BF9EE3572B}"/>
              </a:ext>
            </a:extLst>
          </p:cNvPr>
          <p:cNvPicPr>
            <a:picLocks noChangeAspect="1"/>
          </p:cNvPicPr>
          <p:nvPr/>
        </p:nvPicPr>
        <p:blipFill rotWithShape="1">
          <a:blip r:embed="rId3"/>
          <a:srcRect t="4198"/>
          <a:stretch/>
        </p:blipFill>
        <p:spPr>
          <a:xfrm>
            <a:off x="1855696" y="2528047"/>
            <a:ext cx="8431305" cy="3586529"/>
          </a:xfrm>
          <a:prstGeom prst="rect">
            <a:avLst/>
          </a:prstGeom>
        </p:spPr>
      </p:pic>
    </p:spTree>
    <p:extLst>
      <p:ext uri="{BB962C8B-B14F-4D97-AF65-F5344CB8AC3E}">
        <p14:creationId xmlns:p14="http://schemas.microsoft.com/office/powerpoint/2010/main" val="304064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7DDE-3D91-7E6C-7D6F-8440A14FBAAF}"/>
              </a:ext>
            </a:extLst>
          </p:cNvPr>
          <p:cNvSpPr>
            <a:spLocks noGrp="1"/>
          </p:cNvSpPr>
          <p:nvPr>
            <p:ph type="title"/>
          </p:nvPr>
        </p:nvSpPr>
        <p:spPr>
          <a:xfrm>
            <a:off x="603504" y="1572768"/>
            <a:ext cx="5492496" cy="1133856"/>
          </a:xfrm>
        </p:spPr>
        <p:txBody>
          <a:bodyPr/>
          <a:lstStyle/>
          <a:p>
            <a:r>
              <a:rPr lang="en-US" dirty="0"/>
              <a:t>Device Distribution Week</a:t>
            </a:r>
          </a:p>
        </p:txBody>
      </p:sp>
      <p:grpSp>
        <p:nvGrpSpPr>
          <p:cNvPr id="6" name="Google Shape;492;p4" descr="Four icons from top left to bottom right: calendar icon, tool icon, paper icon, business card icon representing coordinate drop off date and time, student toolboxes, resources and cheat sheets, business cards.">
            <a:extLst>
              <a:ext uri="{FF2B5EF4-FFF2-40B4-BE49-F238E27FC236}">
                <a16:creationId xmlns:a16="http://schemas.microsoft.com/office/drawing/2014/main" id="{A0BFBB05-A8DC-AA02-8EE7-4B7A38C015A8}"/>
              </a:ext>
            </a:extLst>
          </p:cNvPr>
          <p:cNvGrpSpPr/>
          <p:nvPr/>
        </p:nvGrpSpPr>
        <p:grpSpPr>
          <a:xfrm>
            <a:off x="6472518" y="1980053"/>
            <a:ext cx="4828881" cy="4623037"/>
            <a:chOff x="726495" y="312792"/>
            <a:chExt cx="4828881" cy="4623037"/>
          </a:xfrm>
        </p:grpSpPr>
        <p:sp>
          <p:nvSpPr>
            <p:cNvPr id="7" name="Google Shape;493;p4">
              <a:extLst>
                <a:ext uri="{FF2B5EF4-FFF2-40B4-BE49-F238E27FC236}">
                  <a16:creationId xmlns:a16="http://schemas.microsoft.com/office/drawing/2014/main" id="{713CBE05-9987-22B1-52F7-E926388AE0B5}"/>
                </a:ext>
              </a:extLst>
            </p:cNvPr>
            <p:cNvSpPr/>
            <p:nvPr/>
          </p:nvSpPr>
          <p:spPr>
            <a:xfrm>
              <a:off x="1337043" y="312792"/>
              <a:ext cx="999079" cy="999079"/>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 name="Google Shape;494;p4">
              <a:extLst>
                <a:ext uri="{FF2B5EF4-FFF2-40B4-BE49-F238E27FC236}">
                  <a16:creationId xmlns:a16="http://schemas.microsoft.com/office/drawing/2014/main" id="{C2D33FED-C4B3-DB36-E898-EC0367430FFA}"/>
                </a:ext>
              </a:extLst>
            </p:cNvPr>
            <p:cNvSpPr/>
            <p:nvPr/>
          </p:nvSpPr>
          <p:spPr>
            <a:xfrm>
              <a:off x="726495" y="1626789"/>
              <a:ext cx="222017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9" name="Google Shape;495;p4">
              <a:extLst>
                <a:ext uri="{FF2B5EF4-FFF2-40B4-BE49-F238E27FC236}">
                  <a16:creationId xmlns:a16="http://schemas.microsoft.com/office/drawing/2014/main" id="{45C7B713-7DCF-C90C-0049-975362177700}"/>
                </a:ext>
              </a:extLst>
            </p:cNvPr>
            <p:cNvSpPr txBox="1"/>
            <p:nvPr/>
          </p:nvSpPr>
          <p:spPr>
            <a:xfrm>
              <a:off x="726495" y="1398190"/>
              <a:ext cx="222017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100"/>
                <a:buFont typeface="Rockwell"/>
                <a:buNone/>
              </a:pPr>
              <a:r>
                <a:rPr lang="en-US" sz="2100" b="0" i="0" u="none" strike="noStrike" cap="none" dirty="0">
                  <a:solidFill>
                    <a:schemeClr val="dk1"/>
                  </a:solidFill>
                  <a:latin typeface="Calibri" panose="020F0502020204030204" pitchFamily="34" charset="0"/>
                  <a:ea typeface="Rockwell"/>
                  <a:cs typeface="Calibri" panose="020F0502020204030204" pitchFamily="34" charset="0"/>
                  <a:sym typeface="Rockwell"/>
                </a:rPr>
                <a:t>Coordinate ‘Drop Off’ date and time</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0" name="Google Shape;496;p4">
              <a:extLst>
                <a:ext uri="{FF2B5EF4-FFF2-40B4-BE49-F238E27FC236}">
                  <a16:creationId xmlns:a16="http://schemas.microsoft.com/office/drawing/2014/main" id="{B52CC063-C127-C3EA-1AD8-F2578C506129}"/>
                </a:ext>
              </a:extLst>
            </p:cNvPr>
            <p:cNvSpPr/>
            <p:nvPr/>
          </p:nvSpPr>
          <p:spPr>
            <a:xfrm>
              <a:off x="3945750" y="312792"/>
              <a:ext cx="999079" cy="999079"/>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1" name="Google Shape;497;p4">
              <a:extLst>
                <a:ext uri="{FF2B5EF4-FFF2-40B4-BE49-F238E27FC236}">
                  <a16:creationId xmlns:a16="http://schemas.microsoft.com/office/drawing/2014/main" id="{03F68F5B-3E6E-6057-CC03-08C95F299315}"/>
                </a:ext>
              </a:extLst>
            </p:cNvPr>
            <p:cNvSpPr/>
            <p:nvPr/>
          </p:nvSpPr>
          <p:spPr>
            <a:xfrm>
              <a:off x="3335201" y="1626789"/>
              <a:ext cx="222017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2" name="Google Shape;498;p4">
              <a:extLst>
                <a:ext uri="{FF2B5EF4-FFF2-40B4-BE49-F238E27FC236}">
                  <a16:creationId xmlns:a16="http://schemas.microsoft.com/office/drawing/2014/main" id="{C42866F8-9696-7DE4-2325-829612CA6BB1}"/>
                </a:ext>
              </a:extLst>
            </p:cNvPr>
            <p:cNvSpPr txBox="1"/>
            <p:nvPr/>
          </p:nvSpPr>
          <p:spPr>
            <a:xfrm>
              <a:off x="3335201" y="1398190"/>
              <a:ext cx="222017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100"/>
                <a:buFont typeface="Rockwell"/>
                <a:buNone/>
              </a:pPr>
              <a:r>
                <a:rPr lang="en-US" sz="2100" b="0" i="0" u="none" strike="noStrike" cap="none" dirty="0">
                  <a:solidFill>
                    <a:schemeClr val="dk1"/>
                  </a:solidFill>
                  <a:latin typeface="Calibri" panose="020F0502020204030204" pitchFamily="34" charset="0"/>
                  <a:ea typeface="Rockwell"/>
                  <a:cs typeface="Calibri" panose="020F0502020204030204" pitchFamily="34" charset="0"/>
                  <a:sym typeface="Rockwell"/>
                </a:rPr>
                <a:t>Student toolboxes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3" name="Google Shape;499;p4">
              <a:extLst>
                <a:ext uri="{FF2B5EF4-FFF2-40B4-BE49-F238E27FC236}">
                  <a16:creationId xmlns:a16="http://schemas.microsoft.com/office/drawing/2014/main" id="{3330DEA3-0635-C25D-510F-E98F7C3CA7E7}"/>
                </a:ext>
              </a:extLst>
            </p:cNvPr>
            <p:cNvSpPr/>
            <p:nvPr/>
          </p:nvSpPr>
          <p:spPr>
            <a:xfrm>
              <a:off x="1337043" y="2565657"/>
              <a:ext cx="999079" cy="999079"/>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4" name="Google Shape;500;p4">
              <a:extLst>
                <a:ext uri="{FF2B5EF4-FFF2-40B4-BE49-F238E27FC236}">
                  <a16:creationId xmlns:a16="http://schemas.microsoft.com/office/drawing/2014/main" id="{9963A8DA-470A-610B-F77E-63947A8D1499}"/>
                </a:ext>
              </a:extLst>
            </p:cNvPr>
            <p:cNvSpPr/>
            <p:nvPr/>
          </p:nvSpPr>
          <p:spPr>
            <a:xfrm>
              <a:off x="726495" y="4215829"/>
              <a:ext cx="222017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5" name="Google Shape;501;p4">
              <a:extLst>
                <a:ext uri="{FF2B5EF4-FFF2-40B4-BE49-F238E27FC236}">
                  <a16:creationId xmlns:a16="http://schemas.microsoft.com/office/drawing/2014/main" id="{3075D289-D50F-B9FE-5159-3F09DB207462}"/>
                </a:ext>
              </a:extLst>
            </p:cNvPr>
            <p:cNvSpPr txBox="1"/>
            <p:nvPr/>
          </p:nvSpPr>
          <p:spPr>
            <a:xfrm>
              <a:off x="726495" y="3651055"/>
              <a:ext cx="222017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100"/>
                <a:buFont typeface="Rockwell"/>
                <a:buNone/>
              </a:pPr>
              <a:r>
                <a:rPr lang="en-US" sz="2100" b="0" i="0" u="none" strike="noStrike" cap="none" dirty="0">
                  <a:solidFill>
                    <a:schemeClr val="dk1"/>
                  </a:solidFill>
                  <a:latin typeface="Calibri" panose="020F0502020204030204" pitchFamily="34" charset="0"/>
                  <a:ea typeface="Rockwell"/>
                  <a:cs typeface="Calibri" panose="020F0502020204030204" pitchFamily="34" charset="0"/>
                  <a:sym typeface="Rockwell"/>
                </a:rPr>
                <a:t>Resources and Cheat Sheets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6" name="Google Shape;502;p4">
              <a:extLst>
                <a:ext uri="{FF2B5EF4-FFF2-40B4-BE49-F238E27FC236}">
                  <a16:creationId xmlns:a16="http://schemas.microsoft.com/office/drawing/2014/main" id="{E1B60873-ED71-A1E5-FDB5-F7373850189C}"/>
                </a:ext>
              </a:extLst>
            </p:cNvPr>
            <p:cNvSpPr/>
            <p:nvPr/>
          </p:nvSpPr>
          <p:spPr>
            <a:xfrm>
              <a:off x="3945750" y="2565657"/>
              <a:ext cx="999079" cy="999079"/>
            </a:xfrm>
            <a:prstGeom prst="rect">
              <a:avLst/>
            </a:prstGeom>
            <a:blipFill rotWithShape="1">
              <a:blip r:embed="rId6">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7" name="Google Shape;503;p4">
              <a:extLst>
                <a:ext uri="{FF2B5EF4-FFF2-40B4-BE49-F238E27FC236}">
                  <a16:creationId xmlns:a16="http://schemas.microsoft.com/office/drawing/2014/main" id="{7D16833F-4EE3-69EF-23AD-E8DF7E8BC141}"/>
                </a:ext>
              </a:extLst>
            </p:cNvPr>
            <p:cNvSpPr/>
            <p:nvPr/>
          </p:nvSpPr>
          <p:spPr>
            <a:xfrm>
              <a:off x="3335201" y="4215829"/>
              <a:ext cx="222017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8" name="Google Shape;504;p4">
              <a:extLst>
                <a:ext uri="{FF2B5EF4-FFF2-40B4-BE49-F238E27FC236}">
                  <a16:creationId xmlns:a16="http://schemas.microsoft.com/office/drawing/2014/main" id="{B9F6EE2F-9231-946A-70C8-7CCAF7F784DC}"/>
                </a:ext>
              </a:extLst>
            </p:cNvPr>
            <p:cNvSpPr txBox="1"/>
            <p:nvPr/>
          </p:nvSpPr>
          <p:spPr>
            <a:xfrm>
              <a:off x="3335201" y="3651055"/>
              <a:ext cx="222017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100"/>
                <a:buFont typeface="Rockwell"/>
                <a:buNone/>
              </a:pPr>
              <a:r>
                <a:rPr lang="en-US" sz="2100" b="0" i="0" u="none" strike="noStrike" cap="none" dirty="0">
                  <a:solidFill>
                    <a:schemeClr val="dk1"/>
                  </a:solidFill>
                  <a:latin typeface="Calibri" panose="020F0502020204030204" pitchFamily="34" charset="0"/>
                  <a:ea typeface="Rockwell"/>
                  <a:cs typeface="Calibri" panose="020F0502020204030204" pitchFamily="34" charset="0"/>
                  <a:sym typeface="Rockwell"/>
                </a:rPr>
                <a:t>Include your business card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grpSp>
    </p:spTree>
    <p:extLst>
      <p:ext uri="{BB962C8B-B14F-4D97-AF65-F5344CB8AC3E}">
        <p14:creationId xmlns:p14="http://schemas.microsoft.com/office/powerpoint/2010/main" val="139997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484F-5466-F140-62DA-876C94003DAB}"/>
              </a:ext>
            </a:extLst>
          </p:cNvPr>
          <p:cNvSpPr>
            <a:spLocks noGrp="1"/>
          </p:cNvSpPr>
          <p:nvPr>
            <p:ph type="title"/>
          </p:nvPr>
        </p:nvSpPr>
        <p:spPr>
          <a:xfrm>
            <a:off x="603504" y="1841708"/>
            <a:ext cx="11000232" cy="579045"/>
          </a:xfrm>
        </p:spPr>
        <p:txBody>
          <a:bodyPr/>
          <a:lstStyle/>
          <a:p>
            <a:r>
              <a:rPr lang="en-US" dirty="0"/>
              <a:t>Resources to send to team Members</a:t>
            </a:r>
          </a:p>
        </p:txBody>
      </p:sp>
      <p:grpSp>
        <p:nvGrpSpPr>
          <p:cNvPr id="4" name="Google Shape;510;p5" descr="Three icons of an envelope for back to school letter, paper icon for resource sheets, and a hyperlink for video links.">
            <a:extLst>
              <a:ext uri="{FF2B5EF4-FFF2-40B4-BE49-F238E27FC236}">
                <a16:creationId xmlns:a16="http://schemas.microsoft.com/office/drawing/2014/main" id="{A63D568A-6420-A696-913E-7A1192EDA47C}"/>
              </a:ext>
            </a:extLst>
          </p:cNvPr>
          <p:cNvGrpSpPr/>
          <p:nvPr/>
        </p:nvGrpSpPr>
        <p:grpSpPr>
          <a:xfrm>
            <a:off x="4029633" y="2707643"/>
            <a:ext cx="4125170" cy="3641617"/>
            <a:chOff x="6283586" y="854009"/>
            <a:chExt cx="4404375" cy="5186251"/>
          </a:xfrm>
        </p:grpSpPr>
        <p:sp>
          <p:nvSpPr>
            <p:cNvPr id="5" name="Google Shape;511;p5">
              <a:extLst>
                <a:ext uri="{FF2B5EF4-FFF2-40B4-BE49-F238E27FC236}">
                  <a16:creationId xmlns:a16="http://schemas.microsoft.com/office/drawing/2014/main" id="{15B0B069-EA3E-611E-5A95-774EB18F8019}"/>
                </a:ext>
              </a:extLst>
            </p:cNvPr>
            <p:cNvSpPr/>
            <p:nvPr/>
          </p:nvSpPr>
          <p:spPr>
            <a:xfrm>
              <a:off x="6678461" y="854009"/>
              <a:ext cx="1235250" cy="1235250"/>
            </a:xfrm>
            <a:prstGeom prst="ellipse">
              <a:avLst/>
            </a:prstGeom>
            <a:solidFill>
              <a:srgbClr val="FA77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 name="Google Shape;512;p5">
              <a:hlinkClick r:id="rId3" action="ppaction://hlinksldjump"/>
              <a:extLst>
                <a:ext uri="{FF2B5EF4-FFF2-40B4-BE49-F238E27FC236}">
                  <a16:creationId xmlns:a16="http://schemas.microsoft.com/office/drawing/2014/main" id="{1D6B4B0C-DF8D-A73D-0DCE-0D3C02C8A77F}"/>
                </a:ext>
              </a:extLst>
            </p:cNvPr>
            <p:cNvSpPr/>
            <p:nvPr/>
          </p:nvSpPr>
          <p:spPr>
            <a:xfrm>
              <a:off x="6941711" y="1117259"/>
              <a:ext cx="708750" cy="70875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7" name="Google Shape;513;p5">
              <a:extLst>
                <a:ext uri="{FF2B5EF4-FFF2-40B4-BE49-F238E27FC236}">
                  <a16:creationId xmlns:a16="http://schemas.microsoft.com/office/drawing/2014/main" id="{A09C59B3-638A-E800-F056-553C43423F9B}"/>
                </a:ext>
              </a:extLst>
            </p:cNvPr>
            <p:cNvSpPr/>
            <p:nvPr/>
          </p:nvSpPr>
          <p:spPr>
            <a:xfrm>
              <a:off x="6283586" y="2474010"/>
              <a:ext cx="2025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8" name="Google Shape;514;p5">
              <a:extLst>
                <a:ext uri="{FF2B5EF4-FFF2-40B4-BE49-F238E27FC236}">
                  <a16:creationId xmlns:a16="http://schemas.microsoft.com/office/drawing/2014/main" id="{9A3B05DC-BD2E-0442-180A-1A07530873C3}"/>
                </a:ext>
              </a:extLst>
            </p:cNvPr>
            <p:cNvSpPr txBox="1"/>
            <p:nvPr/>
          </p:nvSpPr>
          <p:spPr>
            <a:xfrm>
              <a:off x="6283586" y="2282503"/>
              <a:ext cx="2025000" cy="72000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2000"/>
                <a:buFont typeface="Rockwell"/>
                <a:buNone/>
              </a:pPr>
              <a:r>
                <a:rPr lang="en-US" dirty="0">
                  <a:latin typeface="Calibri" panose="020F0502020204030204" pitchFamily="34" charset="0"/>
                  <a:sym typeface="Rockwell"/>
                </a:rPr>
                <a:t>BACK TO SCHOOL LETTER</a:t>
              </a:r>
              <a:endParaRPr dirty="0">
                <a:latin typeface="Calibri" panose="020F0502020204030204" pitchFamily="34" charset="0"/>
                <a:sym typeface="Arial"/>
              </a:endParaRPr>
            </a:p>
          </p:txBody>
        </p:sp>
        <p:sp>
          <p:nvSpPr>
            <p:cNvPr id="9" name="Google Shape;515;p5">
              <a:extLst>
                <a:ext uri="{FF2B5EF4-FFF2-40B4-BE49-F238E27FC236}">
                  <a16:creationId xmlns:a16="http://schemas.microsoft.com/office/drawing/2014/main" id="{7DEF7BE9-00FB-7AE0-C605-0B88E2CCDBD3}"/>
                </a:ext>
              </a:extLst>
            </p:cNvPr>
            <p:cNvSpPr/>
            <p:nvPr/>
          </p:nvSpPr>
          <p:spPr>
            <a:xfrm>
              <a:off x="9057836" y="854009"/>
              <a:ext cx="1235250" cy="1235250"/>
            </a:xfrm>
            <a:prstGeom prst="ellipse">
              <a:avLst/>
            </a:prstGeom>
            <a:solidFill>
              <a:srgbClr val="AEBF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0" name="Google Shape;516;p5">
              <a:hlinkClick r:id="rId5" action="ppaction://hlinksldjump"/>
              <a:extLst>
                <a:ext uri="{FF2B5EF4-FFF2-40B4-BE49-F238E27FC236}">
                  <a16:creationId xmlns:a16="http://schemas.microsoft.com/office/drawing/2014/main" id="{1D767C55-0F87-568A-0BF3-68593105DACF}"/>
                </a:ext>
              </a:extLst>
            </p:cNvPr>
            <p:cNvSpPr/>
            <p:nvPr/>
          </p:nvSpPr>
          <p:spPr>
            <a:xfrm>
              <a:off x="9321086" y="1117259"/>
              <a:ext cx="708750" cy="70875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1" name="Google Shape;517;p5">
              <a:extLst>
                <a:ext uri="{FF2B5EF4-FFF2-40B4-BE49-F238E27FC236}">
                  <a16:creationId xmlns:a16="http://schemas.microsoft.com/office/drawing/2014/main" id="{C5EBE9B0-BEE1-321F-2EAA-DA301ABE3BCA}"/>
                </a:ext>
              </a:extLst>
            </p:cNvPr>
            <p:cNvSpPr/>
            <p:nvPr/>
          </p:nvSpPr>
          <p:spPr>
            <a:xfrm>
              <a:off x="8662961" y="2474010"/>
              <a:ext cx="2025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2" name="Google Shape;518;p5">
              <a:extLst>
                <a:ext uri="{FF2B5EF4-FFF2-40B4-BE49-F238E27FC236}">
                  <a16:creationId xmlns:a16="http://schemas.microsoft.com/office/drawing/2014/main" id="{315E1BB5-A52C-A621-43DE-DD9A6D6F9001}"/>
                </a:ext>
              </a:extLst>
            </p:cNvPr>
            <p:cNvSpPr txBox="1"/>
            <p:nvPr/>
          </p:nvSpPr>
          <p:spPr>
            <a:xfrm>
              <a:off x="8662961" y="2282503"/>
              <a:ext cx="2025000" cy="72000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2000"/>
                <a:buFont typeface="Rockwell"/>
                <a:buNone/>
              </a:pPr>
              <a:r>
                <a:rPr lang="en-US" dirty="0">
                  <a:latin typeface="Calibri" panose="020F0502020204030204" pitchFamily="34" charset="0"/>
                  <a:sym typeface="Rockwell"/>
                </a:rPr>
                <a:t>RESOURCE SHEETS</a:t>
              </a:r>
              <a:endParaRPr dirty="0">
                <a:latin typeface="Calibri" panose="020F0502020204030204" pitchFamily="34" charset="0"/>
                <a:sym typeface="Arial"/>
              </a:endParaRPr>
            </a:p>
          </p:txBody>
        </p:sp>
        <p:sp>
          <p:nvSpPr>
            <p:cNvPr id="13" name="Google Shape;519;p5">
              <a:extLst>
                <a:ext uri="{FF2B5EF4-FFF2-40B4-BE49-F238E27FC236}">
                  <a16:creationId xmlns:a16="http://schemas.microsoft.com/office/drawing/2014/main" id="{EDFAE1C1-5F92-CCC8-0F12-FD7B548597D5}"/>
                </a:ext>
              </a:extLst>
            </p:cNvPr>
            <p:cNvSpPr/>
            <p:nvPr/>
          </p:nvSpPr>
          <p:spPr>
            <a:xfrm>
              <a:off x="7868148" y="3393847"/>
              <a:ext cx="1235250" cy="1235249"/>
            </a:xfrm>
            <a:prstGeom prst="ellipse">
              <a:avLst/>
            </a:prstGeom>
            <a:solidFill>
              <a:srgbClr val="4FC2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4" name="Google Shape;520;p5">
              <a:hlinkClick r:id="rId7" action="ppaction://hlinksldjump"/>
              <a:extLst>
                <a:ext uri="{FF2B5EF4-FFF2-40B4-BE49-F238E27FC236}">
                  <a16:creationId xmlns:a16="http://schemas.microsoft.com/office/drawing/2014/main" id="{48F606C2-CFB7-4E48-A6E7-A4413F3DE28F}"/>
                </a:ext>
              </a:extLst>
            </p:cNvPr>
            <p:cNvSpPr/>
            <p:nvPr/>
          </p:nvSpPr>
          <p:spPr>
            <a:xfrm>
              <a:off x="8131398" y="3657098"/>
              <a:ext cx="708750" cy="70875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5" name="Google Shape;521;p5">
              <a:extLst>
                <a:ext uri="{FF2B5EF4-FFF2-40B4-BE49-F238E27FC236}">
                  <a16:creationId xmlns:a16="http://schemas.microsoft.com/office/drawing/2014/main" id="{EAB2C73B-9A27-F50A-DC8F-E16CD9CB0FA0}"/>
                </a:ext>
              </a:extLst>
            </p:cNvPr>
            <p:cNvSpPr/>
            <p:nvPr/>
          </p:nvSpPr>
          <p:spPr>
            <a:xfrm>
              <a:off x="7473273" y="5320260"/>
              <a:ext cx="2025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6" name="Google Shape;522;p5">
              <a:extLst>
                <a:ext uri="{FF2B5EF4-FFF2-40B4-BE49-F238E27FC236}">
                  <a16:creationId xmlns:a16="http://schemas.microsoft.com/office/drawing/2014/main" id="{65AB39BD-3F2A-920B-94DA-D1597DEEC41D}"/>
                </a:ext>
              </a:extLst>
            </p:cNvPr>
            <p:cNvSpPr txBox="1"/>
            <p:nvPr/>
          </p:nvSpPr>
          <p:spPr>
            <a:xfrm>
              <a:off x="7473273" y="4822341"/>
              <a:ext cx="2025000" cy="72000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2000"/>
                <a:buFont typeface="Rockwell"/>
                <a:buNone/>
              </a:pPr>
              <a:r>
                <a:rPr lang="en-US" dirty="0">
                  <a:latin typeface="Calibri" panose="020F0502020204030204" pitchFamily="34" charset="0"/>
                  <a:sym typeface="Rockwell"/>
                </a:rPr>
                <a:t>VIDEO LINKS</a:t>
              </a:r>
              <a:endParaRPr dirty="0">
                <a:latin typeface="Calibri" panose="020F0502020204030204" pitchFamily="34" charset="0"/>
                <a:sym typeface="Arial"/>
              </a:endParaRPr>
            </a:p>
          </p:txBody>
        </p:sp>
      </p:grpSp>
    </p:spTree>
    <p:extLst>
      <p:ext uri="{BB962C8B-B14F-4D97-AF65-F5344CB8AC3E}">
        <p14:creationId xmlns:p14="http://schemas.microsoft.com/office/powerpoint/2010/main" val="368522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9F2D39-56C6-3174-D68A-AA1B7AA0AC16}"/>
              </a:ext>
            </a:extLst>
          </p:cNvPr>
          <p:cNvSpPr>
            <a:spLocks noGrp="1"/>
          </p:cNvSpPr>
          <p:nvPr>
            <p:ph type="title"/>
          </p:nvPr>
        </p:nvSpPr>
        <p:spPr>
          <a:xfrm>
            <a:off x="603504" y="1785718"/>
            <a:ext cx="10611343" cy="634751"/>
          </a:xfrm>
        </p:spPr>
        <p:txBody>
          <a:bodyPr/>
          <a:lstStyle/>
          <a:p>
            <a:r>
              <a:rPr lang="en-US" dirty="0"/>
              <a:t>Back to School Welcome Letter</a:t>
            </a:r>
          </a:p>
        </p:txBody>
      </p:sp>
      <p:pic>
        <p:nvPicPr>
          <p:cNvPr id="9" name="Google Shape;528;g2bcbcffb8ab_0_10" descr="Back to school Welcome letter example">
            <a:extLst>
              <a:ext uri="{FF2B5EF4-FFF2-40B4-BE49-F238E27FC236}">
                <a16:creationId xmlns:a16="http://schemas.microsoft.com/office/drawing/2014/main" id="{B3B7CB78-EF5F-C9EB-9A5B-842D34DD3118}"/>
              </a:ext>
            </a:extLst>
          </p:cNvPr>
          <p:cNvPicPr preferRelativeResize="0">
            <a:picLocks noGrp="1"/>
          </p:cNvPicPr>
          <p:nvPr>
            <p:ph type="chart" sz="quarter" idx="12"/>
          </p:nvPr>
        </p:nvPicPr>
        <p:blipFill rotWithShape="1">
          <a:blip r:embed="rId3">
            <a:alphaModFix/>
          </a:blip>
          <a:srcRect/>
          <a:stretch/>
        </p:blipFill>
        <p:spPr>
          <a:xfrm>
            <a:off x="3536575" y="2420469"/>
            <a:ext cx="6451241" cy="3812097"/>
          </a:xfrm>
          <a:prstGeom prst="rect">
            <a:avLst/>
          </a:prstGeom>
          <a:noFill/>
          <a:ln>
            <a:noFill/>
          </a:ln>
        </p:spPr>
      </p:pic>
    </p:spTree>
    <p:extLst>
      <p:ext uri="{BB962C8B-B14F-4D97-AF65-F5344CB8AC3E}">
        <p14:creationId xmlns:p14="http://schemas.microsoft.com/office/powerpoint/2010/main" val="29422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97AB-3FF3-693A-1C5F-0BD512DEC2D2}"/>
              </a:ext>
            </a:extLst>
          </p:cNvPr>
          <p:cNvSpPr>
            <a:spLocks noGrp="1"/>
          </p:cNvSpPr>
          <p:nvPr>
            <p:ph type="title"/>
          </p:nvPr>
        </p:nvSpPr>
        <p:spPr>
          <a:xfrm>
            <a:off x="603504" y="1747579"/>
            <a:ext cx="10456978" cy="753573"/>
          </a:xfrm>
        </p:spPr>
        <p:txBody>
          <a:bodyPr/>
          <a:lstStyle/>
          <a:p>
            <a:r>
              <a:rPr lang="en-US" dirty="0">
                <a:sym typeface="Rockwell"/>
              </a:rPr>
              <a:t>Wireless Remote Microphone System (WRMS) Team Resources</a:t>
            </a:r>
            <a:endParaRPr lang="en-US" dirty="0"/>
          </a:p>
        </p:txBody>
      </p:sp>
      <p:pic>
        <p:nvPicPr>
          <p:cNvPr id="17" name="Picture 16" descr="Two images depicting cheat sheets provided to staff for WRMS. These resources serve as handy references for tasks when immediate assistance is unavailable or as daily reminders for performing specific tasks. They are designed as compact guides for quick access to essential information.&quot;">
            <a:extLst>
              <a:ext uri="{FF2B5EF4-FFF2-40B4-BE49-F238E27FC236}">
                <a16:creationId xmlns:a16="http://schemas.microsoft.com/office/drawing/2014/main" id="{0218018D-13C6-9109-3DD4-2AD63B156AC8}"/>
              </a:ext>
            </a:extLst>
          </p:cNvPr>
          <p:cNvPicPr>
            <a:picLocks noChangeAspect="1"/>
          </p:cNvPicPr>
          <p:nvPr/>
        </p:nvPicPr>
        <p:blipFill rotWithShape="1">
          <a:blip r:embed="rId3"/>
          <a:srcRect t="3675"/>
          <a:stretch/>
        </p:blipFill>
        <p:spPr>
          <a:xfrm>
            <a:off x="1425387" y="2622176"/>
            <a:ext cx="9335621" cy="3562420"/>
          </a:xfrm>
          <a:prstGeom prst="rect">
            <a:avLst/>
          </a:prstGeom>
        </p:spPr>
      </p:pic>
    </p:spTree>
    <p:extLst>
      <p:ext uri="{BB962C8B-B14F-4D97-AF65-F5344CB8AC3E}">
        <p14:creationId xmlns:p14="http://schemas.microsoft.com/office/powerpoint/2010/main" val="7959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76E26A-ED2E-4835-E53A-DD006058428E}"/>
              </a:ext>
            </a:extLst>
          </p:cNvPr>
          <p:cNvSpPr>
            <a:spLocks noGrp="1"/>
          </p:cNvSpPr>
          <p:nvPr>
            <p:ph type="title"/>
          </p:nvPr>
        </p:nvSpPr>
        <p:spPr>
          <a:xfrm>
            <a:off x="603504" y="1572768"/>
            <a:ext cx="5492496" cy="1133856"/>
          </a:xfrm>
        </p:spPr>
        <p:txBody>
          <a:bodyPr/>
          <a:lstStyle/>
          <a:p>
            <a:r>
              <a:rPr lang="en-US" dirty="0"/>
              <a:t>Video Links (YouTube)</a:t>
            </a:r>
          </a:p>
        </p:txBody>
      </p:sp>
      <p:sp>
        <p:nvSpPr>
          <p:cNvPr id="3" name="Text Placeholder 2">
            <a:extLst>
              <a:ext uri="{FF2B5EF4-FFF2-40B4-BE49-F238E27FC236}">
                <a16:creationId xmlns:a16="http://schemas.microsoft.com/office/drawing/2014/main" id="{9A47C3D9-AD80-9291-430B-D6110EEF8962}"/>
              </a:ext>
            </a:extLst>
          </p:cNvPr>
          <p:cNvSpPr>
            <a:spLocks noGrp="1"/>
          </p:cNvSpPr>
          <p:nvPr>
            <p:ph type="body" sz="quarter" idx="10"/>
          </p:nvPr>
        </p:nvSpPr>
        <p:spPr>
          <a:xfrm>
            <a:off x="612488" y="2803766"/>
            <a:ext cx="6366536" cy="1668701"/>
          </a:xfrm>
        </p:spPr>
        <p:txBody>
          <a:bodyPr/>
          <a:lstStyle/>
          <a:p>
            <a:pPr marL="342900" indent="-342900">
              <a:buClr>
                <a:srgbClr val="003399"/>
              </a:buClr>
              <a:buFont typeface="Arial" panose="020B0604020202020204" pitchFamily="34" charset="0"/>
              <a:buChar char="•"/>
            </a:pPr>
            <a:r>
              <a:rPr lang="en-US" dirty="0">
                <a:hlinkClick r:id="rId3"/>
              </a:rPr>
              <a:t>Katrina - Roger Pen with Marvel aid (4:27) </a:t>
            </a:r>
            <a:endParaRPr lang="en-US" dirty="0"/>
          </a:p>
          <a:p>
            <a:pPr marL="342900" indent="-342900">
              <a:buClr>
                <a:srgbClr val="003399"/>
              </a:buClr>
              <a:buFont typeface="Arial" panose="020B0604020202020204" pitchFamily="34" charset="0"/>
              <a:buChar char="•"/>
            </a:pPr>
            <a:r>
              <a:rPr lang="en-US" dirty="0">
                <a:hlinkClick r:id="rId4"/>
              </a:rPr>
              <a:t>The Flintstones - Hearing Loss Example (0:39)</a:t>
            </a:r>
            <a:endParaRPr lang="en-US" dirty="0"/>
          </a:p>
        </p:txBody>
      </p:sp>
      <p:pic>
        <p:nvPicPr>
          <p:cNvPr id="8" name="Google Shape;543;g2bcbcffb8ab_0_16" descr="An example of what hearing loss sounds like using a clip from the Flintstones. This is a tool to help those with normal hearing relate to those suffering from hearing loss. This cartoon footage is used under the Fair Use clause of copyright law.">
            <a:extLst>
              <a:ext uri="{FF2B5EF4-FFF2-40B4-BE49-F238E27FC236}">
                <a16:creationId xmlns:a16="http://schemas.microsoft.com/office/drawing/2014/main" id="{5E2E9F42-F135-1689-DA82-D437DD8B82AE}"/>
              </a:ext>
            </a:extLst>
          </p:cNvPr>
          <p:cNvPicPr preferRelativeResize="0"/>
          <p:nvPr/>
        </p:nvPicPr>
        <p:blipFill rotWithShape="1">
          <a:blip r:embed="rId5">
            <a:alphaModFix/>
          </a:blip>
          <a:srcRect/>
          <a:stretch/>
        </p:blipFill>
        <p:spPr>
          <a:xfrm>
            <a:off x="4111090" y="4555424"/>
            <a:ext cx="2573734" cy="1625530"/>
          </a:xfrm>
          <a:prstGeom prst="rect">
            <a:avLst/>
          </a:prstGeom>
          <a:noFill/>
          <a:ln>
            <a:noFill/>
          </a:ln>
        </p:spPr>
      </p:pic>
      <p:pic>
        <p:nvPicPr>
          <p:cNvPr id="9" name="Google Shape;544;g2bcbcffb8ab_0_16" descr="An audiogram displaying various frequencies and corresponding hearing thresholds, with lines indicating the intensity levels detected for each frequency. Axes are labeled for frequency in Hertz and intensity in decibels, showcasing a comprehensive assessment of hearing sensitivity.">
            <a:extLst>
              <a:ext uri="{FF2B5EF4-FFF2-40B4-BE49-F238E27FC236}">
                <a16:creationId xmlns:a16="http://schemas.microsoft.com/office/drawing/2014/main" id="{99CC7530-09FD-3DA5-9DB1-C963B1C3F27E}"/>
              </a:ext>
            </a:extLst>
          </p:cNvPr>
          <p:cNvPicPr preferRelativeResize="0"/>
          <p:nvPr/>
        </p:nvPicPr>
        <p:blipFill rotWithShape="1">
          <a:blip r:embed="rId6">
            <a:alphaModFix/>
          </a:blip>
          <a:srcRect/>
          <a:stretch/>
        </p:blipFill>
        <p:spPr>
          <a:xfrm>
            <a:off x="7264689" y="3429000"/>
            <a:ext cx="2327012" cy="2242039"/>
          </a:xfrm>
          <a:prstGeom prst="rect">
            <a:avLst/>
          </a:prstGeom>
          <a:noFill/>
          <a:ln>
            <a:noFill/>
          </a:ln>
        </p:spPr>
      </p:pic>
      <p:pic>
        <p:nvPicPr>
          <p:cNvPr id="10" name="Google Shape;542;g2bcbcffb8ab_0_16" descr="Quick roger pen and marvel aid tutorial for education staff">
            <a:extLst>
              <a:ext uri="{FF2B5EF4-FFF2-40B4-BE49-F238E27FC236}">
                <a16:creationId xmlns:a16="http://schemas.microsoft.com/office/drawing/2014/main" id="{E49C5E14-350C-D94F-B657-3A4D86AFB6D6}"/>
              </a:ext>
            </a:extLst>
          </p:cNvPr>
          <p:cNvPicPr preferRelativeResize="0"/>
          <p:nvPr/>
        </p:nvPicPr>
        <p:blipFill rotWithShape="1">
          <a:blip r:embed="rId7">
            <a:alphaModFix/>
          </a:blip>
          <a:srcRect/>
          <a:stretch/>
        </p:blipFill>
        <p:spPr>
          <a:xfrm>
            <a:off x="10128408" y="2706624"/>
            <a:ext cx="1475328" cy="2341428"/>
          </a:xfrm>
          <a:prstGeom prst="rect">
            <a:avLst/>
          </a:prstGeom>
          <a:noFill/>
          <a:ln>
            <a:noFill/>
          </a:ln>
        </p:spPr>
      </p:pic>
    </p:spTree>
    <p:extLst>
      <p:ext uri="{BB962C8B-B14F-4D97-AF65-F5344CB8AC3E}">
        <p14:creationId xmlns:p14="http://schemas.microsoft.com/office/powerpoint/2010/main" val="65365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1CE6-A83C-22F4-D798-24A57C5DA6A9}"/>
              </a:ext>
            </a:extLst>
          </p:cNvPr>
          <p:cNvSpPr>
            <a:spLocks noGrp="1"/>
          </p:cNvSpPr>
          <p:nvPr>
            <p:ph type="title"/>
          </p:nvPr>
        </p:nvSpPr>
        <p:spPr/>
        <p:txBody>
          <a:bodyPr/>
          <a:lstStyle/>
          <a:p>
            <a:r>
              <a:rPr lang="en-US" dirty="0"/>
              <a:t>Student Files</a:t>
            </a:r>
          </a:p>
        </p:txBody>
      </p:sp>
      <p:sp>
        <p:nvSpPr>
          <p:cNvPr id="3" name="Text Placeholder 2">
            <a:extLst>
              <a:ext uri="{FF2B5EF4-FFF2-40B4-BE49-F238E27FC236}">
                <a16:creationId xmlns:a16="http://schemas.microsoft.com/office/drawing/2014/main" id="{91C3760B-1E27-20ED-81AE-2B73DC96DC59}"/>
              </a:ext>
            </a:extLst>
          </p:cNvPr>
          <p:cNvSpPr>
            <a:spLocks noGrp="1"/>
          </p:cNvSpPr>
          <p:nvPr>
            <p:ph type="body" sz="quarter" idx="10"/>
          </p:nvPr>
        </p:nvSpPr>
        <p:spPr/>
        <p:txBody>
          <a:bodyPr/>
          <a:lstStyle/>
          <a:p>
            <a:pPr marL="342900" indent="-342900">
              <a:buClr>
                <a:srgbClr val="000099"/>
              </a:buClr>
              <a:buFont typeface="Arial" panose="020B0604020202020204" pitchFamily="34" charset="0"/>
              <a:buChar char="•"/>
            </a:pPr>
            <a:r>
              <a:rPr lang="en-US" sz="2600" dirty="0"/>
              <a:t>Recent audiogram</a:t>
            </a:r>
          </a:p>
          <a:p>
            <a:pPr marL="342900" indent="-342900">
              <a:buClr>
                <a:srgbClr val="000099"/>
              </a:buClr>
              <a:buFont typeface="Arial" panose="020B0604020202020204" pitchFamily="34" charset="0"/>
              <a:buChar char="•"/>
            </a:pPr>
            <a:r>
              <a:rPr lang="en-US" sz="2600" dirty="0"/>
              <a:t>Classroom Schedule</a:t>
            </a:r>
          </a:p>
          <a:p>
            <a:pPr marL="342900" indent="-342900">
              <a:buClr>
                <a:srgbClr val="000099"/>
              </a:buClr>
              <a:buFont typeface="Arial" panose="020B0604020202020204" pitchFamily="34" charset="0"/>
              <a:buChar char="•"/>
            </a:pPr>
            <a:r>
              <a:rPr lang="en-US" sz="2600" dirty="0"/>
              <a:t>List of Service Providers</a:t>
            </a:r>
          </a:p>
          <a:p>
            <a:pPr marL="342900" indent="-342900">
              <a:buClr>
                <a:srgbClr val="000099"/>
              </a:buClr>
              <a:buFont typeface="Arial" panose="020B0604020202020204" pitchFamily="34" charset="0"/>
              <a:buChar char="•"/>
            </a:pPr>
            <a:r>
              <a:rPr lang="en-US" sz="2600" dirty="0"/>
              <a:t>Devise information</a:t>
            </a:r>
          </a:p>
        </p:txBody>
      </p:sp>
      <p:sp>
        <p:nvSpPr>
          <p:cNvPr id="29" name="Text Placeholder 28">
            <a:extLst>
              <a:ext uri="{FF2B5EF4-FFF2-40B4-BE49-F238E27FC236}">
                <a16:creationId xmlns:a16="http://schemas.microsoft.com/office/drawing/2014/main" id="{A6206315-922E-9438-0C3A-1759F702C12C}"/>
              </a:ext>
            </a:extLst>
          </p:cNvPr>
          <p:cNvSpPr>
            <a:spLocks noGrp="1"/>
          </p:cNvSpPr>
          <p:nvPr>
            <p:ph type="body" sz="quarter" idx="11"/>
          </p:nvPr>
        </p:nvSpPr>
        <p:spPr/>
        <p:txBody>
          <a:bodyPr/>
          <a:lstStyle/>
          <a:p>
            <a:pPr marL="342900" indent="-342900">
              <a:buClr>
                <a:srgbClr val="000099"/>
              </a:buClr>
              <a:buFont typeface="Arial" panose="020B0604020202020204" pitchFamily="34" charset="0"/>
              <a:buChar char="•"/>
            </a:pPr>
            <a:r>
              <a:rPr lang="en-US" sz="2600" dirty="0"/>
              <a:t>Recent ROI</a:t>
            </a:r>
          </a:p>
          <a:p>
            <a:pPr marL="342900" indent="-342900">
              <a:buClr>
                <a:srgbClr val="000099"/>
              </a:buClr>
              <a:buFont typeface="Arial" panose="020B0604020202020204" pitchFamily="34" charset="0"/>
              <a:buChar char="•"/>
            </a:pPr>
            <a:r>
              <a:rPr lang="en-US" sz="2600" dirty="0"/>
              <a:t>ER/IEP/BIP/FBA</a:t>
            </a:r>
          </a:p>
          <a:p>
            <a:pPr marL="342900" indent="-342900">
              <a:buClr>
                <a:srgbClr val="000099"/>
              </a:buClr>
              <a:buFont typeface="Arial" panose="020B0604020202020204" pitchFamily="34" charset="0"/>
              <a:buChar char="•"/>
            </a:pPr>
            <a:r>
              <a:rPr lang="en-US" sz="2600" dirty="0"/>
              <a:t>Session Notes</a:t>
            </a:r>
          </a:p>
          <a:p>
            <a:pPr marL="342900" indent="-342900">
              <a:buClr>
                <a:srgbClr val="000099"/>
              </a:buClr>
              <a:buFont typeface="Arial" panose="020B0604020202020204" pitchFamily="34" charset="0"/>
              <a:buChar char="•"/>
            </a:pPr>
            <a:r>
              <a:rPr lang="en-US" sz="2600" dirty="0"/>
              <a:t>Device Resources</a:t>
            </a:r>
          </a:p>
        </p:txBody>
      </p:sp>
    </p:spTree>
    <p:extLst>
      <p:ext uri="{BB962C8B-B14F-4D97-AF65-F5344CB8AC3E}">
        <p14:creationId xmlns:p14="http://schemas.microsoft.com/office/powerpoint/2010/main" val="1602145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auIOIoJHywOfvtRlIYq7/nVVV6U=" isBookmarkSet="no" pdftag="H1" artifact="_x0030_" bookmark="yes" Order="_x0031_"/>
  <Shape xmlns="" ID="n+Lqvb9GrRxcgXFPd5p/vvmg3WQ=" isBookmarkSet="no" pdftag="H2" artifact="_x0030_" bookmark="yes" Order="_x0032_"/>
  <Shape xmlns="" ID="+0hZCKxFMaOAczZfRpjZMv79EEI=" pdftag="Figure" isBookmarkSet="no" formula="no" inline="no" bookmark="no" artifact="_x0030_" validate="yes" Order="_x0033_" Lang=""/>
  <Shape xmlns="" ID="H1VEJ3iufNULUySU5UEsE3KLlP0=" pdftag="Figure" isBookmarkSet="no" formula="no" inline="no" bookmark="no" artifact="_x0030_" validate="yes" Order="_x0034_" Lang=""/>
  <Shape xmlns="" ID="h1FBXLfLorWWbSy4zdeHwMXCY5A=" pdftag="P" isBookmarkSet="no" bookmark="no" Order="_x0035_"/>
  <HyperLink xmlns="" ID="/LD/1VFuk6Igzt20ep9eNFKlR8c=-211721969678.8274_224.369" plainAltText="Katrina_x0020_-_x0020_Roger_x0020_Pen_x0020_with_x0020_Marvel_x0020_aid_x0020__x0028_4:27_x0029__x0020_" language="" Lang=""/>
  <HyperLink xmlns="" ID="/LD/1VFuk6Igzt20ep9eNFKlR8c=128011867178.8274_250.289" validate="" plainAltText="The_x0020_Flintstones_x0020_-_x0020_Hearing_x0020_Loss_x0020_Example_x0020__x0028_0:39_x0029__x0020_"/>
  <HyperLink xmlns="" ID="/LD/1VFuk6Igzt20ep9eNFKlR8c=167838305378.8274_288.209" plainAltText="The_x0020_Flintstones_x0020_-_x0020_Hearing_x0020_Loss_x0020_Example_x0020__x0028_0:39_x0029__x0020_"/>
  <HyperLink xmlns="" ID="/LD/1VFuk6Igzt20ep9eNFKlR8c=128011867178.8274_326.129" plainAltText="_x0028_youtube.com_x0029_"/>
  <HyperLink xmlns="" ID="iuuYf5AGTn5sB6VjDZBnHi0kdEk=" plainAltText="https:_x002F__x002F_www.google.com_x002F_search_x003F_q_x003D_youtube_x002B_flintstones_x002B_hearing_x002B_loss_x0026_rlz_x003D_1C1CHZN_enUS1094US1097_x0026_oq_x003D__x0026_gs_lcrp_x003D_EgZjaHJvbWUqCQgBEEUYOxjCAzIJCAAQRRg7GMIDMgkIARBFGDsYwgMyCQgCEEUYOxjCAzIJCAMQRRg7GMIDMgkIBBBFGDsYwgMyCQgFEEUYOxjCAzIJCAYQRRg7GMIDMgkIBxBFGDsYwgPSAQkxMjQwajBqMTWoAgiwAgE_x0026_sourceid_x003D_chrome_x0026_ie_x003D_UTF-8" validate=""/>
  <HyperLink xmlns="" ID="o1J48or6OKkuB+h5PkAmCoYxpkw=" plainAltText="https:_x002F__x002F_www.youtube.com_x002F_watch_x003F_v_x003D_Cbm7fjP9We8" validate=""/>
  <HyperLink xmlns="" ID="zU/n0IpjJ7kgMIEYu5EUoHB42f8=-198531703752.65496_224.3689" plainAltText="The_x0020_Online_x0020_Itinerant.com" language="" Lang=""/>
  <HyperLink xmlns="" ID="Ypx9x7dWmgoJorMeoVQYDe2Y3h0=-1696152187387.2287_311.4378" plainAltText="lyndsey.raffelson_x0040_austin.k12.mn.us" language="" Lang=""/>
  <HyperLink xmlns="" ID="Ypx9x7dWmgoJorMeoVQYDe2Y3h0=732240347419.6687_351.7578" plainAltText="avail_x0040_zumbroed.org" language="" Lang=""/>
  <Shape xmlns="" ID="dQAdscPb/zZ5J3ux6Wr7+yVx8jg=" pdftag="H2" isBookmarkSet="no" bookmark="yes" Order="_x0031_"/>
  <Shape xmlns="" ID="UEyEahEwxIRx2gyyDvWFLWN5AC4=" pdftag="Figure" formula="no" artifact="_x0030_" inline="no" isBookmarkSet="no" bookmark="no" validate="yes" Order="_x0032_" Lang=""/>
  <Shape xmlns="" ID="vyPO9L4MUCpMW8YGG6aK1hGqNoQ=" pdftag="H2" isBookmarkSet="no" bookmark="yes" Order="_x0031_"/>
  <Shape xmlns="" ID="yfkbu9wy10Cyek0H6o1s9OLwmFM=" formula="no" artifact="_x0030_" inline="no" pdftag="Figure" isBookmarkSet="no" bookmark="no" validate="yes" Order="_x0032_" Lang=""/>
  <Shape xmlns="" ID="clM7S71kDa5KS7AzLjTU38cFj+w=" pdftag="H2" isBookmarkSet="no" bookmark="yes" Order="_x0031_"/>
  <Shape xmlns="" ID="gPzhtW/4qhkIT235xi3l4s7O9yY=" pdftag="Figure" formula="no" artifact="_x0030_" inline="no" isBookmarkSet="no" bookmark="no" validate="yes" Order="_x0032_" Lang=""/>
  <Shape xmlns="" ID="74K1U7tm7O2seqsNE5kWWHbAmfc=" pdftag="H2" isBookmarkSet="no" bookmark="yes" Order="_x0031_"/>
  <Shape xmlns="" ID="uYWR8mccGaCUvbhrnC2edQdowxo=" pdftag="Figure" formula="no" artifact="_x0030_" inline="no" isBookmarkSet="no" bookmark="no" validate="yes" Order="_x0032_" Lang=""/>
  <Shape xmlns="" ID="q9FfR452r2M3/NhzNkPx3UqlufY=" pdftag="H2" isBookmarkSet="no" bookmark="yes" Order="_x0031_"/>
  <Shape xmlns="" ID="dDALB22SDo26A5Rp9C8e8fkxgzA=" formula="no" artifact="_x0030_" inline="no" pdftag="Figure" isBookmarkSet="no" bookmark="no" validate="yes" Order="_x0032_" Lang=""/>
  <Shape xmlns="" ID="zcE6gkzLO+JlZULgEm56NO0NczA=" pdftag="H2" isBookmarkSet="no" bookmark="yes" Order="_x0031_"/>
  <Shape xmlns="" ID="bJ0D4aFdWRhZTSTSLJ7k+/JS7SA=" formula="no" inline="no" pdftag="Figure" isBookmarkSet="no" bookmark="no" artifact="_x0030_" validate="yes" Order="_x0032_" Lang=""/>
  <Shape xmlns="" ID="jBFTxud7+mKMyzebYq63yQQS6as=" pdftag="H2" isBookmarkSet="no" bookmark="yes" Order="_x0031_"/>
  <Shape xmlns="" ID="/LD/1VFuk6Igzt20ep9eNFKlR8c=" pdftag="P" isBookmarkSet="no" bookmark="no" Order="_x0033_"/>
  <Shape xmlns="" ID="iuuYf5AGTn5sB6VjDZBnHi0kdEk=" formula="no" artifact="_x0030_" inline="no" pdftag="Figure" isBookmarkSet="no" bookmark="no" validate="yes" Order="_x0034_" Lang=""/>
  <Shape xmlns="" ID="FLl0pOYIEADSAkh+E8Y/VSifTac=" formula="no" artifact="_x0030_" inline="no" pdftag="Figure" isBookmarkSet="no" bookmark="no" validate="yes" Order="_x0035_" Lang=""/>
  <Shape xmlns="" ID="o1J48or6OKkuB+h5PkAmCoYxpkw=" formula="no" artifact="_x0030_" inline="no" pdftag="Figure" isBookmarkSet="no" bookmark="no" validate="yes" Order="_x0032_" Lang=""/>
  <Shape xmlns="" ID="zpBKR+DXzhpJmv7X5/wAPtz6/i8=" pdftag="H2" isBookmarkSet="no" bookmark="yes" Order="_x0031_"/>
  <Shape xmlns="" ID="9YXO721KM7SN/ftOxt1PMGH+gpM=" pdftag="P" isBookmarkSet="no" bookmark="no" Order="_x0032_"/>
  <Shape xmlns="" ID="z6Vu2xqwjj8OkaiT+T6/H9S0Ikk=" pdftag="P" isBookmarkSet="no" bookmark="no" Order="_x0033_"/>
  <Shape xmlns="" ID="5mEE12Jn+HcTOoCEwUnY4R1JB0w=" pdftag="H2" isBookmarkSet="no" bookmark="yes" Order="_x0031_"/>
  <Shape xmlns="" ID="E48Xy9sKwtlD+p51KPeWjpCrW4I=" pdftag="P" isBookmarkSet="no" bookmark="no" Order="_x0032_"/>
  <Shape xmlns="" ID="YVxtJWFgjKZWqJO0mhXSZyJjuzA=" pdftag="P" isBookmarkSet="no" bookmark="no" Order="_x0033_"/>
  <Shape xmlns="" ID="8U2HA6htQ2R/mcFIcvEIX2GzshU=" formula="no" artifact="_x0030_" inline="no" pdftag="Figure" isBookmarkSet="no" bookmark="no" validate="yes" Order="_x0034_" Lang=""/>
  <Shape xmlns="" ID="G7QaXs8wuNm52uPbLJKnGG/NZsI=" pdftag="H2" isBookmarkSet="no" bookmark="yes" Order="_x0031_"/>
  <Shape xmlns="" ID="a/+QgccnSOvVYjLf0PXDqatFcI0=" pdftag="P" isBookmarkSet="no" bookmark="no" Order="_x0032_"/>
  <Shape xmlns="" ID="jgxaEdtR5jxWXBs5Fc92RDLe3r0=" pdftag="H2" isBookmarkSet="no" bookmark="yes" Order="_x0031_"/>
  <Shape xmlns="" ID="fhxQL+cECp614hzkxv/WQVIST5c=" formula="no" artifact="_x0030_" inline="no" pdftag="Figure" isBookmarkSet="no" bookmark="no" validate="yes" Order="_x0032_" Lang=""/>
  <Shape xmlns="" ID="xkEMUmtgBC5grV+Bw/n/4MZQwZE=" pdftag="H2" isBookmarkSet="no" bookmark="yes" Order="_x0031_"/>
  <Shape xmlns="" ID="zU/n0IpjJ7kgMIEYu5EUoHB42f8=" pdftag="P" isBookmarkSet="no" bookmark="no" Order="_x0032_"/>
  <Shape xmlns="" ID="HjoVBJ+mDiRncO8H3hl6UIkPrqA=" pdftag="P" isBookmarkSet="no" bookmark="no" Order="_x0033_"/>
  <Shape xmlns="" ID="Pdlst50Swu4Enjhe0Z+mJ8Zlsss=" formula="no" inline="no" pdftag="Figure" isBookmarkSet="no" bookmark="no" artifact="_x0030_" validate="yes" Order="_x0034_" Lang=""/>
  <Shape xmlns="" ID="DXqMXWYCPzmAFD4JHVbxRcvO+RI=" formula="no" inline="no" pdftag="Figure" isBookmarkSet="no" bookmark="no" artifact="_x0030_" validate="yes" Order="_x0035_" Lang=""/>
  <Shape xmlns="" ID="JS/iV6WfIz+2iuxF1EjgwwrXvWI=" formula="no" inline="no" pdftag="Figure" isBookmarkSet="no" bookmark="no" artifact="_x0030_" validate="yes" Order="_x0036_" Lang=""/>
  <Shape xmlns="" ID="A2QXNIu5pBEOUCVECoZ43VBhRek=" pdftag="H2" isBookmarkSet="no" bookmark="yes" Order="_x0031_"/>
  <Shape xmlns="" ID="Ypx9x7dWmgoJorMeoVQYDe2Y3h0=" pdftag="P" isBookmarkSet="no" bookmark="no" Order="_x0032_"/>
  <SubText xmlns="" ID="+0hZCKxFMaOAczZfRpjZMv79EEI=" ActualText=""/>
  <SubText xmlns="" ID="H1VEJ3iufNULUySU5UEsE3KLlP0=" ActualText=""/>
  <SubText xmlns="" ID="UEyEahEwxIRx2gyyDvWFLWN5AC4=" ActualText=""/>
  <SubText xmlns="" ID="yfkbu9wy10Cyek0H6o1s9OLwmFM=" ActualText=""/>
  <SubText xmlns="" ID="gPzhtW/4qhkIT235xi3l4s7O9yY=" ActualText=""/>
  <SubText xmlns="" ID="uYWR8mccGaCUvbhrnC2edQdowxo=" ActualText=""/>
  <SubText xmlns="" ID="dDALB22SDo26A5Rp9C8e8fkxgzA=" ActualText=""/>
  <SubText xmlns="" ID="bJ0D4aFdWRhZTSTSLJ7k+/JS7SA=" ActualText=""/>
  <SubText xmlns="" ID="iuuYf5AGTn5sB6VjDZBnHi0kdEk=" ActualText=""/>
  <SubText xmlns="" ID="FLl0pOYIEADSAkh+E8Y/VSifTac=" ActualText=""/>
  <SubText xmlns="" ID="o1J48or6OKkuB+h5PkAmCoYxpkw=" ActualText=""/>
  <SubText xmlns="" ID="8U2HA6htQ2R/mcFIcvEIX2GzshU=" ActualText=""/>
  <SubText xmlns="" ID="fhxQL+cECp614hzkxv/WQVIST5c=" ActualText=""/>
  <SubText xmlns="" ID="Pdlst50Swu4Enjhe0Z+mJ8Zlsss=" ActualText=""/>
  <SubText xmlns="" ID="DXqMXWYCPzmAFD4JHVbxRcvO+RI=" ActualText=""/>
  <SubText xmlns="" ID="JS/iV6WfIz+2iuxF1EjgwwrXvWI=" ActualText=""/>
  <HyperLink xmlns="" ID="/LD/1VFuk6Igzt20ep9eNFKlR8c=-5871749178.8274_262.289" plainAltText="The_x0020_Flintstones_x0020_-_x0020_Hearing_x0020_Loss_x0020_Example_x0020__x0028_0:39_x0029_" language="" Lang=""/>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27608</TotalTime>
  <Words>409</Words>
  <Application>Microsoft Office PowerPoint</Application>
  <PresentationFormat>Widescreen</PresentationFormat>
  <Paragraphs>77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Rockwell</vt:lpstr>
      <vt:lpstr>Tw Cen MT</vt:lpstr>
      <vt:lpstr>Wingdings</vt:lpstr>
      <vt:lpstr>Wingdings 3</vt:lpstr>
      <vt:lpstr>Integral</vt:lpstr>
      <vt:lpstr>From Highway to Hallway:</vt:lpstr>
      <vt:lpstr>Back to School</vt:lpstr>
      <vt:lpstr>Teacher for the Deaf Hard of Hearing (TDOHH) Toolbox</vt:lpstr>
      <vt:lpstr>Device Distribution Week</vt:lpstr>
      <vt:lpstr>Resources to send to team Members</vt:lpstr>
      <vt:lpstr>Back to School Welcome Letter</vt:lpstr>
      <vt:lpstr>Wireless Remote Microphone System (WRMS) Team Resources</vt:lpstr>
      <vt:lpstr>Video Links (YouTube)</vt:lpstr>
      <vt:lpstr>Student Files</vt:lpstr>
      <vt:lpstr>TDHOH Resources</vt:lpstr>
      <vt:lpstr>Impromptu Real Life! ☺ </vt:lpstr>
      <vt:lpstr>Preparing for the End of The School Year</vt:lpstr>
      <vt:lpstr>Additional SURVIVAL Guides for TDHOH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Highway to Hallway: Unpacking Lessons Learned in Itinerant Teaching. Charting the Cs 2024</dc:title>
  <dc:creator>Ann Vail; Lyndsey Raffelson</dc:creator>
  <cp:lastModifiedBy>Shuyin Maciel</cp:lastModifiedBy>
  <cp:revision>1052</cp:revision>
  <dcterms:created xsi:type="dcterms:W3CDTF">2020-04-18T15:28:58Z</dcterms:created>
  <dcterms:modified xsi:type="dcterms:W3CDTF">2024-04-06T14:32:20Z</dcterms:modified>
</cp:coreProperties>
</file>