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2"/>
  </p:sldMasterIdLst>
  <p:notesMasterIdLst>
    <p:notesMasterId r:id="rId35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6" autoAdjust="0"/>
    <p:restoredTop sz="86325" autoAdjust="0"/>
  </p:normalViewPr>
  <p:slideViewPr>
    <p:cSldViewPr snapToGrid="0">
      <p:cViewPr varScale="1">
        <p:scale>
          <a:sx n="70" d="100"/>
          <a:sy n="70" d="100"/>
        </p:scale>
        <p:origin x="486" y="48"/>
      </p:cViewPr>
      <p:guideLst/>
    </p:cSldViewPr>
  </p:slideViewPr>
  <p:outlineViewPr>
    <p:cViewPr>
      <p:scale>
        <a:sx n="33" d="100"/>
        <a:sy n="33" d="100"/>
      </p:scale>
      <p:origin x="0" y="-5632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69202cfeab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5" name="Google Shape;195;g269202cfeab_0_1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g269202cfeab_0_14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1</a:t>
            </a:fld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69202cfeab_0_6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g269202cfeab_0_6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69202cfeab_0_5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g269202cfeab_0_5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269202cfeab_0_5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g269202cfeab_0_5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69202cfeab_0_5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g269202cfeab_0_5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269202cfeab_0_5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g269202cfeab_0_5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269202cfeab_0_5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g269202cfeab_0_5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269202cfeab_0_5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g269202cfeab_0_5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269202cfeab_0_5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g269202cfeab_0_5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269202cfeab_0_5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g269202cfeab_0_5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269202cfeab_0_5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g269202cfeab_0_5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69202cfeab_0_4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g269202cfeab_0_4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269202cfeab_0_5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g269202cfeab_0_5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269202cfeab_0_5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g269202cfeab_0_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269202cfeab_0_5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g269202cfeab_0_5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269202cfeab_0_60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g269202cfeab_0_6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269202cfeab_0_60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g269202cfeab_0_6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269202cfeab_0_6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g269202cfeab_0_6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269202cfeab_0_4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g269202cfeab_0_4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269202cfeab_0_5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g269202cfeab_0_5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269202cfeab_0_4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g269202cfeab_0_4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269202cfeab_0_6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g269202cfeab_0_6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69202cfeab_0_4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g269202cfeab_0_4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269202cfeab_0_4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g269202cfeab_0_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269202cfeab_0_6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g269202cfeab_0_6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269202cfeab_0_3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g269202cfeab_0_3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69202cfeab_0_4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g269202cfeab_0_4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69202cfeab_0_4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g269202cfeab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69202cfeab_0_48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g269202cfeab_0_4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69202cfeab_0_49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g269202cfeab_0_4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69202cfeab_0_49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g269202cfeab_0_4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69202cfeab_0_50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g269202cfeab_0_5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 ">
  <p:cSld name="7 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>
            <a:spLocks noGrp="1"/>
          </p:cNvSpPr>
          <p:nvPr>
            <p:ph type="title"/>
          </p:nvPr>
        </p:nvSpPr>
        <p:spPr>
          <a:xfrm>
            <a:off x="459367" y="1572768"/>
            <a:ext cx="8234400" cy="1133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8" name="Google Shape;98;p15"/>
          <p:cNvSpPr txBox="1">
            <a:spLocks noGrp="1"/>
          </p:cNvSpPr>
          <p:nvPr>
            <p:ph type="body" idx="1"/>
          </p:nvPr>
        </p:nvSpPr>
        <p:spPr>
          <a:xfrm>
            <a:off x="459366" y="2803766"/>
            <a:ext cx="8234400" cy="37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/>
            </a:lvl1pPr>
            <a:lvl2pPr marL="914400" lvl="1" indent="-39319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3399"/>
              </a:buClr>
              <a:buSzPts val="2592"/>
              <a:buFont typeface="Calibri"/>
              <a:buChar char="•"/>
              <a:defRPr sz="2400"/>
            </a:lvl2pPr>
            <a:lvl3pPr marL="1371600" lvl="2" indent="-35051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1689"/>
              </a:buClr>
              <a:buSzPts val="1920"/>
              <a:buFont typeface="Courier New"/>
              <a:buChar char="o"/>
              <a:defRPr sz="2400"/>
            </a:lvl3pPr>
            <a:lvl4pPr marL="1828800" lvl="3" indent="-3352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80"/>
              <a:buChar char="▪"/>
              <a:defRPr sz="2400"/>
            </a:lvl4pPr>
            <a:lvl5pPr marL="2286000" lvl="4" indent="-371856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3399"/>
              </a:buClr>
              <a:buSzPts val="2256"/>
              <a:buFont typeface="Noto Sans Symbols"/>
              <a:buChar char="▪"/>
              <a:defRPr sz="2400"/>
            </a:lvl5pPr>
            <a:lvl6pPr marL="2743200" lvl="5" indent="-35052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3399"/>
              </a:buClr>
              <a:buSzPts val="1920"/>
              <a:buFont typeface="Courier New"/>
              <a:buChar char="o"/>
              <a:defRPr sz="2400"/>
            </a:lvl6pPr>
            <a:lvl7pPr marL="3200400" lvl="6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🢝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🢝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">
  <p:cSld name="16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4"/>
          <p:cNvSpPr txBox="1">
            <a:spLocks noGrp="1"/>
          </p:cNvSpPr>
          <p:nvPr>
            <p:ph type="title"/>
          </p:nvPr>
        </p:nvSpPr>
        <p:spPr>
          <a:xfrm>
            <a:off x="459367" y="1572768"/>
            <a:ext cx="8234400" cy="1133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4"/>
          <p:cNvSpPr txBox="1">
            <a:spLocks noGrp="1"/>
          </p:cNvSpPr>
          <p:nvPr>
            <p:ph type="body" idx="1"/>
          </p:nvPr>
        </p:nvSpPr>
        <p:spPr>
          <a:xfrm>
            <a:off x="448460" y="2791726"/>
            <a:ext cx="4104600" cy="37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/>
            </a:lvl1pPr>
            <a:lvl2pPr marL="914400" lvl="1" indent="-39319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3399"/>
              </a:buClr>
              <a:buSzPts val="2592"/>
              <a:buFont typeface="Calibri"/>
              <a:buChar char="•"/>
              <a:defRPr sz="2400"/>
            </a:lvl2pPr>
            <a:lvl3pPr marL="1371600" lvl="2" indent="-35051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1689"/>
              </a:buClr>
              <a:buSzPts val="1920"/>
              <a:buFont typeface="Courier New"/>
              <a:buChar char="o"/>
              <a:defRPr sz="2400"/>
            </a:lvl3pPr>
            <a:lvl4pPr marL="1828800" lvl="3" indent="-3352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80"/>
              <a:buChar char="▪"/>
              <a:defRPr sz="2400"/>
            </a:lvl4pPr>
            <a:lvl5pPr marL="2286000" lvl="4" indent="-371856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3399"/>
              </a:buClr>
              <a:buSzPts val="2256"/>
              <a:buFont typeface="Noto Sans Symbols"/>
              <a:buChar char="▪"/>
              <a:defRPr sz="2400"/>
            </a:lvl5pPr>
            <a:lvl6pPr marL="2743200" lvl="5" indent="-35052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3399"/>
              </a:buClr>
              <a:buSzPts val="1920"/>
              <a:buFont typeface="Courier New"/>
              <a:buChar char="o"/>
              <a:defRPr sz="2400"/>
            </a:lvl6pPr>
            <a:lvl7pPr marL="3200400" lvl="6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🢝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🢝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">
  <p:cSld name="1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5"/>
          <p:cNvSpPr txBox="1">
            <a:spLocks noGrp="1"/>
          </p:cNvSpPr>
          <p:nvPr>
            <p:ph type="title"/>
          </p:nvPr>
        </p:nvSpPr>
        <p:spPr>
          <a:xfrm>
            <a:off x="459367" y="1572768"/>
            <a:ext cx="8234400" cy="1133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">
  <p:cSld name="18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6"/>
          <p:cNvSpPr txBox="1">
            <a:spLocks noGrp="1"/>
          </p:cNvSpPr>
          <p:nvPr>
            <p:ph type="ctrTitle"/>
          </p:nvPr>
        </p:nvSpPr>
        <p:spPr>
          <a:xfrm>
            <a:off x="455151" y="2895455"/>
            <a:ext cx="8250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01820"/>
              </a:buClr>
              <a:buSzPts val="4000"/>
              <a:buFont typeface="Calibri"/>
              <a:buNone/>
              <a:defRPr sz="4000">
                <a:solidFill>
                  <a:srgbClr val="10182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6"/>
          <p:cNvSpPr txBox="1">
            <a:spLocks noGrp="1"/>
          </p:cNvSpPr>
          <p:nvPr>
            <p:ph type="subTitle" idx="1"/>
          </p:nvPr>
        </p:nvSpPr>
        <p:spPr>
          <a:xfrm>
            <a:off x="446127" y="3909540"/>
            <a:ext cx="8264400" cy="15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0C0C0C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90"/>
              <a:buNone/>
              <a:defRPr sz="1800"/>
            </a:lvl2pPr>
            <a:lvl3pPr lvl="2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60"/>
              <a:buNone/>
              <a:defRPr sz="1800"/>
            </a:lvl4pPr>
            <a:lvl5pPr lvl="4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92"/>
              <a:buNone/>
              <a:defRPr sz="1800"/>
            </a:lvl5pPr>
            <a:lvl6pPr lvl="5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sz="1800"/>
            </a:lvl6pPr>
            <a:lvl7pPr lvl="6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40" name="Google Shape;140;p26" descr="Charting the Cs: Cooperation, Communication and Collaboration.&#10;Statewide Professional Development to Support the Workforce and Low Incidence Disability Areas.&#10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81251" y="1449617"/>
            <a:ext cx="2962659" cy="6583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">
  <p:cSld name="2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7"/>
          <p:cNvSpPr>
            <a:spLocks noGrp="1"/>
          </p:cNvSpPr>
          <p:nvPr>
            <p:ph type="pic" idx="2"/>
          </p:nvPr>
        </p:nvSpPr>
        <p:spPr>
          <a:xfrm>
            <a:off x="3518652" y="5463031"/>
            <a:ext cx="955500" cy="1054800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  <p:sp>
        <p:nvSpPr>
          <p:cNvPr id="143" name="Google Shape;143;p27"/>
          <p:cNvSpPr>
            <a:spLocks noGrp="1"/>
          </p:cNvSpPr>
          <p:nvPr>
            <p:ph type="pic" idx="3"/>
          </p:nvPr>
        </p:nvSpPr>
        <p:spPr>
          <a:xfrm>
            <a:off x="4674026" y="5466319"/>
            <a:ext cx="955500" cy="1054800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  <p:sp>
        <p:nvSpPr>
          <p:cNvPr id="144" name="Google Shape;144;p27"/>
          <p:cNvSpPr txBox="1">
            <a:spLocks noGrp="1"/>
          </p:cNvSpPr>
          <p:nvPr>
            <p:ph type="ctrTitle"/>
          </p:nvPr>
        </p:nvSpPr>
        <p:spPr>
          <a:xfrm>
            <a:off x="455151" y="2905240"/>
            <a:ext cx="8250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01820"/>
              </a:buClr>
              <a:buSzPts val="3600"/>
              <a:buFont typeface="Calibri"/>
              <a:buNone/>
              <a:defRPr sz="3600">
                <a:solidFill>
                  <a:srgbClr val="10182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7"/>
          <p:cNvSpPr txBox="1">
            <a:spLocks noGrp="1"/>
          </p:cNvSpPr>
          <p:nvPr>
            <p:ph type="subTitle" idx="1"/>
          </p:nvPr>
        </p:nvSpPr>
        <p:spPr>
          <a:xfrm>
            <a:off x="446127" y="3932971"/>
            <a:ext cx="8264400" cy="13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0C0C0C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90"/>
              <a:buNone/>
              <a:defRPr sz="1800"/>
            </a:lvl2pPr>
            <a:lvl3pPr lvl="2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60"/>
              <a:buNone/>
              <a:defRPr sz="1800"/>
            </a:lvl4pPr>
            <a:lvl5pPr lvl="4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92"/>
              <a:buNone/>
              <a:defRPr sz="1800"/>
            </a:lvl5pPr>
            <a:lvl6pPr lvl="5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sz="1800"/>
            </a:lvl6pPr>
            <a:lvl7pPr lvl="6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46" name="Google Shape;146;p27" descr="Charting the Cs: Cooperation, Communication and Collaboration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575928" y="1461645"/>
            <a:ext cx="3999592" cy="888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">
  <p:cSld name="3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8"/>
          <p:cNvSpPr>
            <a:spLocks noGrp="1"/>
          </p:cNvSpPr>
          <p:nvPr>
            <p:ph type="pic" idx="2"/>
          </p:nvPr>
        </p:nvSpPr>
        <p:spPr>
          <a:xfrm>
            <a:off x="4090151" y="5475072"/>
            <a:ext cx="955500" cy="1054800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  <p:sp>
        <p:nvSpPr>
          <p:cNvPr id="149" name="Google Shape;149;p28"/>
          <p:cNvSpPr txBox="1">
            <a:spLocks noGrp="1"/>
          </p:cNvSpPr>
          <p:nvPr>
            <p:ph type="ctrTitle"/>
          </p:nvPr>
        </p:nvSpPr>
        <p:spPr>
          <a:xfrm>
            <a:off x="455151" y="2893217"/>
            <a:ext cx="8250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01820"/>
              </a:buClr>
              <a:buSzPts val="3600"/>
              <a:buFont typeface="Calibri"/>
              <a:buNone/>
              <a:defRPr sz="3600">
                <a:solidFill>
                  <a:srgbClr val="10182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8"/>
          <p:cNvSpPr txBox="1">
            <a:spLocks noGrp="1"/>
          </p:cNvSpPr>
          <p:nvPr>
            <p:ph type="subTitle" idx="1"/>
          </p:nvPr>
        </p:nvSpPr>
        <p:spPr>
          <a:xfrm>
            <a:off x="446127" y="3920948"/>
            <a:ext cx="8264400" cy="14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0C0C0C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90"/>
              <a:buNone/>
              <a:defRPr sz="1800"/>
            </a:lvl2pPr>
            <a:lvl3pPr lvl="2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60"/>
              <a:buNone/>
              <a:defRPr sz="1800"/>
            </a:lvl4pPr>
            <a:lvl5pPr lvl="4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92"/>
              <a:buNone/>
              <a:defRPr sz="1800"/>
            </a:lvl5pPr>
            <a:lvl6pPr lvl="5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sz="1800"/>
            </a:lvl6pPr>
            <a:lvl7pPr lvl="6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51" name="Google Shape;151;p28" descr="Charting the Cs: Cooperation, Communication and Collaboration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575929" y="1449622"/>
            <a:ext cx="3999592" cy="888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">
  <p:cSld name="4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9"/>
          <p:cNvSpPr>
            <a:spLocks noGrp="1"/>
          </p:cNvSpPr>
          <p:nvPr>
            <p:ph type="pic" idx="2"/>
          </p:nvPr>
        </p:nvSpPr>
        <p:spPr>
          <a:xfrm>
            <a:off x="3518652" y="5463031"/>
            <a:ext cx="955500" cy="1054800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  <p:sp>
        <p:nvSpPr>
          <p:cNvPr id="154" name="Google Shape;154;p29"/>
          <p:cNvSpPr>
            <a:spLocks noGrp="1"/>
          </p:cNvSpPr>
          <p:nvPr>
            <p:ph type="pic" idx="3"/>
          </p:nvPr>
        </p:nvSpPr>
        <p:spPr>
          <a:xfrm>
            <a:off x="4674026" y="5466319"/>
            <a:ext cx="955500" cy="1054800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  <p:sp>
        <p:nvSpPr>
          <p:cNvPr id="155" name="Google Shape;155;p29"/>
          <p:cNvSpPr txBox="1">
            <a:spLocks noGrp="1"/>
          </p:cNvSpPr>
          <p:nvPr>
            <p:ph type="ctrTitle"/>
          </p:nvPr>
        </p:nvSpPr>
        <p:spPr>
          <a:xfrm>
            <a:off x="455151" y="2905240"/>
            <a:ext cx="8250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01820"/>
              </a:buClr>
              <a:buSzPts val="3600"/>
              <a:buFont typeface="Calibri"/>
              <a:buNone/>
              <a:defRPr sz="3600">
                <a:solidFill>
                  <a:srgbClr val="10182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9"/>
          <p:cNvSpPr txBox="1">
            <a:spLocks noGrp="1"/>
          </p:cNvSpPr>
          <p:nvPr>
            <p:ph type="subTitle" idx="1"/>
          </p:nvPr>
        </p:nvSpPr>
        <p:spPr>
          <a:xfrm>
            <a:off x="446127" y="3932971"/>
            <a:ext cx="8264400" cy="13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0C0C0C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90"/>
              <a:buNone/>
              <a:defRPr sz="1800"/>
            </a:lvl2pPr>
            <a:lvl3pPr lvl="2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60"/>
              <a:buNone/>
              <a:defRPr sz="1800"/>
            </a:lvl4pPr>
            <a:lvl5pPr lvl="4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92"/>
              <a:buNone/>
              <a:defRPr sz="1800"/>
            </a:lvl5pPr>
            <a:lvl6pPr lvl="5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sz="1800"/>
            </a:lvl6pPr>
            <a:lvl7pPr lvl="6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57" name="Google Shape;157;p29" descr="Charting the Cs: Cooperation, Communication and Collaboration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575928" y="1461645"/>
            <a:ext cx="3999592" cy="888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">
  <p:cSld name="5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0"/>
          <p:cNvSpPr>
            <a:spLocks noGrp="1"/>
          </p:cNvSpPr>
          <p:nvPr>
            <p:ph type="pic" idx="2"/>
          </p:nvPr>
        </p:nvSpPr>
        <p:spPr>
          <a:xfrm>
            <a:off x="2650911" y="5507214"/>
            <a:ext cx="1011000" cy="999000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  <p:sp>
        <p:nvSpPr>
          <p:cNvPr id="160" name="Google Shape;160;p30"/>
          <p:cNvSpPr>
            <a:spLocks noGrp="1"/>
          </p:cNvSpPr>
          <p:nvPr>
            <p:ph type="pic" idx="3"/>
          </p:nvPr>
        </p:nvSpPr>
        <p:spPr>
          <a:xfrm>
            <a:off x="4077002" y="5497977"/>
            <a:ext cx="1011000" cy="999000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  <p:sp>
        <p:nvSpPr>
          <p:cNvPr id="161" name="Google Shape;161;p30"/>
          <p:cNvSpPr>
            <a:spLocks noGrp="1"/>
          </p:cNvSpPr>
          <p:nvPr>
            <p:ph type="pic" idx="4"/>
          </p:nvPr>
        </p:nvSpPr>
        <p:spPr>
          <a:xfrm>
            <a:off x="5439485" y="5497976"/>
            <a:ext cx="1011000" cy="999000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  <p:sp>
        <p:nvSpPr>
          <p:cNvPr id="162" name="Google Shape;162;p30"/>
          <p:cNvSpPr txBox="1">
            <a:spLocks noGrp="1"/>
          </p:cNvSpPr>
          <p:nvPr>
            <p:ph type="ctrTitle"/>
          </p:nvPr>
        </p:nvSpPr>
        <p:spPr>
          <a:xfrm>
            <a:off x="446127" y="2893836"/>
            <a:ext cx="8264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01820"/>
              </a:buClr>
              <a:buSzPts val="3600"/>
              <a:buFont typeface="Calibri"/>
              <a:buNone/>
              <a:defRPr sz="3600">
                <a:solidFill>
                  <a:srgbClr val="10182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0"/>
          <p:cNvSpPr txBox="1">
            <a:spLocks noGrp="1"/>
          </p:cNvSpPr>
          <p:nvPr>
            <p:ph type="subTitle" idx="1"/>
          </p:nvPr>
        </p:nvSpPr>
        <p:spPr>
          <a:xfrm>
            <a:off x="446127" y="3917320"/>
            <a:ext cx="8264400" cy="13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0C0C0C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90"/>
              <a:buNone/>
              <a:defRPr sz="1800"/>
            </a:lvl2pPr>
            <a:lvl3pPr lvl="2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60"/>
              <a:buNone/>
              <a:defRPr sz="1800"/>
            </a:lvl4pPr>
            <a:lvl5pPr lvl="4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92"/>
              <a:buNone/>
              <a:defRPr sz="1800"/>
            </a:lvl5pPr>
            <a:lvl6pPr lvl="5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sz="1800"/>
            </a:lvl6pPr>
            <a:lvl7pPr lvl="6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64" name="Google Shape;164;p30" descr="Charting the Cs: Cooperation, Communication and Collaboration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575934" y="1461645"/>
            <a:ext cx="3999592" cy="888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">
  <p:cSld name="6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1"/>
          <p:cNvSpPr>
            <a:spLocks noGrp="1"/>
          </p:cNvSpPr>
          <p:nvPr>
            <p:ph type="pic" idx="2"/>
          </p:nvPr>
        </p:nvSpPr>
        <p:spPr>
          <a:xfrm>
            <a:off x="2650911" y="5507214"/>
            <a:ext cx="1011000" cy="999000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  <p:sp>
        <p:nvSpPr>
          <p:cNvPr id="167" name="Google Shape;167;p31"/>
          <p:cNvSpPr>
            <a:spLocks noGrp="1"/>
          </p:cNvSpPr>
          <p:nvPr>
            <p:ph type="pic" idx="3"/>
          </p:nvPr>
        </p:nvSpPr>
        <p:spPr>
          <a:xfrm>
            <a:off x="4077002" y="5497977"/>
            <a:ext cx="1011000" cy="999000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  <p:sp>
        <p:nvSpPr>
          <p:cNvPr id="168" name="Google Shape;168;p31"/>
          <p:cNvSpPr>
            <a:spLocks noGrp="1"/>
          </p:cNvSpPr>
          <p:nvPr>
            <p:ph type="pic" idx="4"/>
          </p:nvPr>
        </p:nvSpPr>
        <p:spPr>
          <a:xfrm>
            <a:off x="5439485" y="5497976"/>
            <a:ext cx="1011000" cy="999000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  <p:sp>
        <p:nvSpPr>
          <p:cNvPr id="169" name="Google Shape;169;p31"/>
          <p:cNvSpPr txBox="1">
            <a:spLocks noGrp="1"/>
          </p:cNvSpPr>
          <p:nvPr>
            <p:ph type="ctrTitle"/>
          </p:nvPr>
        </p:nvSpPr>
        <p:spPr>
          <a:xfrm>
            <a:off x="446127" y="2893836"/>
            <a:ext cx="8264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01820"/>
              </a:buClr>
              <a:buSzPts val="3600"/>
              <a:buFont typeface="Calibri"/>
              <a:buNone/>
              <a:defRPr sz="3600">
                <a:solidFill>
                  <a:srgbClr val="10182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31"/>
          <p:cNvSpPr txBox="1">
            <a:spLocks noGrp="1"/>
          </p:cNvSpPr>
          <p:nvPr>
            <p:ph type="subTitle" idx="1"/>
          </p:nvPr>
        </p:nvSpPr>
        <p:spPr>
          <a:xfrm>
            <a:off x="446127" y="3917320"/>
            <a:ext cx="8264400" cy="13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0C0C0C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90"/>
              <a:buNone/>
              <a:defRPr sz="1800"/>
            </a:lvl2pPr>
            <a:lvl3pPr lvl="2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60"/>
              <a:buNone/>
              <a:defRPr sz="1800"/>
            </a:lvl4pPr>
            <a:lvl5pPr lvl="4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92"/>
              <a:buNone/>
              <a:defRPr sz="1800"/>
            </a:lvl5pPr>
            <a:lvl6pPr lvl="5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sz="1800"/>
            </a:lvl6pPr>
            <a:lvl7pPr lvl="6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71" name="Google Shape;171;p31" descr="Charting the Cs: Cooperation, Communication and Collaboration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575934" y="1461645"/>
            <a:ext cx="3999592" cy="888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">
  <p:cSld name="8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2"/>
          <p:cNvSpPr txBox="1">
            <a:spLocks noGrp="1"/>
          </p:cNvSpPr>
          <p:nvPr>
            <p:ph type="title"/>
          </p:nvPr>
        </p:nvSpPr>
        <p:spPr>
          <a:xfrm>
            <a:off x="459367" y="1572768"/>
            <a:ext cx="8234400" cy="1133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32"/>
          <p:cNvSpPr txBox="1">
            <a:spLocks noGrp="1"/>
          </p:cNvSpPr>
          <p:nvPr>
            <p:ph type="body" idx="1"/>
          </p:nvPr>
        </p:nvSpPr>
        <p:spPr>
          <a:xfrm>
            <a:off x="459366" y="2803766"/>
            <a:ext cx="8234400" cy="37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/>
            </a:lvl1pPr>
            <a:lvl2pPr marL="914400" lvl="1" indent="-39319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3399"/>
              </a:buClr>
              <a:buSzPts val="2592"/>
              <a:buFont typeface="Calibri"/>
              <a:buChar char="•"/>
              <a:defRPr sz="2400"/>
            </a:lvl2pPr>
            <a:lvl3pPr marL="1371600" lvl="2" indent="-35051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1689"/>
              </a:buClr>
              <a:buSzPts val="1920"/>
              <a:buFont typeface="Courier New"/>
              <a:buChar char="o"/>
              <a:defRPr sz="2400"/>
            </a:lvl3pPr>
            <a:lvl4pPr marL="1828800" lvl="3" indent="-3352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80"/>
              <a:buChar char="▪"/>
              <a:defRPr sz="2400"/>
            </a:lvl4pPr>
            <a:lvl5pPr marL="2286000" lvl="4" indent="-371856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3399"/>
              </a:buClr>
              <a:buSzPts val="2256"/>
              <a:buFont typeface="Noto Sans Symbols"/>
              <a:buChar char="▪"/>
              <a:defRPr sz="2400"/>
            </a:lvl5pPr>
            <a:lvl6pPr marL="2743200" lvl="5" indent="-35052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3399"/>
              </a:buClr>
              <a:buSzPts val="1920"/>
              <a:buFont typeface="Courier New"/>
              <a:buChar char="o"/>
              <a:defRPr sz="2400"/>
            </a:lvl6pPr>
            <a:lvl7pPr marL="3200400" lvl="6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🢝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🢝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">
  <p:cSld name="19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3"/>
          <p:cNvSpPr>
            <a:spLocks noGrp="1"/>
          </p:cNvSpPr>
          <p:nvPr>
            <p:ph type="pic" idx="2"/>
          </p:nvPr>
        </p:nvSpPr>
        <p:spPr>
          <a:xfrm>
            <a:off x="4090151" y="5475072"/>
            <a:ext cx="955500" cy="1054800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  <p:sp>
        <p:nvSpPr>
          <p:cNvPr id="177" name="Google Shape;177;p33"/>
          <p:cNvSpPr txBox="1">
            <a:spLocks noGrp="1"/>
          </p:cNvSpPr>
          <p:nvPr>
            <p:ph type="ctrTitle"/>
          </p:nvPr>
        </p:nvSpPr>
        <p:spPr>
          <a:xfrm>
            <a:off x="455151" y="2893217"/>
            <a:ext cx="8250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01820"/>
              </a:buClr>
              <a:buSzPts val="3600"/>
              <a:buFont typeface="Calibri"/>
              <a:buNone/>
              <a:defRPr sz="3600">
                <a:solidFill>
                  <a:srgbClr val="10182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33"/>
          <p:cNvSpPr txBox="1">
            <a:spLocks noGrp="1"/>
          </p:cNvSpPr>
          <p:nvPr>
            <p:ph type="subTitle" idx="1"/>
          </p:nvPr>
        </p:nvSpPr>
        <p:spPr>
          <a:xfrm>
            <a:off x="446127" y="3920948"/>
            <a:ext cx="8264400" cy="14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0C0C0C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90"/>
              <a:buNone/>
              <a:defRPr sz="1800"/>
            </a:lvl2pPr>
            <a:lvl3pPr lvl="2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60"/>
              <a:buNone/>
              <a:defRPr sz="1800"/>
            </a:lvl4pPr>
            <a:lvl5pPr lvl="4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92"/>
              <a:buNone/>
              <a:defRPr sz="1800"/>
            </a:lvl5pPr>
            <a:lvl6pPr lvl="5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sz="1800"/>
            </a:lvl6pPr>
            <a:lvl7pPr lvl="6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79" name="Google Shape;179;p33" descr="Charting the Cs: Cooperation, Communication and Collaboration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99305" y="1449622"/>
            <a:ext cx="2962659" cy="6583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">
  <p:cSld name="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6"/>
          <p:cNvSpPr txBox="1">
            <a:spLocks noGrp="1"/>
          </p:cNvSpPr>
          <p:nvPr>
            <p:ph type="ctrTitle"/>
          </p:nvPr>
        </p:nvSpPr>
        <p:spPr>
          <a:xfrm>
            <a:off x="455151" y="2895455"/>
            <a:ext cx="8250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01820"/>
              </a:buClr>
              <a:buSzPts val="4000"/>
              <a:buFont typeface="Calibri"/>
              <a:buNone/>
              <a:defRPr sz="4000">
                <a:solidFill>
                  <a:srgbClr val="10182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subTitle" idx="1"/>
          </p:nvPr>
        </p:nvSpPr>
        <p:spPr>
          <a:xfrm>
            <a:off x="446127" y="3909540"/>
            <a:ext cx="8264400" cy="15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0C0C0C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90"/>
              <a:buNone/>
              <a:defRPr sz="1800"/>
            </a:lvl2pPr>
            <a:lvl3pPr lvl="2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60"/>
              <a:buNone/>
              <a:defRPr sz="1800"/>
            </a:lvl4pPr>
            <a:lvl5pPr lvl="4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92"/>
              <a:buNone/>
              <a:defRPr sz="1800"/>
            </a:lvl5pPr>
            <a:lvl6pPr lvl="5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sz="1800"/>
            </a:lvl6pPr>
            <a:lvl7pPr lvl="6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02" name="Google Shape;102;p16" descr="Charting the Cs: Cooperation, Communication and Collaboration.&#10;Statewide Professional Development to Support the Workforce and Low Incidence Disability Areas.&#10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575927" y="1543958"/>
            <a:ext cx="3999592" cy="888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">
  <p:cSld name="20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4"/>
          <p:cNvSpPr>
            <a:spLocks noGrp="1"/>
          </p:cNvSpPr>
          <p:nvPr>
            <p:ph type="pic" idx="2"/>
          </p:nvPr>
        </p:nvSpPr>
        <p:spPr>
          <a:xfrm>
            <a:off x="3518652" y="5463031"/>
            <a:ext cx="955500" cy="1054800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  <p:sp>
        <p:nvSpPr>
          <p:cNvPr id="182" name="Google Shape;182;p34"/>
          <p:cNvSpPr>
            <a:spLocks noGrp="1"/>
          </p:cNvSpPr>
          <p:nvPr>
            <p:ph type="pic" idx="3"/>
          </p:nvPr>
        </p:nvSpPr>
        <p:spPr>
          <a:xfrm>
            <a:off x="4674026" y="5466319"/>
            <a:ext cx="955500" cy="1054800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  <p:sp>
        <p:nvSpPr>
          <p:cNvPr id="183" name="Google Shape;183;p34"/>
          <p:cNvSpPr txBox="1">
            <a:spLocks noGrp="1"/>
          </p:cNvSpPr>
          <p:nvPr>
            <p:ph type="ctrTitle"/>
          </p:nvPr>
        </p:nvSpPr>
        <p:spPr>
          <a:xfrm>
            <a:off x="455151" y="2905240"/>
            <a:ext cx="8250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01820"/>
              </a:buClr>
              <a:buSzPts val="3600"/>
              <a:buFont typeface="Calibri"/>
              <a:buNone/>
              <a:defRPr sz="3600">
                <a:solidFill>
                  <a:srgbClr val="10182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34"/>
          <p:cNvSpPr txBox="1">
            <a:spLocks noGrp="1"/>
          </p:cNvSpPr>
          <p:nvPr>
            <p:ph type="subTitle" idx="1"/>
          </p:nvPr>
        </p:nvSpPr>
        <p:spPr>
          <a:xfrm>
            <a:off x="446127" y="3932971"/>
            <a:ext cx="8264400" cy="13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0C0C0C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90"/>
              <a:buNone/>
              <a:defRPr sz="1800"/>
            </a:lvl2pPr>
            <a:lvl3pPr lvl="2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60"/>
              <a:buNone/>
              <a:defRPr sz="1800"/>
            </a:lvl4pPr>
            <a:lvl5pPr lvl="4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92"/>
              <a:buNone/>
              <a:defRPr sz="1800"/>
            </a:lvl5pPr>
            <a:lvl6pPr lvl="5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sz="1800"/>
            </a:lvl6pPr>
            <a:lvl7pPr lvl="6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85" name="Google Shape;185;p34" descr="Charting the Cs: Cooperation, Communication and Collaboration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99304" y="1461645"/>
            <a:ext cx="2962659" cy="6583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">
  <p:cSld name="21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5"/>
          <p:cNvSpPr>
            <a:spLocks noGrp="1"/>
          </p:cNvSpPr>
          <p:nvPr>
            <p:ph type="pic" idx="2"/>
          </p:nvPr>
        </p:nvSpPr>
        <p:spPr>
          <a:xfrm>
            <a:off x="2650911" y="5507214"/>
            <a:ext cx="1011000" cy="999000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  <p:sp>
        <p:nvSpPr>
          <p:cNvPr id="188" name="Google Shape;188;p35"/>
          <p:cNvSpPr>
            <a:spLocks noGrp="1"/>
          </p:cNvSpPr>
          <p:nvPr>
            <p:ph type="pic" idx="3"/>
          </p:nvPr>
        </p:nvSpPr>
        <p:spPr>
          <a:xfrm>
            <a:off x="4077002" y="5497977"/>
            <a:ext cx="1011000" cy="999000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  <p:sp>
        <p:nvSpPr>
          <p:cNvPr id="189" name="Google Shape;189;p35"/>
          <p:cNvSpPr>
            <a:spLocks noGrp="1"/>
          </p:cNvSpPr>
          <p:nvPr>
            <p:ph type="pic" idx="4"/>
          </p:nvPr>
        </p:nvSpPr>
        <p:spPr>
          <a:xfrm>
            <a:off x="5439485" y="5497976"/>
            <a:ext cx="1011000" cy="999000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  <p:sp>
        <p:nvSpPr>
          <p:cNvPr id="190" name="Google Shape;190;p35"/>
          <p:cNvSpPr txBox="1">
            <a:spLocks noGrp="1"/>
          </p:cNvSpPr>
          <p:nvPr>
            <p:ph type="ctrTitle"/>
          </p:nvPr>
        </p:nvSpPr>
        <p:spPr>
          <a:xfrm>
            <a:off x="446127" y="2893836"/>
            <a:ext cx="8264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01820"/>
              </a:buClr>
              <a:buSzPts val="3600"/>
              <a:buFont typeface="Calibri"/>
              <a:buNone/>
              <a:defRPr sz="3600">
                <a:solidFill>
                  <a:srgbClr val="10182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35"/>
          <p:cNvSpPr txBox="1">
            <a:spLocks noGrp="1"/>
          </p:cNvSpPr>
          <p:nvPr>
            <p:ph type="subTitle" idx="1"/>
          </p:nvPr>
        </p:nvSpPr>
        <p:spPr>
          <a:xfrm>
            <a:off x="446127" y="3917320"/>
            <a:ext cx="8264400" cy="13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0C0C0C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90"/>
              <a:buNone/>
              <a:defRPr sz="1800"/>
            </a:lvl2pPr>
            <a:lvl3pPr lvl="2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60"/>
              <a:buNone/>
              <a:defRPr sz="1800"/>
            </a:lvl4pPr>
            <a:lvl5pPr lvl="4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92"/>
              <a:buNone/>
              <a:defRPr sz="1800"/>
            </a:lvl5pPr>
            <a:lvl6pPr lvl="5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sz="1800"/>
            </a:lvl6pPr>
            <a:lvl7pPr lvl="6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92" name="Google Shape;192;p35" descr="Charting the Cs: Cooperation, Communication and Collaboration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90281" y="1461645"/>
            <a:ext cx="2962659" cy="6583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">
  <p:cSld name="9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7"/>
          <p:cNvSpPr txBox="1">
            <a:spLocks noGrp="1"/>
          </p:cNvSpPr>
          <p:nvPr>
            <p:ph type="title"/>
          </p:nvPr>
        </p:nvSpPr>
        <p:spPr>
          <a:xfrm>
            <a:off x="452176" y="1572768"/>
            <a:ext cx="8249400" cy="1133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600"/>
              <a:buFont typeface="Calibri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5" name="Google Shape;105;p17"/>
          <p:cNvSpPr txBox="1">
            <a:spLocks noGrp="1"/>
          </p:cNvSpPr>
          <p:nvPr>
            <p:ph type="body" idx="1"/>
          </p:nvPr>
        </p:nvSpPr>
        <p:spPr>
          <a:xfrm>
            <a:off x="467249" y="2803764"/>
            <a:ext cx="3948000" cy="3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/>
            </a:lvl1pPr>
            <a:lvl2pPr marL="914400" lvl="1" indent="-39319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3399"/>
              </a:buClr>
              <a:buSzPts val="2592"/>
              <a:buFont typeface="Calibri"/>
              <a:buChar char="•"/>
              <a:defRPr sz="2400"/>
            </a:lvl2pPr>
            <a:lvl3pPr marL="1371600" lvl="2" indent="-35051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1689"/>
              </a:buClr>
              <a:buSzPts val="1920"/>
              <a:buFont typeface="Courier New"/>
              <a:buChar char="o"/>
              <a:defRPr sz="2400"/>
            </a:lvl3pPr>
            <a:lvl4pPr marL="1828800" lvl="3" indent="-3352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80"/>
              <a:buChar char="▪"/>
              <a:defRPr sz="2400"/>
            </a:lvl4pPr>
            <a:lvl5pPr marL="2286000" lvl="4" indent="-371856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3399"/>
              </a:buClr>
              <a:buSzPts val="2256"/>
              <a:buFont typeface="Noto Sans Symbols"/>
              <a:buChar char="▪"/>
              <a:defRPr sz="2400"/>
            </a:lvl5pPr>
            <a:lvl6pPr marL="2743200" lvl="5" indent="-35052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3399"/>
              </a:buClr>
              <a:buSzPts val="1920"/>
              <a:buFont typeface="Courier New"/>
              <a:buChar char="o"/>
              <a:defRPr sz="2400"/>
            </a:lvl6pPr>
            <a:lvl7pPr marL="3200400" lvl="6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🢝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🢝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>
            <a:endParaRPr dirty="0"/>
          </a:p>
        </p:txBody>
      </p:sp>
      <p:sp>
        <p:nvSpPr>
          <p:cNvPr id="106" name="Google Shape;106;p17"/>
          <p:cNvSpPr txBox="1">
            <a:spLocks noGrp="1"/>
          </p:cNvSpPr>
          <p:nvPr>
            <p:ph type="body" idx="2"/>
          </p:nvPr>
        </p:nvSpPr>
        <p:spPr>
          <a:xfrm>
            <a:off x="4728693" y="2834873"/>
            <a:ext cx="3972900" cy="375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/>
            </a:lvl1pPr>
            <a:lvl2pPr marL="914400" lvl="1" indent="-39319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3399"/>
              </a:buClr>
              <a:buSzPts val="2592"/>
              <a:buFont typeface="Calibri"/>
              <a:buChar char="•"/>
              <a:defRPr sz="2400"/>
            </a:lvl2pPr>
            <a:lvl3pPr marL="1371600" lvl="2" indent="-35051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1689"/>
              </a:buClr>
              <a:buSzPts val="1920"/>
              <a:buFont typeface="Courier New"/>
              <a:buChar char="o"/>
              <a:defRPr sz="2400"/>
            </a:lvl3pPr>
            <a:lvl4pPr marL="1828800" lvl="3" indent="-3352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80"/>
              <a:buChar char="▪"/>
              <a:defRPr sz="2400"/>
            </a:lvl4pPr>
            <a:lvl5pPr marL="2286000" lvl="4" indent="-371856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3399"/>
              </a:buClr>
              <a:buSzPts val="2256"/>
              <a:buFont typeface="Noto Sans Symbols"/>
              <a:buChar char="▪"/>
              <a:defRPr sz="2400"/>
            </a:lvl5pPr>
            <a:lvl6pPr marL="2743200" lvl="5" indent="-35052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3399"/>
              </a:buClr>
              <a:buSzPts val="1920"/>
              <a:buFont typeface="Courier New"/>
              <a:buChar char="o"/>
              <a:defRPr sz="2400"/>
            </a:lvl6pPr>
            <a:lvl7pPr marL="3200400" lvl="6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🢝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🢝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" userDrawn="1">
  <p:cSld name="10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8"/>
          <p:cNvSpPr txBox="1">
            <a:spLocks noGrp="1"/>
          </p:cNvSpPr>
          <p:nvPr>
            <p:ph type="title"/>
          </p:nvPr>
        </p:nvSpPr>
        <p:spPr>
          <a:xfrm>
            <a:off x="455283" y="1572768"/>
            <a:ext cx="8226300" cy="1133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7B72BD3-DBA0-EEF1-2ECA-D52313EE828B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86905" y="2807594"/>
            <a:ext cx="4085096" cy="689156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971BF35-FB62-FD84-182B-1AED709C6550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86905" y="3549001"/>
            <a:ext cx="4085096" cy="2864861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AC71B3B2-6F65-5184-50CA-DA1F438100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48163" y="2807594"/>
            <a:ext cx="3908932" cy="689156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F7FF7F97-B1CC-41CF-DDEF-6F4F4914033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48163" y="3549002"/>
            <a:ext cx="3908932" cy="286486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">
  <p:cSld name="11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9"/>
          <p:cNvSpPr txBox="1">
            <a:spLocks noGrp="1"/>
          </p:cNvSpPr>
          <p:nvPr>
            <p:ph type="title"/>
          </p:nvPr>
        </p:nvSpPr>
        <p:spPr>
          <a:xfrm>
            <a:off x="459367" y="1572768"/>
            <a:ext cx="8234400" cy="1133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5" name="Google Shape;115;p19"/>
          <p:cNvSpPr>
            <a:spLocks noGrp="1"/>
          </p:cNvSpPr>
          <p:nvPr>
            <p:ph type="pic" idx="2"/>
          </p:nvPr>
        </p:nvSpPr>
        <p:spPr>
          <a:xfrm>
            <a:off x="4692470" y="2913232"/>
            <a:ext cx="3996900" cy="3493800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  <p:sp>
        <p:nvSpPr>
          <p:cNvPr id="116" name="Google Shape;116;p19"/>
          <p:cNvSpPr txBox="1">
            <a:spLocks noGrp="1"/>
          </p:cNvSpPr>
          <p:nvPr>
            <p:ph type="body" idx="1"/>
          </p:nvPr>
        </p:nvSpPr>
        <p:spPr>
          <a:xfrm>
            <a:off x="448460" y="2791730"/>
            <a:ext cx="4104600" cy="37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0" lvl="0" indent="63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/>
            </a:lvl1pPr>
            <a:lvl2pPr marL="914400" lvl="1" indent="-39319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3399"/>
              </a:buClr>
              <a:buSzPts val="2592"/>
              <a:buFont typeface="Calibri"/>
              <a:buChar char="•"/>
              <a:defRPr sz="2400"/>
            </a:lvl2pPr>
            <a:lvl3pPr marL="1371600" lvl="2" indent="-35051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1689"/>
              </a:buClr>
              <a:buSzPts val="1920"/>
              <a:buFont typeface="Courier New"/>
              <a:buChar char="o"/>
              <a:defRPr sz="2400"/>
            </a:lvl3pPr>
            <a:lvl4pPr marL="1828800" lvl="3" indent="-3352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80"/>
              <a:buChar char="▪"/>
              <a:defRPr sz="2400"/>
            </a:lvl4pPr>
            <a:lvl5pPr marL="2286000" lvl="4" indent="-371856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3399"/>
              </a:buClr>
              <a:buSzPts val="2256"/>
              <a:buFont typeface="Noto Sans Symbols"/>
              <a:buChar char="▪"/>
              <a:defRPr sz="2400"/>
            </a:lvl5pPr>
            <a:lvl6pPr marL="2743200" lvl="5" indent="-35052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3399"/>
              </a:buClr>
              <a:buSzPts val="1920"/>
              <a:buFont typeface="Courier New"/>
              <a:buChar char="o"/>
              <a:defRPr sz="2400"/>
            </a:lvl6pPr>
            <a:lvl7pPr marL="3200400" lvl="6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🢝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🢝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">
  <p:cSld name="13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0"/>
          <p:cNvSpPr txBox="1">
            <a:spLocks noGrp="1"/>
          </p:cNvSpPr>
          <p:nvPr>
            <p:ph type="title"/>
          </p:nvPr>
        </p:nvSpPr>
        <p:spPr>
          <a:xfrm>
            <a:off x="459367" y="1572768"/>
            <a:ext cx="8234400" cy="1133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9" name="Google Shape;119;p20"/>
          <p:cNvSpPr>
            <a:spLocks noGrp="1"/>
          </p:cNvSpPr>
          <p:nvPr>
            <p:ph type="pic" idx="2"/>
          </p:nvPr>
        </p:nvSpPr>
        <p:spPr>
          <a:xfrm>
            <a:off x="6828052" y="2945362"/>
            <a:ext cx="1861500" cy="1466400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  <p:sp>
        <p:nvSpPr>
          <p:cNvPr id="120" name="Google Shape;120;p20"/>
          <p:cNvSpPr>
            <a:spLocks noGrp="1"/>
          </p:cNvSpPr>
          <p:nvPr>
            <p:ph type="pic" idx="3"/>
          </p:nvPr>
        </p:nvSpPr>
        <p:spPr>
          <a:xfrm>
            <a:off x="6820319" y="4726881"/>
            <a:ext cx="1861500" cy="1466400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  <p:sp>
        <p:nvSpPr>
          <p:cNvPr id="121" name="Google Shape;121;p20"/>
          <p:cNvSpPr txBox="1">
            <a:spLocks noGrp="1"/>
          </p:cNvSpPr>
          <p:nvPr>
            <p:ph type="body" idx="1"/>
          </p:nvPr>
        </p:nvSpPr>
        <p:spPr>
          <a:xfrm>
            <a:off x="467249" y="2803764"/>
            <a:ext cx="5996400" cy="37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/>
            </a:lvl1pPr>
            <a:lvl2pPr marL="914400" lvl="1" indent="-39319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3399"/>
              </a:buClr>
              <a:buSzPts val="2592"/>
              <a:buFont typeface="Calibri"/>
              <a:buChar char="•"/>
              <a:defRPr sz="2400"/>
            </a:lvl2pPr>
            <a:lvl3pPr marL="1371600" lvl="2" indent="-35051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1689"/>
              </a:buClr>
              <a:buSzPts val="1920"/>
              <a:buFont typeface="Courier New"/>
              <a:buChar char="o"/>
              <a:defRPr sz="2400"/>
            </a:lvl3pPr>
            <a:lvl4pPr marL="1828800" lvl="3" indent="-3352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80"/>
              <a:buChar char="▪"/>
              <a:defRPr sz="2400"/>
            </a:lvl4pPr>
            <a:lvl5pPr marL="2286000" lvl="4" indent="-371856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3399"/>
              </a:buClr>
              <a:buSzPts val="2256"/>
              <a:buFont typeface="Noto Sans Symbols"/>
              <a:buChar char="▪"/>
              <a:defRPr sz="2400"/>
            </a:lvl5pPr>
            <a:lvl6pPr marL="2743200" lvl="5" indent="-35052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3399"/>
              </a:buClr>
              <a:buSzPts val="1920"/>
              <a:buFont typeface="Courier New"/>
              <a:buChar char="o"/>
              <a:defRPr sz="2400"/>
            </a:lvl6pPr>
            <a:lvl7pPr marL="3200400" lvl="6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🢝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🢝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">
  <p:cSld name="12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1"/>
          <p:cNvSpPr txBox="1">
            <a:spLocks noGrp="1"/>
          </p:cNvSpPr>
          <p:nvPr>
            <p:ph type="title"/>
          </p:nvPr>
        </p:nvSpPr>
        <p:spPr>
          <a:xfrm>
            <a:off x="454800" y="1609344"/>
            <a:ext cx="8234400" cy="1133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1"/>
          <p:cNvSpPr>
            <a:spLocks noGrp="1"/>
          </p:cNvSpPr>
          <p:nvPr>
            <p:ph type="pic" idx="2"/>
          </p:nvPr>
        </p:nvSpPr>
        <p:spPr>
          <a:xfrm>
            <a:off x="1103587" y="2781219"/>
            <a:ext cx="6936900" cy="3785700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">
  <p:cSld name="14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2"/>
          <p:cNvSpPr txBox="1">
            <a:spLocks noGrp="1"/>
          </p:cNvSpPr>
          <p:nvPr>
            <p:ph type="title"/>
          </p:nvPr>
        </p:nvSpPr>
        <p:spPr>
          <a:xfrm>
            <a:off x="459367" y="1572768"/>
            <a:ext cx="8234400" cy="1133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7" name="Google Shape;127;p22"/>
          <p:cNvSpPr txBox="1">
            <a:spLocks noGrp="1"/>
          </p:cNvSpPr>
          <p:nvPr>
            <p:ph type="body" idx="1"/>
          </p:nvPr>
        </p:nvSpPr>
        <p:spPr>
          <a:xfrm>
            <a:off x="448460" y="2791728"/>
            <a:ext cx="4104600" cy="37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/>
            </a:lvl1pPr>
            <a:lvl2pPr marL="914400" lvl="1" indent="-39319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3399"/>
              </a:buClr>
              <a:buSzPts val="2592"/>
              <a:buFont typeface="Calibri"/>
              <a:buChar char="•"/>
              <a:defRPr sz="2400"/>
            </a:lvl2pPr>
            <a:lvl3pPr marL="1371600" lvl="2" indent="-35051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1689"/>
              </a:buClr>
              <a:buSzPts val="1920"/>
              <a:buFont typeface="Courier New"/>
              <a:buChar char="o"/>
              <a:defRPr sz="2400"/>
            </a:lvl3pPr>
            <a:lvl4pPr marL="1828800" lvl="3" indent="-3352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80"/>
              <a:buChar char="▪"/>
              <a:defRPr sz="2400"/>
            </a:lvl4pPr>
            <a:lvl5pPr marL="2286000" lvl="4" indent="-371856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3399"/>
              </a:buClr>
              <a:buSzPts val="2256"/>
              <a:buFont typeface="Noto Sans Symbols"/>
              <a:buChar char="▪"/>
              <a:defRPr sz="2400"/>
            </a:lvl5pPr>
            <a:lvl6pPr marL="2743200" lvl="5" indent="-35052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3399"/>
              </a:buClr>
              <a:buSzPts val="1920"/>
              <a:buFont typeface="Courier New"/>
              <a:buChar char="o"/>
              <a:defRPr sz="2400"/>
            </a:lvl6pPr>
            <a:lvl7pPr marL="3200400" lvl="6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🢝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🢝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>
            <a:endParaRPr/>
          </a:p>
        </p:txBody>
      </p:sp>
      <p:sp>
        <p:nvSpPr>
          <p:cNvPr id="128" name="Google Shape;128;p22"/>
          <p:cNvSpPr>
            <a:spLocks noGrp="1"/>
          </p:cNvSpPr>
          <p:nvPr>
            <p:ph type="chart" idx="2"/>
          </p:nvPr>
        </p:nvSpPr>
        <p:spPr>
          <a:xfrm>
            <a:off x="4692254" y="2912646"/>
            <a:ext cx="4002900" cy="3494100"/>
          </a:xfrm>
          <a:prstGeom prst="rect">
            <a:avLst/>
          </a:prstGeom>
          <a:solidFill>
            <a:srgbClr val="FFFFEB"/>
          </a:solidFill>
          <a:ln>
            <a:noFill/>
          </a:ln>
        </p:spPr>
        <p:txBody>
          <a:bodyPr spcFirstLastPara="1" wrap="square" lIns="45700" tIns="45700" rIns="45700" bIns="45700" anchor="ctr" anchorCtr="1">
            <a:noAutofit/>
          </a:bodyPr>
          <a:lstStyle>
            <a:lvl1pPr marR="0" lvl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wentieth Century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3399"/>
              </a:buClr>
              <a:buSzPts val="252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3399"/>
              </a:buClr>
              <a:buSzPts val="1920"/>
              <a:buFont typeface="Courier New"/>
              <a:buChar char="o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3399"/>
              </a:buClr>
              <a:buSzPts val="2256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3399"/>
              </a:buClr>
              <a:buSzPts val="1920"/>
              <a:buFont typeface="Courier New"/>
              <a:buChar char="o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101820"/>
              </a:buClr>
              <a:buSzPts val="2800"/>
              <a:buFont typeface="Noto Sans Symbols"/>
              <a:buChar char="🢝"/>
              <a:defRPr sz="2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🢝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Noto Sans Symbols"/>
              <a:buChar char="🢝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">
  <p:cSld name="15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>
            <a:spLocks noGrp="1"/>
          </p:cNvSpPr>
          <p:nvPr>
            <p:ph type="title"/>
          </p:nvPr>
        </p:nvSpPr>
        <p:spPr>
          <a:xfrm>
            <a:off x="459367" y="1572768"/>
            <a:ext cx="8234400" cy="1133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3"/>
          <p:cNvSpPr>
            <a:spLocks noGrp="1"/>
          </p:cNvSpPr>
          <p:nvPr>
            <p:ph type="chart" idx="2"/>
          </p:nvPr>
        </p:nvSpPr>
        <p:spPr>
          <a:xfrm>
            <a:off x="1103588" y="2860096"/>
            <a:ext cx="6952500" cy="3706800"/>
          </a:xfrm>
          <a:prstGeom prst="rect">
            <a:avLst/>
          </a:prstGeom>
          <a:solidFill>
            <a:srgbClr val="FFFFEB"/>
          </a:solidFill>
          <a:ln>
            <a:noFill/>
          </a:ln>
        </p:spPr>
        <p:txBody>
          <a:bodyPr spcFirstLastPara="1" wrap="square" lIns="45700" tIns="45700" rIns="45700" bIns="45700" anchor="ctr" anchorCtr="1">
            <a:noAutofit/>
          </a:bodyPr>
          <a:lstStyle>
            <a:lvl1pPr marR="0" lvl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wentieth Century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3399"/>
              </a:buClr>
              <a:buSzPts val="252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3399"/>
              </a:buClr>
              <a:buSzPts val="1920"/>
              <a:buFont typeface="Courier New"/>
              <a:buChar char="o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3399"/>
              </a:buClr>
              <a:buSzPts val="2256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3399"/>
              </a:buClr>
              <a:buSzPts val="1920"/>
              <a:buFont typeface="Courier New"/>
              <a:buChar char="o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101820"/>
              </a:buClr>
              <a:buSzPts val="2800"/>
              <a:buFont typeface="Noto Sans Symbols"/>
              <a:buChar char="🢝"/>
              <a:defRPr sz="2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🢝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Noto Sans Symbols"/>
              <a:buChar char="🢝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459712" y="1202077"/>
            <a:ext cx="8229600" cy="155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600"/>
              <a:buFont typeface="Calibri"/>
              <a:buNone/>
              <a:defRPr sz="3600" b="1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0" name="Google Shape;90;p14"/>
          <p:cNvSpPr txBox="1">
            <a:spLocks noGrp="1"/>
          </p:cNvSpPr>
          <p:nvPr>
            <p:ph type="body" idx="1"/>
          </p:nvPr>
        </p:nvSpPr>
        <p:spPr>
          <a:xfrm>
            <a:off x="459712" y="2829711"/>
            <a:ext cx="8229600" cy="37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wentieth Century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8619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3399"/>
              </a:buClr>
              <a:buSzPts val="252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051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3399"/>
              </a:buClr>
              <a:buSzPts val="1920"/>
              <a:buFont typeface="Courier New"/>
              <a:buChar char="o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30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71856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3399"/>
              </a:buClr>
              <a:buSzPts val="2256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052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3399"/>
              </a:buClr>
              <a:buSzPts val="1920"/>
              <a:buFont typeface="Courier New"/>
              <a:buChar char="o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101820"/>
              </a:buClr>
              <a:buSzPts val="2800"/>
              <a:buFont typeface="Noto Sans Symbols"/>
              <a:buChar char="🢝"/>
              <a:defRPr sz="2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🢝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Noto Sans Symbols"/>
              <a:buChar char="🢝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91" name="Google Shape;91;p14"/>
          <p:cNvSpPr/>
          <p:nvPr/>
        </p:nvSpPr>
        <p:spPr>
          <a:xfrm>
            <a:off x="710" y="1143001"/>
            <a:ext cx="170700" cy="1686600"/>
          </a:xfrm>
          <a:prstGeom prst="rect">
            <a:avLst/>
          </a:prstGeom>
          <a:solidFill>
            <a:srgbClr val="5DCD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wentieth Century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92" name="Google Shape;92;p14" hidden="1"/>
          <p:cNvSpPr/>
          <p:nvPr/>
        </p:nvSpPr>
        <p:spPr>
          <a:xfrm flipH="1">
            <a:off x="9214778" y="0"/>
            <a:ext cx="576900" cy="1143000"/>
          </a:xfrm>
          <a:prstGeom prst="rightArrow">
            <a:avLst>
              <a:gd name="adj1" fmla="val 50000"/>
              <a:gd name="adj2" fmla="val 50000"/>
            </a:avLst>
          </a:prstGeom>
          <a:noFill/>
          <a:ln w="1587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Twentieth Century"/>
              <a:cs typeface="Calibri" panose="020F0502020204030204" pitchFamily="34" charset="0"/>
              <a:sym typeface="Twentieth Century"/>
            </a:endParaRPr>
          </a:p>
        </p:txBody>
      </p:sp>
      <p:sp>
        <p:nvSpPr>
          <p:cNvPr id="93" name="Google Shape;93;p14" hidden="1"/>
          <p:cNvSpPr/>
          <p:nvPr/>
        </p:nvSpPr>
        <p:spPr>
          <a:xfrm>
            <a:off x="-642654" y="-4657"/>
            <a:ext cx="576900" cy="1143000"/>
          </a:xfrm>
          <a:prstGeom prst="rightArrow">
            <a:avLst>
              <a:gd name="adj1" fmla="val 50000"/>
              <a:gd name="adj2" fmla="val 50000"/>
            </a:avLst>
          </a:prstGeom>
          <a:noFill/>
          <a:ln w="1587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Twentieth Century"/>
              <a:cs typeface="Calibri" panose="020F0502020204030204" pitchFamily="34" charset="0"/>
              <a:sym typeface="Twentieth Century"/>
            </a:endParaRPr>
          </a:p>
        </p:txBody>
      </p:sp>
      <p:sp>
        <p:nvSpPr>
          <p:cNvPr id="94" name="Google Shape;94;p14"/>
          <p:cNvSpPr/>
          <p:nvPr/>
        </p:nvSpPr>
        <p:spPr>
          <a:xfrm>
            <a:off x="0" y="2829711"/>
            <a:ext cx="170700" cy="4026600"/>
          </a:xfrm>
          <a:prstGeom prst="rect">
            <a:avLst/>
          </a:prstGeom>
          <a:solidFill>
            <a:srgbClr val="0083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wentieth Century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95" name="Google Shape;95;p14"/>
          <p:cNvSpPr txBox="1"/>
          <p:nvPr/>
        </p:nvSpPr>
        <p:spPr>
          <a:xfrm>
            <a:off x="8530046" y="6505476"/>
            <a:ext cx="613932" cy="369291"/>
          </a:xfrm>
          <a:prstGeom prst="rect">
            <a:avLst/>
          </a:prstGeom>
          <a:solidFill>
            <a:srgbClr val="79D6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wentieth Century"/>
                <a:cs typeface="Calibri" panose="020F0502020204030204" pitchFamily="34" charset="0"/>
                <a:sym typeface="Twentieth Century"/>
              </a:rPr>
              <a:t>‹#›</a:t>
            </a:fld>
            <a:endParaRPr sz="18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Twentieth Century"/>
              <a:cs typeface="Calibri" panose="020F0502020204030204" pitchFamily="34" charset="0"/>
              <a:sym typeface="Twentieth Century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80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0">
          <p15:clr>
            <a:srgbClr val="F26B43"/>
          </p15:clr>
        </p15:guide>
        <p15:guide id="2" pos="2880">
          <p15:clr>
            <a:srgbClr val="F26B43"/>
          </p15:clr>
        </p15:guide>
        <p15:guide id="3" orient="horz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ethel.edu/build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hyperlink" Target="mailto:d-allen@bethel.edu" TargetMode="External"/><Relationship Id="rId4" Type="http://schemas.openxmlformats.org/officeDocument/2006/relationships/hyperlink" Target="mailto:mlindell@bethel.edu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2AD1B-5220-F61A-8242-A0361378E1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Fostering Self-Determination</a:t>
            </a:r>
          </a:p>
        </p:txBody>
      </p:sp>
      <p:sp>
        <p:nvSpPr>
          <p:cNvPr id="199" name="Google Shape;199;p36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/>
            <a:r>
              <a:rPr lang="en-US" dirty="0"/>
              <a:t>Dr. Mary Lindell</a:t>
            </a:r>
            <a:br>
              <a:rPr lang="en-US" dirty="0"/>
            </a:br>
            <a:r>
              <a:rPr lang="en-US" dirty="0"/>
              <a:t>Associate Professor and Special Education Program Director</a:t>
            </a:r>
          </a:p>
          <a:p>
            <a:pPr marL="0" lvl="0" indent="0">
              <a:spcBef>
                <a:spcPts val="1200"/>
              </a:spcBef>
            </a:pPr>
            <a:r>
              <a:rPr lang="en-US" dirty="0"/>
              <a:t>Dawn Allen </a:t>
            </a:r>
            <a:br>
              <a:rPr lang="en-US" dirty="0"/>
            </a:br>
            <a:r>
              <a:rPr lang="en-US" dirty="0"/>
              <a:t>Founding Director Bethel University BUILD Program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D24C6-92A4-2409-D293-F5E17C3E3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Self-Determination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31DF3E-3953-E653-BE27-40DC630495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9366" y="2803766"/>
            <a:ext cx="8234400" cy="3597034"/>
          </a:xfrm>
        </p:spPr>
        <p:txBody>
          <a:bodyPr/>
          <a:lstStyle/>
          <a:p>
            <a:pPr marL="5715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SD is linked to quality of life </a:t>
            </a:r>
          </a:p>
          <a:p>
            <a:pPr marL="5715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SD is a personal characteristic that empowers individuals to act with intention  - causal agency</a:t>
            </a:r>
          </a:p>
          <a:p>
            <a:pPr marL="5715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Environment impacts the development and exercise of SD</a:t>
            </a:r>
          </a:p>
          <a:p>
            <a:pPr marL="5715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SD learning occurs when a person encounters an obstacle to his/her goal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EB039-1706-5C4A-11DD-296AA49BA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Connecting this to college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09EF19-266A-5127-5B27-A0E53704E2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9366" y="2803766"/>
            <a:ext cx="8234400" cy="3271570"/>
          </a:xfrm>
        </p:spPr>
        <p:txBody>
          <a:bodyPr/>
          <a:lstStyle/>
          <a:p>
            <a:pPr marL="5715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What do you think is the best part of going to college?</a:t>
            </a:r>
          </a:p>
          <a:p>
            <a:pPr marL="5715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Who should go to college?</a:t>
            </a:r>
          </a:p>
          <a:p>
            <a:pPr marL="5715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How about students with intellectual </a:t>
            </a:r>
          </a:p>
          <a:p>
            <a:pPr marL="5715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disabilities?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5DFEE-71DA-5A44-F2D9-F6419FF0E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College as a model </a:t>
            </a:r>
            <a:br>
              <a:rPr lang="en-US" dirty="0"/>
            </a:br>
            <a:r>
              <a:rPr lang="en-US" dirty="0"/>
              <a:t>for fostering self-determination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22299C-D0C2-7280-CE5D-ACD857D1F8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459" y="2791730"/>
            <a:ext cx="5642375" cy="3775200"/>
          </a:xfrm>
        </p:spPr>
        <p:txBody>
          <a:bodyPr/>
          <a:lstStyle/>
          <a:p>
            <a:pPr marL="118872" indent="-3175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College doesn’t give anything special to students with intellectual disabilities, instead… it gives them something that everyone else who goes to college gets; the opportunity to learn about yourself, get a better job, and... grow up a little bit. </a:t>
            </a:r>
          </a:p>
          <a:p>
            <a:pPr marL="137160" indent="-3175">
              <a:spcAft>
                <a:spcPts val="600"/>
              </a:spcAft>
            </a:pPr>
            <a:r>
              <a:rPr lang="en-US" i="1" dirty="0"/>
              <a:t>Think College! Postsecondary Education Options for Students with Intellectual Disabilities Meg </a:t>
            </a:r>
            <a:r>
              <a:rPr lang="en-US" i="1" dirty="0" err="1"/>
              <a:t>Grigal</a:t>
            </a:r>
            <a:r>
              <a:rPr lang="en-US" i="1" dirty="0"/>
              <a:t> &amp; Debra Hart (2010)</a:t>
            </a:r>
          </a:p>
        </p:txBody>
      </p:sp>
      <p:pic>
        <p:nvPicPr>
          <p:cNvPr id="276" name="Google Shape;276;p47" descr="11 students with intellectual disabilities on their first day at Bethel University's Integrated Learning and Development program. There is a mix of emotions on the student's faces including nervousness and excitement.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4875" t="10306" r="7330"/>
          <a:stretch/>
        </p:blipFill>
        <p:spPr>
          <a:xfrm>
            <a:off x="6261316" y="3006670"/>
            <a:ext cx="2743200" cy="1870689"/>
          </a:xfrm>
          <a:prstGeom prst="rect">
            <a:avLst/>
          </a:prstGeom>
          <a:solidFill>
            <a:srgbClr val="DDEAF6"/>
          </a:solidFill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2F8073A-8954-F4A6-3D19-0A1935F6E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367" y="1572768"/>
            <a:ext cx="4794558" cy="5285232"/>
          </a:xfrm>
        </p:spPr>
        <p:txBody>
          <a:bodyPr/>
          <a:lstStyle/>
          <a:p>
            <a:r>
              <a:rPr lang="en-US" sz="4400" dirty="0"/>
              <a:t>Bethel University Integrated Learning and Development (BUILD) Program </a:t>
            </a:r>
          </a:p>
        </p:txBody>
      </p:sp>
      <p:pic>
        <p:nvPicPr>
          <p:cNvPr id="282" name="Google Shape;282;p48" descr="Student in Bethel University's Integrated Learning and Development program smiling at something off camera.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30919" r="30919"/>
          <a:stretch/>
        </p:blipFill>
        <p:spPr>
          <a:xfrm>
            <a:off x="5455403" y="2706624"/>
            <a:ext cx="3238364" cy="2830743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5F0AE-678E-936F-5D6B-B1AD26299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Academics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390B77-2750-DF02-747D-3490155B4E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9366" y="2706624"/>
            <a:ext cx="7894220" cy="3824342"/>
          </a:xfrm>
        </p:spPr>
        <p:txBody>
          <a:bodyPr/>
          <a:lstStyle/>
          <a:p>
            <a:pPr marL="401638" indent="-342900">
              <a:buFont typeface="Arial" panose="020B0604020202020204" pitchFamily="34" charset="0"/>
              <a:buChar char="•"/>
            </a:pPr>
            <a:r>
              <a:rPr lang="en-US" sz="3200" b="1" dirty="0"/>
              <a:t>Comprehensive Transition and Postsecondary (CTP) Program </a:t>
            </a:r>
          </a:p>
          <a:p>
            <a:pPr marL="401638" indent="-34290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3200" b="1" i="1" dirty="0"/>
              <a:t>Career Pathways:</a:t>
            </a:r>
          </a:p>
          <a:p>
            <a:pPr marL="858838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dirty="0"/>
              <a:t>Arts &amp; Communication</a:t>
            </a:r>
          </a:p>
          <a:p>
            <a:pPr marL="858838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dirty="0"/>
              <a:t>Business</a:t>
            </a:r>
          </a:p>
          <a:p>
            <a:pPr marL="858838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dirty="0"/>
              <a:t>Human Services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5DFDF-0459-49DA-0289-DDC3F4BF5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367" y="1685307"/>
            <a:ext cx="8234400" cy="607724"/>
          </a:xfrm>
        </p:spPr>
        <p:txBody>
          <a:bodyPr/>
          <a:lstStyle/>
          <a:p>
            <a:r>
              <a:rPr lang="en-US" dirty="0"/>
              <a:t>Expected Outcomes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4808A1-7D25-E6DC-364A-27B9343C0F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460" y="2791730"/>
            <a:ext cx="4104600" cy="3383987"/>
          </a:xfrm>
        </p:spPr>
        <p:txBody>
          <a:bodyPr/>
          <a:lstStyle/>
          <a:p>
            <a:pPr marL="457200" indent="-457200">
              <a:spcBef>
                <a:spcPts val="1800"/>
              </a:spcBef>
              <a:spcAft>
                <a:spcPts val="1800"/>
              </a:spcAft>
              <a:buClr>
                <a:srgbClr val="003399"/>
              </a:buClr>
              <a:buFont typeface="+mj-lt"/>
              <a:buAutoNum type="arabicPeriod"/>
            </a:pPr>
            <a:r>
              <a:rPr lang="en-US" dirty="0"/>
              <a:t>Increase in independent living skills</a:t>
            </a:r>
          </a:p>
          <a:p>
            <a:pPr marL="457200" indent="-457200">
              <a:spcBef>
                <a:spcPts val="1800"/>
              </a:spcBef>
              <a:spcAft>
                <a:spcPts val="1800"/>
              </a:spcAft>
              <a:buClr>
                <a:srgbClr val="003399"/>
              </a:buClr>
              <a:buFont typeface="+mj-lt"/>
              <a:buAutoNum type="arabicPeriod"/>
            </a:pPr>
            <a:r>
              <a:rPr lang="en-US" dirty="0"/>
              <a:t>Secure and maintain integrated employment </a:t>
            </a:r>
          </a:p>
          <a:p>
            <a:pPr marL="457200" indent="-457200">
              <a:spcBef>
                <a:spcPts val="1800"/>
              </a:spcBef>
              <a:spcAft>
                <a:spcPts val="1800"/>
              </a:spcAft>
              <a:buClr>
                <a:srgbClr val="003399"/>
              </a:buClr>
              <a:buFont typeface="+mj-lt"/>
              <a:buAutoNum type="arabicPeriod"/>
            </a:pPr>
            <a:r>
              <a:rPr lang="en-US" dirty="0"/>
              <a:t>Develop personal growth </a:t>
            </a:r>
          </a:p>
        </p:txBody>
      </p:sp>
      <p:pic>
        <p:nvPicPr>
          <p:cNvPr id="295" name="Google Shape;295;p50" descr="Two students from Bethel University's Integrated Learning and Development program standing back-to-back on the outdoor steps of a building on campus.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1854" r="11854"/>
          <a:stretch/>
        </p:blipFill>
        <p:spPr>
          <a:xfrm>
            <a:off x="5857347" y="4010691"/>
            <a:ext cx="1818038" cy="1589197"/>
          </a:xfrm>
          <a:prstGeom prst="rect">
            <a:avLst/>
          </a:prstGeom>
          <a:solidFill>
            <a:srgbClr val="DDEAF6"/>
          </a:solidFill>
        </p:spPr>
      </p:pic>
      <p:pic>
        <p:nvPicPr>
          <p:cNvPr id="296" name="Google Shape;296;p50" descr="Students in Bethel University's Integrated Learning and Development program cooking together. "/>
          <p:cNvPicPr preferRelativeResize="0">
            <a:picLocks noGrp="1"/>
          </p:cNvPicPr>
          <p:nvPr>
            <p:ph type="pic" idx="4294967295"/>
          </p:nvPr>
        </p:nvPicPr>
        <p:blipFill rotWithShape="1">
          <a:blip r:embed="rId4">
            <a:alphaModFix/>
          </a:blip>
          <a:srcRect t="19" b="9"/>
          <a:stretch/>
        </p:blipFill>
        <p:spPr>
          <a:xfrm>
            <a:off x="6144794" y="2562443"/>
            <a:ext cx="1953528" cy="1302639"/>
          </a:xfrm>
          <a:prstGeom prst="rect">
            <a:avLst/>
          </a:prstGeom>
          <a:solidFill>
            <a:srgbClr val="DDEAF6"/>
          </a:solidFill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0F2FD-F963-B2E3-7755-62A5B68C1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367" y="1572768"/>
            <a:ext cx="4112633" cy="1133856"/>
          </a:xfrm>
        </p:spPr>
        <p:txBody>
          <a:bodyPr/>
          <a:lstStyle/>
          <a:p>
            <a:r>
              <a:rPr lang="en-US" dirty="0"/>
              <a:t>Core Curriculum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778124-2462-46AF-3CE7-31B69FA884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460" y="2791730"/>
            <a:ext cx="4104600" cy="3187039"/>
          </a:xfrm>
        </p:spPr>
        <p:txBody>
          <a:bodyPr/>
          <a:lstStyle/>
          <a:p>
            <a:pPr marL="342900" indent="-342900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/>
              <a:t>Independent Living</a:t>
            </a:r>
          </a:p>
          <a:p>
            <a:pPr marL="342900" indent="-342900">
              <a:spcBef>
                <a:spcPts val="18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/>
              <a:t>Jobs and Employment Skills</a:t>
            </a:r>
          </a:p>
          <a:p>
            <a:pPr marL="342900" indent="-342900">
              <a:spcBef>
                <a:spcPts val="18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/>
              <a:t>Bible</a:t>
            </a:r>
          </a:p>
          <a:p>
            <a:pPr marL="342900" indent="-342900">
              <a:spcBef>
                <a:spcPts val="18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/>
              <a:t>Independent Study</a:t>
            </a:r>
          </a:p>
        </p:txBody>
      </p:sp>
      <p:pic>
        <p:nvPicPr>
          <p:cNvPr id="304" name="Google Shape;304;p51" descr="Student in Bethel University's Integrated Learning and Development program in class with books on the desk."/>
          <p:cNvPicPr preferRelativeResize="0">
            <a:picLocks noGrp="1"/>
          </p:cNvPicPr>
          <p:nvPr>
            <p:ph type="pic" idx="4294967295"/>
          </p:nvPr>
        </p:nvPicPr>
        <p:blipFill rotWithShape="1">
          <a:blip r:embed="rId3">
            <a:alphaModFix/>
          </a:blip>
          <a:srcRect t="8990" b="8982"/>
          <a:stretch/>
        </p:blipFill>
        <p:spPr>
          <a:xfrm>
            <a:off x="5752453" y="1962632"/>
            <a:ext cx="2688162" cy="1466368"/>
          </a:xfrm>
          <a:prstGeom prst="rect">
            <a:avLst/>
          </a:prstGeom>
          <a:solidFill>
            <a:srgbClr val="DDEAF6"/>
          </a:solidFill>
        </p:spPr>
      </p:pic>
      <p:pic>
        <p:nvPicPr>
          <p:cNvPr id="303" name="Google Shape;303;p51" descr="Eleven students in the Bethel University's Integrated Learning and Development program. They are dressed in professional clothes for an interview day on campus.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l="7099" t="16619" r="7099"/>
          <a:stretch/>
        </p:blipFill>
        <p:spPr>
          <a:xfrm>
            <a:off x="5210744" y="3643532"/>
            <a:ext cx="2724667" cy="1985888"/>
          </a:xfrm>
          <a:prstGeom prst="rect">
            <a:avLst/>
          </a:prstGeom>
          <a:solidFill>
            <a:srgbClr val="DDEAF6"/>
          </a:solidFill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2CF5F-FB9C-DBA3-BF71-BC982F700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367" y="1572768"/>
            <a:ext cx="4112633" cy="1133856"/>
          </a:xfrm>
        </p:spPr>
        <p:txBody>
          <a:bodyPr/>
          <a:lstStyle/>
          <a:p>
            <a:r>
              <a:rPr lang="en-US" dirty="0"/>
              <a:t>Elective Courses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76FC75-FE4B-4BC0-7522-30C4DB850D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460" y="2791730"/>
            <a:ext cx="4104600" cy="2666535"/>
          </a:xfrm>
        </p:spPr>
        <p:txBody>
          <a:bodyPr/>
          <a:lstStyle/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/>
              <a:t>More than 30 elective course options available 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/>
              <a:t>Faculty trained in Universal Design for Learning.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/>
              <a:t>Student mentors </a:t>
            </a:r>
          </a:p>
        </p:txBody>
      </p:sp>
      <p:pic>
        <p:nvPicPr>
          <p:cNvPr id="311" name="Google Shape;311;p52" descr="Student in Bethel University's Integrated Learning and Development program and a mentor working together in the computer lab. 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19081" b="6295"/>
          <a:stretch/>
        </p:blipFill>
        <p:spPr>
          <a:xfrm>
            <a:off x="6351561" y="2285616"/>
            <a:ext cx="2225658" cy="1660920"/>
          </a:xfrm>
          <a:prstGeom prst="rect">
            <a:avLst/>
          </a:prstGeom>
          <a:solidFill>
            <a:srgbClr val="DDEAF6"/>
          </a:solidFill>
        </p:spPr>
      </p:pic>
      <p:pic>
        <p:nvPicPr>
          <p:cNvPr id="312" name="Google Shape;312;p52" descr="Group of students 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/>
          </p:cNvPicPr>
          <p:nvPr>
            <p:ph type="pic" idx="4294967295"/>
          </p:nvPr>
        </p:nvPicPr>
        <p:blipFill rotWithShape="1">
          <a:blip r:embed="rId4">
            <a:alphaModFix/>
          </a:blip>
          <a:srcRect t="22725" b="22725"/>
          <a:stretch/>
        </p:blipFill>
        <p:spPr>
          <a:xfrm>
            <a:off x="5120638" y="4115349"/>
            <a:ext cx="2461847" cy="1342916"/>
          </a:xfrm>
          <a:prstGeom prst="rect">
            <a:avLst/>
          </a:prstGeom>
          <a:solidFill>
            <a:srgbClr val="DDEAF6"/>
          </a:solidFill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3A53E40-4C45-C43C-4ACA-98CF82F33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Certificate in Applied Studies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130476-1B95-6028-4C77-E310CE2DCA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460" y="2791730"/>
            <a:ext cx="4104600" cy="3102633"/>
          </a:xfrm>
        </p:spPr>
        <p:txBody>
          <a:bodyPr/>
          <a:lstStyle/>
          <a:p>
            <a:r>
              <a:rPr lang="en-US" dirty="0"/>
              <a:t>Students can earn a Certificate in Applied Studies upon completion of the program. </a:t>
            </a:r>
          </a:p>
        </p:txBody>
      </p:sp>
      <p:pic>
        <p:nvPicPr>
          <p:cNvPr id="318" name="Google Shape;318;p53" descr="Cohort of student from Bethel University's Integrated Learning and Development program in their graduation gowns and hats.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2496" r="12496"/>
          <a:stretch/>
        </p:blipFill>
        <p:spPr>
          <a:xfrm>
            <a:off x="5247248" y="2791730"/>
            <a:ext cx="3118564" cy="2726022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A8D840D-85BA-7588-9027-F04B2D6E2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Internships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2D807E-E3E9-727F-EC78-24B9AEEFAF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Meaningful, supported work experiences in an area of interest and skill to prepare students for independent employment.</a:t>
            </a:r>
          </a:p>
        </p:txBody>
      </p:sp>
      <p:pic>
        <p:nvPicPr>
          <p:cNvPr id="324" name="Google Shape;324;p54" descr="Two students in the Bethel University's Integrated Learning and Development program working at a community coffee shop.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1961" r="11961"/>
          <a:stretch/>
        </p:blipFill>
        <p:spPr>
          <a:xfrm>
            <a:off x="5416061" y="2735035"/>
            <a:ext cx="3034158" cy="2652241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07C75-EF1E-4D2E-6D56-3186A2B11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367" y="1510775"/>
            <a:ext cx="8234400" cy="1133856"/>
          </a:xfrm>
        </p:spPr>
        <p:txBody>
          <a:bodyPr/>
          <a:lstStyle/>
          <a:p>
            <a:r>
              <a:rPr lang="en-US" dirty="0"/>
              <a:t>Introduce Yourself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31E32A-DB7C-937F-10DB-363AF7D5ED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460" y="2791730"/>
            <a:ext cx="4104600" cy="3159619"/>
          </a:xfrm>
        </p:spPr>
        <p:txBody>
          <a:bodyPr/>
          <a:lstStyle/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dirty="0"/>
              <a:t>What is your name?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dirty="0"/>
              <a:t>What role brings you to this conference?</a:t>
            </a:r>
          </a:p>
        </p:txBody>
      </p:sp>
      <p:pic>
        <p:nvPicPr>
          <p:cNvPr id="206" name="Google Shape;206;p37" descr="3 young students"/>
          <p:cNvPicPr preferRelativeResize="0">
            <a:picLocks noGrp="1" noChangeAspect="1"/>
          </p:cNvPicPr>
          <p:nvPr>
            <p:ph type="pic" idx="2"/>
          </p:nvPr>
        </p:nvPicPr>
        <p:blipFill rotWithShape="1">
          <a:blip r:embed="rId3">
            <a:alphaModFix/>
          </a:blip>
          <a:srcRect l="9142" r="9142"/>
          <a:stretch/>
        </p:blipFill>
        <p:spPr>
          <a:xfrm>
            <a:off x="4907622" y="2723992"/>
            <a:ext cx="3166995" cy="2768357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93978-ABAA-A504-B1A2-906F799FF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367" y="1572768"/>
            <a:ext cx="4856552" cy="1133856"/>
          </a:xfrm>
        </p:spPr>
        <p:txBody>
          <a:bodyPr/>
          <a:lstStyle/>
          <a:p>
            <a:r>
              <a:rPr lang="en-US" dirty="0"/>
              <a:t>Career Development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FD4668-64F1-0223-43A3-43FCBF1D8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249" y="2803764"/>
            <a:ext cx="4585198" cy="2359079"/>
          </a:xfrm>
        </p:spPr>
        <p:txBody>
          <a:bodyPr/>
          <a:lstStyle/>
          <a:p>
            <a:pPr marL="685800" indent="-457200">
              <a:buClr>
                <a:srgbClr val="003399"/>
              </a:buClr>
              <a:buFont typeface="+mj-lt"/>
              <a:buAutoNum type="arabicPeriod"/>
            </a:pPr>
            <a:r>
              <a:rPr lang="en-US" sz="2800" dirty="0"/>
              <a:t>Jobs and Employment courses</a:t>
            </a:r>
          </a:p>
          <a:p>
            <a:pPr marL="685800" indent="-457200">
              <a:buClr>
                <a:srgbClr val="003399"/>
              </a:buClr>
              <a:buFont typeface="+mj-lt"/>
              <a:buAutoNum type="arabicPeriod"/>
            </a:pPr>
            <a:r>
              <a:rPr lang="en-US" sz="2800" dirty="0"/>
              <a:t>Independent Study</a:t>
            </a:r>
          </a:p>
          <a:p>
            <a:pPr marL="685800" indent="-457200">
              <a:buClr>
                <a:srgbClr val="003399"/>
              </a:buClr>
              <a:buFont typeface="+mj-lt"/>
              <a:buAutoNum type="arabicPeriod"/>
            </a:pPr>
            <a:r>
              <a:rPr lang="en-US" sz="2800" dirty="0"/>
              <a:t>Life at Bethel and Internships</a:t>
            </a:r>
          </a:p>
        </p:txBody>
      </p:sp>
      <p:pic>
        <p:nvPicPr>
          <p:cNvPr id="333" name="Google Shape;333;p55" descr="Student in Bethel University's Integrated Learning and Development program working at a desk in a class."/>
          <p:cNvPicPr preferRelativeResize="0">
            <a:picLocks noGrp="1"/>
          </p:cNvPicPr>
          <p:nvPr>
            <p:ph type="pic" idx="4294967295"/>
          </p:nvPr>
        </p:nvPicPr>
        <p:blipFill rotWithShape="1">
          <a:blip r:embed="rId3">
            <a:alphaModFix/>
          </a:blip>
          <a:srcRect l="18241" t="6629" r="18241"/>
          <a:stretch/>
        </p:blipFill>
        <p:spPr>
          <a:xfrm>
            <a:off x="5548394" y="3339987"/>
            <a:ext cx="1312296" cy="1286632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pic>
      <p:pic>
        <p:nvPicPr>
          <p:cNvPr id="331" name="Google Shape;331;p55" descr="Professional phot of a student in Bethel University's Integrated Learning and Development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t="3276" r="20364" b="36801"/>
          <a:stretch/>
        </p:blipFill>
        <p:spPr>
          <a:xfrm>
            <a:off x="7093164" y="2171009"/>
            <a:ext cx="1146232" cy="1265510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pic>
      <p:pic>
        <p:nvPicPr>
          <p:cNvPr id="332" name="Google Shape;332;p55" descr="Student in Bethel University's Integrated Learning and Development program standing in front of a &quot;new intern&quot; sign at a community business. "/>
          <p:cNvPicPr preferRelativeResize="0">
            <a:picLocks noGrp="1"/>
          </p:cNvPicPr>
          <p:nvPr>
            <p:ph type="pic" idx="3"/>
          </p:nvPr>
        </p:nvPicPr>
        <p:blipFill rotWithShape="1">
          <a:blip r:embed="rId5">
            <a:alphaModFix/>
          </a:blip>
          <a:srcRect t="15386" b="15386"/>
          <a:stretch/>
        </p:blipFill>
        <p:spPr>
          <a:xfrm>
            <a:off x="7070268" y="4261976"/>
            <a:ext cx="1606483" cy="1265510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4C27E-3956-07F0-90C9-FBEABD9B2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367" y="1572768"/>
            <a:ext cx="4112633" cy="1133856"/>
          </a:xfrm>
        </p:spPr>
        <p:txBody>
          <a:bodyPr/>
          <a:lstStyle/>
          <a:p>
            <a:r>
              <a:rPr lang="en-US" dirty="0"/>
              <a:t>BUILD Mentors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5835F3-5841-1A60-9BBC-5ED0637888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249" y="2803764"/>
            <a:ext cx="4104751" cy="2930609"/>
          </a:xfrm>
        </p:spPr>
        <p:txBody>
          <a:bodyPr/>
          <a:lstStyle/>
          <a:p>
            <a:pPr marL="685800" indent="-457200">
              <a:spcAft>
                <a:spcPts val="1200"/>
              </a:spcAft>
              <a:buClr>
                <a:srgbClr val="003399"/>
              </a:buClr>
              <a:buFont typeface="+mj-lt"/>
              <a:buAutoNum type="arabicPeriod"/>
            </a:pPr>
            <a:r>
              <a:rPr lang="da-DK" sz="2800" b="1" dirty="0"/>
              <a:t>Housing mentor</a:t>
            </a:r>
          </a:p>
          <a:p>
            <a:pPr marL="685800" indent="-457200">
              <a:spcAft>
                <a:spcPts val="1200"/>
              </a:spcAft>
              <a:buClr>
                <a:srgbClr val="003399"/>
              </a:buClr>
              <a:buFont typeface="+mj-lt"/>
              <a:buAutoNum type="arabicPeriod"/>
            </a:pPr>
            <a:r>
              <a:rPr lang="da-DK" sz="2800" b="1" dirty="0"/>
              <a:t>Student mentor</a:t>
            </a:r>
          </a:p>
          <a:p>
            <a:pPr marL="685800" indent="-457200">
              <a:spcAft>
                <a:spcPts val="1200"/>
              </a:spcAft>
              <a:buClr>
                <a:srgbClr val="003399"/>
              </a:buClr>
              <a:buFont typeface="+mj-lt"/>
              <a:buAutoNum type="arabicPeriod"/>
            </a:pPr>
            <a:r>
              <a:rPr lang="da-DK" sz="2800" b="1" dirty="0"/>
              <a:t>Job mentor</a:t>
            </a:r>
          </a:p>
          <a:p>
            <a:pPr marL="685800" indent="-457200">
              <a:spcAft>
                <a:spcPts val="1200"/>
              </a:spcAft>
              <a:buClr>
                <a:srgbClr val="003399"/>
              </a:buClr>
              <a:buFont typeface="+mj-lt"/>
              <a:buAutoNum type="arabicPeriod"/>
            </a:pPr>
            <a:r>
              <a:rPr lang="da-DK" sz="2800" b="1" dirty="0"/>
              <a:t>Social mentor</a:t>
            </a:r>
          </a:p>
        </p:txBody>
      </p:sp>
      <p:pic>
        <p:nvPicPr>
          <p:cNvPr id="342" name="Google Shape;342;p56" descr="A student in Bethel University's Integrated Learning and Development program working with a mentor in the computer lab. "/>
          <p:cNvPicPr preferRelativeResize="0">
            <a:picLocks noGrp="1"/>
          </p:cNvPicPr>
          <p:nvPr>
            <p:ph type="pic" idx="4294967295"/>
          </p:nvPr>
        </p:nvPicPr>
        <p:blipFill rotWithShape="1">
          <a:blip r:embed="rId3">
            <a:alphaModFix/>
          </a:blip>
          <a:srcRect l="2389" t="9066" r="2399"/>
          <a:stretch/>
        </p:blipFill>
        <p:spPr>
          <a:xfrm>
            <a:off x="4699255" y="2975924"/>
            <a:ext cx="1395412" cy="1333500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pic>
      <p:pic>
        <p:nvPicPr>
          <p:cNvPr id="341" name="Google Shape;341;p56" descr="Student in Bethel University's Integrated Learning and Development program standing in front of a window on campus.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t="6572" b="6572"/>
          <a:stretch/>
        </p:blipFill>
        <p:spPr>
          <a:xfrm>
            <a:off x="4699254" y="4789304"/>
            <a:ext cx="1395413" cy="1099239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pic>
      <p:pic>
        <p:nvPicPr>
          <p:cNvPr id="340" name="Google Shape;340;p56" descr="Three students in Bethel University's Integrated Learning and Development program standing at an ice rink for a Bethel hockey game.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>
            <a:alphaModFix/>
          </a:blip>
          <a:srcRect l="13193" t="27804" r="19497" b="10809"/>
          <a:stretch/>
        </p:blipFill>
        <p:spPr>
          <a:xfrm>
            <a:off x="6267118" y="2295144"/>
            <a:ext cx="1791004" cy="1133856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pic>
      <p:pic>
        <p:nvPicPr>
          <p:cNvPr id="343" name="Google Shape;343;p56" descr="Student in Bethel University's Integrated Learning and Development program working in Bethel's food service area."/>
          <p:cNvPicPr preferRelativeResize="0">
            <a:picLocks noGrp="1"/>
          </p:cNvPicPr>
          <p:nvPr>
            <p:ph type="pic" idx="4294967295"/>
          </p:nvPr>
        </p:nvPicPr>
        <p:blipFill rotWithShape="1">
          <a:blip r:embed="rId6">
            <a:alphaModFix/>
          </a:blip>
          <a:srcRect l="15310" r="15317"/>
          <a:stretch/>
        </p:blipFill>
        <p:spPr>
          <a:xfrm>
            <a:off x="6218654" y="3960615"/>
            <a:ext cx="1298128" cy="1240532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8D16EC1-53F1-05BA-43BF-392547DCF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Residential Experience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5C591E-8F40-FD8F-D510-63CDD159C8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460" y="2791730"/>
            <a:ext cx="3999554" cy="2834155"/>
          </a:xfrm>
        </p:spPr>
        <p:txBody>
          <a:bodyPr/>
          <a:lstStyle/>
          <a:p>
            <a:r>
              <a:rPr lang="en-US" sz="2800" dirty="0"/>
              <a:t>Integrated living experiences in traditional residence halls </a:t>
            </a:r>
          </a:p>
        </p:txBody>
      </p:sp>
      <p:pic>
        <p:nvPicPr>
          <p:cNvPr id="349" name="Google Shape;349;p57" descr="Group of students and staff of the Bethel University Integrated Learning and Development program. They are in a campus van smiling. 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7854" r="17854"/>
          <a:stretch/>
        </p:blipFill>
        <p:spPr>
          <a:xfrm>
            <a:off x="5346916" y="2753118"/>
            <a:ext cx="3337718" cy="2917591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739AC17-F7F7-D4C7-255C-22C270AE0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Residential Experience continued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475BA7A-88E3-37DA-1655-685C3CA05BEA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86905" y="2544123"/>
            <a:ext cx="4085096" cy="689156"/>
          </a:xfrm>
        </p:spPr>
        <p:txBody>
          <a:bodyPr/>
          <a:lstStyle/>
          <a:p>
            <a:r>
              <a:rPr lang="en-US" dirty="0"/>
              <a:t>1st Year Freshman Hall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A77FA5D-CB6E-5F68-DD7E-97B755BA010D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86905" y="3285530"/>
            <a:ext cx="4085095" cy="2864861"/>
          </a:xfrm>
        </p:spPr>
        <p:txBody>
          <a:bodyPr/>
          <a:lstStyle/>
          <a:p>
            <a:pPr marL="231775" indent="-2317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Traditional Dorm Room with two students</a:t>
            </a:r>
          </a:p>
          <a:p>
            <a:pPr marL="231775" indent="-2317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Roommate in BUILD Intentional integration</a:t>
            </a:r>
          </a:p>
          <a:p>
            <a:pPr marL="231775" indent="-2317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Care for self and part of room</a:t>
            </a:r>
          </a:p>
          <a:p>
            <a:pPr marL="231775" indent="-2317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Prepare one meal per week</a:t>
            </a:r>
          </a:p>
          <a:p>
            <a:pPr marL="231775" indent="-2317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Housing mentors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F97D155-A8CA-30AD-77FD-32F35E9017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48163" y="2544123"/>
            <a:ext cx="3908932" cy="689156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2nd Year North Village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B3557A3-989D-0658-5A67-BC67D7DF6BD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62035" y="3285531"/>
            <a:ext cx="4572000" cy="2864860"/>
          </a:xfrm>
        </p:spPr>
        <p:txBody>
          <a:bodyPr/>
          <a:lstStyle/>
          <a:p>
            <a:pPr marL="465138" indent="-236538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On-campus apartments with two to four students</a:t>
            </a:r>
          </a:p>
          <a:p>
            <a:pPr marL="465138" indent="-236538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Roommate(s) in BUILD</a:t>
            </a:r>
          </a:p>
          <a:p>
            <a:pPr marL="465138" indent="-236538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Intentional integration</a:t>
            </a:r>
          </a:p>
          <a:p>
            <a:pPr marL="465138" indent="-236538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Increased responsibilities to care for self and living space including kitchen, bathroom, </a:t>
            </a:r>
            <a:r>
              <a:rPr lang="en-US" kern="600" spc="-150" dirty="0"/>
              <a:t>etc.</a:t>
            </a:r>
          </a:p>
          <a:p>
            <a:pPr marL="465138" indent="-236538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Housing mentors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3ECA5-BDBC-1479-D6B6-C25083598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367" y="1572767"/>
            <a:ext cx="3632186" cy="3960127"/>
          </a:xfrm>
        </p:spPr>
        <p:txBody>
          <a:bodyPr/>
          <a:lstStyle/>
          <a:p>
            <a:r>
              <a:rPr lang="en-US" sz="4400" dirty="0"/>
              <a:t>Students in BUILD are Bethel University Students</a:t>
            </a:r>
          </a:p>
        </p:txBody>
      </p:sp>
      <p:pic>
        <p:nvPicPr>
          <p:cNvPr id="363" name="Google Shape;363;p59" descr="Bethel athlete, who is a student in Bethel University's Integrated Learning and Development program, throwing a shot put as part of the track team. "/>
          <p:cNvPicPr preferRelativeResize="0">
            <a:picLocks noGrp="1"/>
          </p:cNvPicPr>
          <p:nvPr>
            <p:ph type="pic" idx="4294967295"/>
          </p:nvPr>
        </p:nvPicPr>
        <p:blipFill rotWithShape="1">
          <a:blip r:embed="rId3">
            <a:alphaModFix/>
          </a:blip>
          <a:srcRect l="9696" r="9696"/>
          <a:stretch/>
        </p:blipFill>
        <p:spPr>
          <a:xfrm>
            <a:off x="4612494" y="3788782"/>
            <a:ext cx="2409461" cy="1993786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pic>
      <p:pic>
        <p:nvPicPr>
          <p:cNvPr id="362" name="Google Shape;362;p59" descr="Group of students, including a student in Bethel University's Integrated Learning and Development program. They are welcoming new students during welcome week on campus.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l="20275" r="20275"/>
          <a:stretch/>
        </p:blipFill>
        <p:spPr>
          <a:xfrm>
            <a:off x="5052450" y="1608163"/>
            <a:ext cx="2409462" cy="2106177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B6F9FA-536E-E1C9-9EBA-0D2892F31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800" y="1609344"/>
            <a:ext cx="3993214" cy="1133856"/>
          </a:xfrm>
        </p:spPr>
        <p:txBody>
          <a:bodyPr/>
          <a:lstStyle/>
          <a:p>
            <a:r>
              <a:rPr lang="en-US" dirty="0"/>
              <a:t>Research Studies</a:t>
            </a:r>
          </a:p>
        </p:txBody>
      </p:sp>
      <p:pic>
        <p:nvPicPr>
          <p:cNvPr id="369" name="Google Shape;369;p60" descr="Student from Bethel University Integrated Learning and Development program in graduation cap and gown holding their diploma.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30562" t="19900" r="10232" b="29506"/>
          <a:stretch/>
        </p:blipFill>
        <p:spPr>
          <a:xfrm>
            <a:off x="666426" y="2820690"/>
            <a:ext cx="2628573" cy="2990621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pic>
      <p:pic>
        <p:nvPicPr>
          <p:cNvPr id="371" name="Google Shape;371;p60" descr="Student from Bethel University Integrated Learning and Development program in graduation cap and gown holding their diploma."/>
          <p:cNvPicPr preferRelativeResize="0">
            <a:picLocks noGrp="1"/>
          </p:cNvPicPr>
          <p:nvPr>
            <p:ph type="pic" idx="4294967295"/>
          </p:nvPr>
        </p:nvPicPr>
        <p:blipFill rotWithShape="1">
          <a:blip r:embed="rId4">
            <a:alphaModFix/>
          </a:blip>
          <a:srcRect l="9638" t="13926" r="18754" b="16593"/>
          <a:stretch/>
        </p:blipFill>
        <p:spPr>
          <a:xfrm>
            <a:off x="3750515" y="2820689"/>
            <a:ext cx="2366592" cy="2990621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pic>
      <p:pic>
        <p:nvPicPr>
          <p:cNvPr id="370" name="Google Shape;370;p60" descr="Student from Bethel University Integrated Learning and Development program in graduation cap and gown holding flowers."/>
          <p:cNvPicPr preferRelativeResize="0">
            <a:picLocks noGrp="1"/>
          </p:cNvPicPr>
          <p:nvPr>
            <p:ph type="pic" idx="4294967295"/>
          </p:nvPr>
        </p:nvPicPr>
        <p:blipFill rotWithShape="1">
          <a:blip r:embed="rId5">
            <a:alphaModFix/>
          </a:blip>
          <a:srcRect l="6412" r="533" b="7680"/>
          <a:stretch/>
        </p:blipFill>
        <p:spPr>
          <a:xfrm>
            <a:off x="6519346" y="2836029"/>
            <a:ext cx="2250164" cy="2976425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D07BB6E-708D-9B97-D51E-01D5670A9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Longitudinal Study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A5F045-45B8-DD33-586F-BA7637AE4F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460" y="2791730"/>
            <a:ext cx="4104600" cy="3159619"/>
          </a:xfrm>
        </p:spPr>
        <p:txBody>
          <a:bodyPr/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Quality of life (QOL) survey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6-year longitudinal study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3 time-points</a:t>
            </a:r>
          </a:p>
        </p:txBody>
      </p:sp>
      <p:pic>
        <p:nvPicPr>
          <p:cNvPr id="377" name="Google Shape;377;p61" descr="Three students, including a student with Down syndrome who attends Bethel University's Integrated Learning and Development program. They are hugging and smilin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1666" r="11666"/>
          <a:stretch/>
        </p:blipFill>
        <p:spPr>
          <a:xfrm>
            <a:off x="5114441" y="2791730"/>
            <a:ext cx="3202970" cy="2799804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C24AD-B17A-178E-ECD0-F9B701C2C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367" y="1371292"/>
            <a:ext cx="8234400" cy="1133856"/>
          </a:xfrm>
        </p:spPr>
        <p:txBody>
          <a:bodyPr/>
          <a:lstStyle/>
          <a:p>
            <a:r>
              <a:rPr lang="en-US" dirty="0"/>
              <a:t>BUILD Student Outcome Conclusion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8694E5-AE67-51BC-7E03-A583C5F50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9367" y="2505148"/>
            <a:ext cx="8234400" cy="3727200"/>
          </a:xfrm>
        </p:spPr>
        <p:txBody>
          <a:bodyPr/>
          <a:lstStyle/>
          <a:p>
            <a:pPr marL="279400" indent="-219075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It is difficult to compare incoming PSE students with “others.”</a:t>
            </a:r>
          </a:p>
          <a:p>
            <a:pPr marL="279400" indent="-219075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Based on this small sample size, students entering the BUILD program are similar to other young adults with disabilities on many key QOL measures.</a:t>
            </a:r>
          </a:p>
          <a:p>
            <a:pPr marL="279400" indent="-219075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Employment was the biggest area of difference; past employment impacts current and future employment of adults with disabilities (although this was NTLS-2 comparison data).</a:t>
            </a:r>
          </a:p>
          <a:p>
            <a:pPr marL="279400" indent="-219075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These results support the practice of researchers comparing the outcomes of individuals with ID who complete a PSE program to “others” with ID.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D9C1D-E69F-1038-39F2-9343923DF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367" y="1572768"/>
            <a:ext cx="5429989" cy="1133856"/>
          </a:xfrm>
        </p:spPr>
        <p:txBody>
          <a:bodyPr/>
          <a:lstStyle/>
          <a:p>
            <a:r>
              <a:rPr lang="en-US" dirty="0"/>
              <a:t>Student Experience Study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0392F1-1185-4DDD-5A2D-075D4171BE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9367" y="2706624"/>
            <a:ext cx="4554202" cy="2667138"/>
          </a:xfrm>
        </p:spPr>
        <p:txBody>
          <a:bodyPr/>
          <a:lstStyle/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2800" dirty="0"/>
              <a:t>Phenomenological study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2800" dirty="0"/>
              <a:t>Semi-structured interviews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2800" dirty="0"/>
              <a:t>6 students completing BUILD program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2800" dirty="0"/>
              <a:t>Self-determination lens</a:t>
            </a:r>
          </a:p>
        </p:txBody>
      </p:sp>
      <p:pic>
        <p:nvPicPr>
          <p:cNvPr id="392" name="Google Shape;392;p63" descr="Student from Bethel University's Integrated Learning and Development program and Bethel mascot, Roy the Lion, at a football game.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 l="7625" r="7625"/>
          <a:stretch/>
        </p:blipFill>
        <p:spPr>
          <a:xfrm>
            <a:off x="6234880" y="2473325"/>
            <a:ext cx="2190247" cy="1725371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pic>
      <p:pic>
        <p:nvPicPr>
          <p:cNvPr id="390" name="Google Shape;390;p63" descr="Students in Bethel University's Integrated Learning and Development program dressed up for a campus dinner and dance.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l="19930" r="19930"/>
          <a:stretch/>
        </p:blipFill>
        <p:spPr>
          <a:xfrm>
            <a:off x="5563890" y="4260689"/>
            <a:ext cx="2190247" cy="1725371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05F2404-164F-10BF-149A-914C4C6BB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367" y="1355799"/>
            <a:ext cx="8234400" cy="596995"/>
          </a:xfrm>
        </p:spPr>
        <p:txBody>
          <a:bodyPr/>
          <a:lstStyle/>
          <a:p>
            <a:r>
              <a:rPr lang="en-US" dirty="0"/>
              <a:t>Phenomenological Study Conclusions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D03BE92-946D-DD4B-FDCC-6D2A9D8845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9366" y="2030286"/>
            <a:ext cx="7739237" cy="4004742"/>
          </a:xfrm>
        </p:spPr>
        <p:txBody>
          <a:bodyPr/>
          <a:lstStyle/>
          <a:p>
            <a:pPr marL="9525" indent="0">
              <a:spcBef>
                <a:spcPts val="0"/>
              </a:spcBef>
            </a:pPr>
            <a:r>
              <a:rPr lang="en-US" dirty="0"/>
              <a:t>Participants exercised self-determination in choosing to go to college (</a:t>
            </a:r>
            <a:r>
              <a:rPr lang="en-US" dirty="0" err="1"/>
              <a:t>Wehmeyer</a:t>
            </a:r>
            <a:r>
              <a:rPr lang="en-US" dirty="0"/>
              <a:t>, 2003)</a:t>
            </a:r>
          </a:p>
          <a:p>
            <a:pPr marL="465138" indent="-233363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Setting and attaining goals</a:t>
            </a:r>
          </a:p>
          <a:p>
            <a:pPr marL="465138" lvl="1" indent="-233363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Making decisions</a:t>
            </a:r>
          </a:p>
          <a:p>
            <a:pPr marL="465138" lvl="1" indent="-233363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Developing “causal agency” - a person’s ability to impact, direct, or cause events</a:t>
            </a:r>
          </a:p>
          <a:p>
            <a:pPr marL="9525" indent="0">
              <a:spcBef>
                <a:spcPts val="300"/>
              </a:spcBef>
            </a:pPr>
            <a:r>
              <a:rPr lang="en-US" dirty="0"/>
              <a:t>The college experience provided an innovative environment or intervention with a context that positively impacted the participant’s self-determination (Walker et al., 2011)</a:t>
            </a:r>
          </a:p>
          <a:p>
            <a:pPr marL="465138" indent="-23336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Key components of the college environment/intervention</a:t>
            </a:r>
          </a:p>
          <a:p>
            <a:pPr marL="465138" lvl="1" indent="-233363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Opportunity-rich environment,</a:t>
            </a:r>
          </a:p>
          <a:p>
            <a:pPr marL="465138" lvl="1" indent="-233363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Network of supports, and </a:t>
            </a:r>
          </a:p>
          <a:p>
            <a:pPr marL="465138" lvl="1" indent="-233363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Community of belonging.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FDD72-6430-F11E-F182-E2FFD692E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367" y="1436142"/>
            <a:ext cx="8234400" cy="489558"/>
          </a:xfrm>
        </p:spPr>
        <p:txBody>
          <a:bodyPr/>
          <a:lstStyle/>
          <a:p>
            <a:r>
              <a:rPr lang="en-US" dirty="0"/>
              <a:t>Session Goals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0B6B5F-C84A-85C9-1B9E-26BB8C998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6949" y="1981972"/>
            <a:ext cx="6622305" cy="4476473"/>
          </a:xfrm>
        </p:spPr>
        <p:txBody>
          <a:bodyPr/>
          <a:lstStyle/>
          <a:p>
            <a:pPr marL="511175" indent="-282575">
              <a:spcBef>
                <a:spcPts val="0"/>
              </a:spcBef>
              <a:buClr>
                <a:srgbClr val="003399"/>
              </a:buClr>
              <a:buFont typeface="+mj-lt"/>
              <a:buAutoNum type="arabicPeriod"/>
            </a:pPr>
            <a:r>
              <a:rPr lang="en-US" kern="800" dirty="0"/>
              <a:t>Explore the implications of </a:t>
            </a:r>
            <a:r>
              <a:rPr lang="en-US" b="1" kern="800" dirty="0"/>
              <a:t>presuming competence </a:t>
            </a:r>
            <a:r>
              <a:rPr lang="en-US" kern="800" dirty="0"/>
              <a:t>and moving towards a position of </a:t>
            </a:r>
            <a:r>
              <a:rPr lang="en-US" b="1" kern="800" dirty="0"/>
              <a:t>valuing</a:t>
            </a:r>
            <a:r>
              <a:rPr lang="en-US" kern="800" dirty="0"/>
              <a:t> all individuals, including those with disabilities.</a:t>
            </a:r>
          </a:p>
          <a:p>
            <a:pPr marL="511175" indent="-282575">
              <a:spcBef>
                <a:spcPts val="0"/>
              </a:spcBef>
              <a:buClr>
                <a:srgbClr val="003399"/>
              </a:buClr>
              <a:buFont typeface="+mj-lt"/>
              <a:buAutoNum type="arabicPeriod"/>
            </a:pPr>
            <a:r>
              <a:rPr lang="en-US" kern="800" dirty="0"/>
              <a:t>Discuss the complexity of the concept </a:t>
            </a:r>
            <a:r>
              <a:rPr lang="en-US" b="1" kern="800" dirty="0"/>
              <a:t>of self-determination</a:t>
            </a:r>
            <a:r>
              <a:rPr lang="en-US" kern="800" dirty="0"/>
              <a:t> and implications for individuals with disabilities.</a:t>
            </a:r>
          </a:p>
          <a:p>
            <a:pPr marL="511175" indent="-282575">
              <a:spcBef>
                <a:spcPts val="0"/>
              </a:spcBef>
              <a:buClr>
                <a:srgbClr val="003399"/>
              </a:buClr>
              <a:buFont typeface="+mj-lt"/>
              <a:buAutoNum type="arabicPeriod"/>
            </a:pPr>
            <a:r>
              <a:rPr lang="en-US" kern="800" dirty="0"/>
              <a:t>Imagine possibilities to </a:t>
            </a:r>
            <a:r>
              <a:rPr lang="en-US" b="1" kern="800" dirty="0"/>
              <a:t>increase opportunities </a:t>
            </a:r>
            <a:r>
              <a:rPr lang="en-US" kern="800" dirty="0"/>
              <a:t>across settings for individuals with disabilities to grow in self-determination and enhance adult outcomes.</a:t>
            </a:r>
            <a:endParaRPr lang="en-US" b="1" kern="800" dirty="0"/>
          </a:p>
          <a:p>
            <a:pPr marL="511175" indent="-282575">
              <a:spcBef>
                <a:spcPts val="0"/>
              </a:spcBef>
              <a:buClr>
                <a:srgbClr val="003399"/>
              </a:buClr>
              <a:buFont typeface="+mj-lt"/>
              <a:buAutoNum type="arabicPeriod"/>
            </a:pPr>
            <a:r>
              <a:rPr lang="en-US" kern="800" dirty="0"/>
              <a:t> </a:t>
            </a:r>
            <a:r>
              <a:rPr lang="en-US" b="1" kern="800" dirty="0"/>
              <a:t>Explore pathways </a:t>
            </a:r>
            <a:r>
              <a:rPr lang="en-US" kern="800" dirty="0"/>
              <a:t>for students with ID to attend and succeed in college.</a:t>
            </a:r>
          </a:p>
        </p:txBody>
      </p:sp>
      <p:pic>
        <p:nvPicPr>
          <p:cNvPr id="213" name="Google Shape;213;p38" descr="Young child with Down syndrome with hands to face."/>
          <p:cNvPicPr preferRelativeResize="0">
            <a:picLocks noGrp="1" noChangeAspect="1"/>
          </p:cNvPicPr>
          <p:nvPr>
            <p:ph type="pic" idx="2"/>
          </p:nvPr>
        </p:nvPicPr>
        <p:blipFill rotWithShape="1">
          <a:blip r:embed="rId3">
            <a:alphaModFix/>
          </a:blip>
          <a:srcRect l="10275" r="12107"/>
          <a:stretch/>
        </p:blipFill>
        <p:spPr>
          <a:xfrm>
            <a:off x="7015892" y="2706631"/>
            <a:ext cx="1790420" cy="1958360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A39D7-1B81-EA33-FF14-4870C12BB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367" y="1572768"/>
            <a:ext cx="4469094" cy="1133856"/>
          </a:xfrm>
        </p:spPr>
        <p:txBody>
          <a:bodyPr/>
          <a:lstStyle/>
          <a:p>
            <a:r>
              <a:rPr lang="en-US" dirty="0"/>
              <a:t>Campus Impact Study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416E4F-C8C1-42E6-A59E-1E931017AF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460" y="2791730"/>
            <a:ext cx="4104600" cy="331460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Case study design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Semi-structured interviews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15 administrators, faculty, staff, traditional students</a:t>
            </a:r>
          </a:p>
        </p:txBody>
      </p:sp>
      <p:pic>
        <p:nvPicPr>
          <p:cNvPr id="404" name="Google Shape;404;p65" descr="Students on field after the homecoming football game, including alumni and current students from Bethel University's Integrated Learning and Development program and the football team quarterback.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1866" r="11866"/>
          <a:stretch/>
        </p:blipFill>
        <p:spPr>
          <a:xfrm>
            <a:off x="5269424" y="2706624"/>
            <a:ext cx="3125478" cy="2732066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6C520-968A-BB02-0538-1EEAE2973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367" y="1696756"/>
            <a:ext cx="8234400" cy="596995"/>
          </a:xfrm>
        </p:spPr>
        <p:txBody>
          <a:bodyPr/>
          <a:lstStyle/>
          <a:p>
            <a:r>
              <a:rPr lang="en-US" dirty="0"/>
              <a:t>Campus Impact Conclusions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9161A5-C9EB-131C-E6F5-D9C25DE1F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9366" y="2526224"/>
            <a:ext cx="7987210" cy="4004742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The BUILD program has impacted the university comprehensively, encompassing traditional students, faculty and staff, classroom experiences, policies and structure, and organizational culture. </a:t>
            </a:r>
          </a:p>
          <a:p>
            <a:pPr marL="5715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community member experience and identity development (students, faculty, staff), </a:t>
            </a:r>
          </a:p>
          <a:p>
            <a:pPr marL="5715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organizational policy and systems, </a:t>
            </a:r>
          </a:p>
          <a:p>
            <a:pPr marL="5715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culture and subcultures of the university.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Minute and mundane changes accumulated to richly change the “fabric of the community”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493B2-5C22-8724-FDF5-3059BCC02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and Answers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D212C1-3ACF-4AAC-8D97-FFB8C8D67F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459" y="2791730"/>
            <a:ext cx="5394401" cy="37752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hlinkClick r:id="rId3"/>
              </a:rPr>
              <a:t>www.bethel.edu/build</a:t>
            </a:r>
            <a:endParaRPr lang="en-US" b="1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b="1" dirty="0"/>
              <a:t>Dr. Mary Lindell</a:t>
            </a:r>
            <a:r>
              <a:rPr lang="en-US" dirty="0"/>
              <a:t>, Associate Professor and Special Education Program Director </a:t>
            </a:r>
            <a:r>
              <a:rPr lang="en-US" dirty="0">
                <a:hlinkClick r:id="rId4"/>
              </a:rPr>
              <a:t>mlindell@bethel.edu</a:t>
            </a:r>
            <a:endParaRPr lang="en-US" dirty="0"/>
          </a:p>
          <a:p>
            <a:r>
              <a:rPr lang="en-US" b="1" dirty="0"/>
              <a:t>Dawn Allen</a:t>
            </a:r>
            <a:r>
              <a:rPr lang="en-US" dirty="0"/>
              <a:t>, Founding Director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Bethel University BUILD Program </a:t>
            </a:r>
            <a:br>
              <a:rPr lang="en-US" dirty="0"/>
            </a:br>
            <a:r>
              <a:rPr lang="en-US" dirty="0">
                <a:hlinkClick r:id="rId5"/>
              </a:rPr>
              <a:t>d-allen@bethel.edu</a:t>
            </a:r>
            <a:endParaRPr lang="en-US" dirty="0"/>
          </a:p>
          <a:p>
            <a:r>
              <a:rPr lang="en-US" dirty="0"/>
              <a:t>Thank you!</a:t>
            </a:r>
          </a:p>
        </p:txBody>
      </p:sp>
      <p:pic>
        <p:nvPicPr>
          <p:cNvPr id="418" name="Google Shape;418;p67" descr="QR code to bethel.edu/build website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44338" y="2791730"/>
            <a:ext cx="2173637" cy="2193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AAD42-F11A-8548-2A36-1D281D387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367" y="2107343"/>
            <a:ext cx="8234400" cy="599868"/>
          </a:xfrm>
        </p:spPr>
        <p:txBody>
          <a:bodyPr/>
          <a:lstStyle/>
          <a:p>
            <a:r>
              <a:rPr lang="en-US" dirty="0"/>
              <a:t>3 Keys of My Work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0678EE-BE71-9AB9-F10E-A9A0DFB924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249" y="2803764"/>
            <a:ext cx="4329834" cy="3763200"/>
          </a:xfrm>
        </p:spPr>
        <p:txBody>
          <a:bodyPr/>
          <a:lstStyle/>
          <a:p>
            <a:pPr marL="571500" indent="-342900">
              <a:spcBef>
                <a:spcPts val="240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Presume Competence</a:t>
            </a:r>
          </a:p>
          <a:p>
            <a:pPr marL="571500" indent="-342900">
              <a:spcBef>
                <a:spcPts val="240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Move Toward Valuing</a:t>
            </a:r>
          </a:p>
          <a:p>
            <a:pPr marL="571500" indent="-342900">
              <a:spcBef>
                <a:spcPts val="240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Foster Self-Determination</a:t>
            </a:r>
          </a:p>
        </p:txBody>
      </p:sp>
      <p:pic>
        <p:nvPicPr>
          <p:cNvPr id="220" name="Google Shape;220;p39" descr="Always presume competence "/>
          <p:cNvPicPr preferRelativeResize="0">
            <a:picLocks noGrp="1" noChangeAspect="1"/>
          </p:cNvPicPr>
          <p:nvPr>
            <p:ph type="pic" idx="2"/>
          </p:nvPr>
        </p:nvPicPr>
        <p:blipFill rotWithShape="1">
          <a:blip r:embed="rId3">
            <a:alphaModFix/>
          </a:blip>
          <a:srcRect t="23790" b="23790"/>
          <a:stretch/>
        </p:blipFill>
        <p:spPr>
          <a:xfrm>
            <a:off x="6876259" y="2830622"/>
            <a:ext cx="1570461" cy="1237134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pic>
      <p:pic>
        <p:nvPicPr>
          <p:cNvPr id="222" name="Google Shape;222;p39" descr="Hands of different complexions circling the word &quot;value.&quot;"/>
          <p:cNvPicPr preferRelativeResize="0">
            <a:picLocks noGrp="1" noChangeAspect="1"/>
          </p:cNvPicPr>
          <p:nvPr>
            <p:ph type="pic" idx="4294967295"/>
          </p:nvPr>
        </p:nvPicPr>
        <p:blipFill rotWithShape="1">
          <a:blip r:embed="rId4">
            <a:alphaModFix/>
          </a:blip>
          <a:srcRect l="3025" r="3025"/>
          <a:stretch/>
        </p:blipFill>
        <p:spPr>
          <a:xfrm>
            <a:off x="5435229" y="3819783"/>
            <a:ext cx="1177246" cy="1236175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pic>
      <p:pic>
        <p:nvPicPr>
          <p:cNvPr id="221" name="Google Shape;221;p39" descr="Colorful letters and various fonts spelling &quot;I'm determined.&quot;"/>
          <p:cNvPicPr preferRelativeResize="0">
            <a:picLocks noGrp="1" noChangeAspect="1"/>
          </p:cNvPicPr>
          <p:nvPr>
            <p:ph type="pic" idx="3"/>
          </p:nvPr>
        </p:nvPicPr>
        <p:blipFill rotWithShape="1">
          <a:blip r:embed="rId5">
            <a:alphaModFix/>
          </a:blip>
          <a:srcRect t="6223" b="6223"/>
          <a:stretch/>
        </p:blipFill>
        <p:spPr>
          <a:xfrm>
            <a:off x="7031681" y="4452890"/>
            <a:ext cx="1570461" cy="1237134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4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600"/>
              <a:buFont typeface="Calibri"/>
              <a:buNone/>
            </a:pPr>
            <a:r>
              <a:rPr lang="en-US" dirty="0"/>
              <a:t>Why Presume Competence?</a:t>
            </a:r>
            <a:endParaRPr dirty="0"/>
          </a:p>
        </p:txBody>
      </p:sp>
      <p:pic>
        <p:nvPicPr>
          <p:cNvPr id="228" name="Google Shape;228;p40" descr="Words on a sticky note that say &quot;To presume incompetence could cause irreparable harm to our students if we are wrong.&quot;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29534" b="29534"/>
          <a:stretch/>
        </p:blipFill>
        <p:spPr>
          <a:xfrm>
            <a:off x="1668189" y="2823421"/>
            <a:ext cx="5807622" cy="3169415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B3351-A641-053C-1B49-E5F650CAD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(New) Assumptions Matter </a:t>
            </a:r>
            <a:br>
              <a:rPr lang="en-US" dirty="0"/>
            </a:br>
            <a:r>
              <a:rPr lang="en-US" sz="2400" dirty="0"/>
              <a:t>(Jorgensen, 2018)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830FEA-5496-338D-FCB6-2DB24771C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9366" y="2706624"/>
            <a:ext cx="8234400" cy="3824342"/>
          </a:xfrm>
        </p:spPr>
        <p:txBody>
          <a:bodyPr/>
          <a:lstStyle/>
          <a:p>
            <a:pPr marL="5715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Intelligence is not a single measurable characteristic;</a:t>
            </a:r>
          </a:p>
          <a:p>
            <a:pPr marL="5715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All people have different talents and skills;</a:t>
            </a:r>
          </a:p>
          <a:p>
            <a:pPr marL="5715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People learn and perform best when they feel valued, when others have high expectations, and when they are taught and supported well (this can be accomplished in inclusive settings);</a:t>
            </a:r>
          </a:p>
          <a:p>
            <a:pPr marL="5715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When someone cannot currently communicate that they are smart, assume that they are.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E8CCA-ABEA-880A-996A-5AA28FF1F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That Means (in part) 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56AC6D-79B7-DE30-917C-5632387956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0233" y="2737620"/>
            <a:ext cx="5826581" cy="3860306"/>
          </a:xfrm>
        </p:spPr>
        <p:txBody>
          <a:bodyPr/>
          <a:lstStyle/>
          <a:p>
            <a:pPr marL="403225" indent="-17462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Commit to helping each person develop a reliable communication system.</a:t>
            </a:r>
          </a:p>
          <a:p>
            <a:pPr marL="403225" indent="-17462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Bring supports to the “general environment” where all individuals belong. </a:t>
            </a:r>
          </a:p>
          <a:p>
            <a:pPr marL="403225" indent="-17462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Individuals do not need to develop skills to bring to the “general environment” before they can benefit from learning there.</a:t>
            </a:r>
          </a:p>
          <a:p>
            <a:pPr marL="403225" indent="-17462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Carefully monitor and withdraw supports as individuals become more independent.</a:t>
            </a:r>
          </a:p>
        </p:txBody>
      </p:sp>
      <p:pic>
        <p:nvPicPr>
          <p:cNvPr id="241" name="Google Shape;241;p42" descr="Young bald man with Down syndrome working in a Walgreens store stocking shelves.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7099" r="7099"/>
          <a:stretch/>
        </p:blipFill>
        <p:spPr>
          <a:xfrm rot="5400000">
            <a:off x="6483313" y="3183027"/>
            <a:ext cx="2499257" cy="2184669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6ABE9-1F94-0F61-B9D1-C3E40F024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Responses to Disability </a:t>
            </a:r>
            <a:br>
              <a:rPr lang="en-US" dirty="0"/>
            </a:br>
            <a:r>
              <a:rPr lang="en-US" sz="2400" dirty="0"/>
              <a:t>(Van Der </a:t>
            </a:r>
            <a:r>
              <a:rPr lang="en-US" sz="2400" dirty="0" err="1"/>
              <a:t>Klift</a:t>
            </a:r>
            <a:r>
              <a:rPr lang="en-US" sz="2400" dirty="0"/>
              <a:t> &amp; </a:t>
            </a:r>
            <a:r>
              <a:rPr lang="en-US" sz="2400" dirty="0" err="1"/>
              <a:t>Kunc</a:t>
            </a:r>
            <a:r>
              <a:rPr lang="en-US" sz="2400" dirty="0"/>
              <a:t>, 2019)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E42048-E249-E3E6-AF8F-106EFD1AAC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0">
              <a:spcBef>
                <a:spcPts val="600"/>
              </a:spcBef>
            </a:pPr>
            <a:r>
              <a:rPr lang="en-US" b="1" dirty="0"/>
              <a:t>MARGINALIZATION </a:t>
            </a:r>
          </a:p>
          <a:p>
            <a:pPr marL="571500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/>
              <a:t>Segregation</a:t>
            </a:r>
          </a:p>
          <a:p>
            <a:pPr marL="571500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/>
              <a:t>Aggression</a:t>
            </a:r>
          </a:p>
          <a:p>
            <a:pPr marL="571500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/>
              <a:t>Death</a:t>
            </a:r>
          </a:p>
          <a:p>
            <a:pPr marL="228600" indent="0">
              <a:spcBef>
                <a:spcPts val="1800"/>
              </a:spcBef>
            </a:pPr>
            <a:r>
              <a:rPr lang="en-US" b="1" dirty="0"/>
              <a:t>REFORM/REHABILITATION</a:t>
            </a:r>
          </a:p>
          <a:p>
            <a:pPr marL="571500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/>
              <a:t>Minimize the disability</a:t>
            </a:r>
          </a:p>
          <a:p>
            <a:pPr marL="571500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/>
              <a:t>Assimilation</a:t>
            </a:r>
          </a:p>
          <a:p>
            <a:pPr marL="571500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/>
              <a:t>“You can be with us when you are like us.”</a:t>
            </a:r>
          </a:p>
        </p:txBody>
      </p:sp>
      <p:pic>
        <p:nvPicPr>
          <p:cNvPr id="248" name="Google Shape;248;p43" descr="Drawing of paper doll figures. Six figures are in a line holding hands and one figure is off to the side. 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456" t="3800" r="2456"/>
          <a:stretch/>
        </p:blipFill>
        <p:spPr>
          <a:xfrm>
            <a:off x="6828052" y="2706624"/>
            <a:ext cx="1861500" cy="1410670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pic>
      <p:pic>
        <p:nvPicPr>
          <p:cNvPr id="249" name="Google Shape;249;p43" descr="Classroom with students sitting and working at desks. 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l="8099" r="8099"/>
          <a:stretch/>
        </p:blipFill>
        <p:spPr>
          <a:xfrm>
            <a:off x="6820319" y="4323925"/>
            <a:ext cx="1861500" cy="1466400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84E26-07CB-A936-6760-4537002DC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367" y="1572768"/>
            <a:ext cx="6747345" cy="1133856"/>
          </a:xfrm>
        </p:spPr>
        <p:txBody>
          <a:bodyPr/>
          <a:lstStyle/>
          <a:p>
            <a:r>
              <a:rPr lang="en-US" dirty="0"/>
              <a:t>Responses to Disability continued</a:t>
            </a:r>
            <a:br>
              <a:rPr lang="en-US" dirty="0"/>
            </a:br>
            <a:r>
              <a:rPr lang="en-US" sz="2400" dirty="0"/>
              <a:t>(Van Der </a:t>
            </a:r>
            <a:r>
              <a:rPr lang="en-US" sz="2400" dirty="0" err="1"/>
              <a:t>Klift</a:t>
            </a:r>
            <a:r>
              <a:rPr lang="en-US" sz="2400" dirty="0"/>
              <a:t> &amp; </a:t>
            </a:r>
            <a:r>
              <a:rPr lang="en-US" sz="2400" dirty="0" err="1"/>
              <a:t>Kunc</a:t>
            </a:r>
            <a:r>
              <a:rPr lang="en-US" sz="2400" dirty="0"/>
              <a:t>, 2019)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6F1066-D18F-2CA1-40D4-A46BD2E0F2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249" y="2737620"/>
            <a:ext cx="5996400" cy="3860340"/>
          </a:xfrm>
        </p:spPr>
        <p:txBody>
          <a:bodyPr/>
          <a:lstStyle/>
          <a:p>
            <a:pPr marL="228600" indent="0">
              <a:spcBef>
                <a:spcPts val="0"/>
              </a:spcBef>
            </a:pPr>
            <a:r>
              <a:rPr lang="en-US" b="1" dirty="0"/>
              <a:t>TOLERANCE/BENEVOLENCE</a:t>
            </a:r>
          </a:p>
          <a:p>
            <a:pPr marL="5715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Resignation</a:t>
            </a:r>
          </a:p>
          <a:p>
            <a:pPr marL="5715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False belonging</a:t>
            </a:r>
          </a:p>
          <a:p>
            <a:pPr marL="5715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“We will do it because it is the right thing to do for those unfortunate people.”</a:t>
            </a:r>
          </a:p>
          <a:p>
            <a:pPr marL="228600" indent="0">
              <a:spcBef>
                <a:spcPts val="0"/>
              </a:spcBef>
            </a:pPr>
            <a:r>
              <a:rPr lang="en-US" b="1" dirty="0"/>
              <a:t>VALUING</a:t>
            </a:r>
          </a:p>
          <a:p>
            <a:pPr marL="5715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Diversity is typical</a:t>
            </a:r>
          </a:p>
          <a:p>
            <a:pPr marL="5715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Reciprocal relationships</a:t>
            </a:r>
          </a:p>
          <a:p>
            <a:pPr marL="5715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Equal worth</a:t>
            </a:r>
          </a:p>
          <a:p>
            <a:pPr marL="5715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Mutual benefit</a:t>
            </a:r>
          </a:p>
          <a:p>
            <a:pPr marL="5715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Belonging</a:t>
            </a:r>
          </a:p>
        </p:txBody>
      </p:sp>
      <p:pic>
        <p:nvPicPr>
          <p:cNvPr id="256" name="Google Shape;256;p44" descr="Drawing of two figures. One figure is helping the other figure off of the floor by extending a hand.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10614" b="10614"/>
          <a:stretch/>
        </p:blipFill>
        <p:spPr>
          <a:xfrm>
            <a:off x="7051729" y="2766343"/>
            <a:ext cx="1738576" cy="1369566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pic>
      <p:pic>
        <p:nvPicPr>
          <p:cNvPr id="257" name="Google Shape;257;p44" descr="Hands of different complexions are circling the word &quot;value.&quot;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t="10127" b="10127"/>
          <a:stretch/>
        </p:blipFill>
        <p:spPr>
          <a:xfrm>
            <a:off x="7051729" y="4334735"/>
            <a:ext cx="1738576" cy="1369566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Integral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CC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PAW xmlns="http://www.net-centric.com/PAWPP">
  <Shape xmlns="" ID="X/KBfRT+PhW1D1RoURgEpGnZwsM=" isBookmarkSet="no" pdftag="H1" artifact="_x0030_" bookmark="yes" Order="_x0031_"/>
  <Shape xmlns="" ID="uaq4MvzFcRKk6s4qZhQ7AWEoFp4=" pdftag="P" isBookmarkSet="no" bookmark="no" Order="_x0032_"/>
  <Shape xmlns="" ID="8yarZ5ptM0xQ6k9jbTmAt6aidQo=" pdftag="H2" isBookmarkSet="no" bookmark="yes" Order="_x0031_"/>
  <Shape xmlns="" ID="OPG44v3VNn7OcnaKcZKj8JIi4ZQ=" pdftag="P" isBookmarkSet="no" bookmark="no" Order="_x0033_"/>
  <Shape xmlns="" ID="PvSjxxQB6VzGuObOCCt6RyRBvMk=" formula="no" artifact="_x0030_" inline="no" validate="yes" pdftag="Figure" isBookmarkSet="no" bookmark="no" Order="_x0032_" Lang=""/>
  <HyperLink xmlns="" ID="3N0qIJZiflOal3nicpMfT2s6bB0=-122610529239.41016_223.4197" plainAltText="www.bethel.edu_x002F_build" language="" Lang=""/>
  <HyperLink xmlns="" ID="3N0qIJZiflOal3nicpMfT2s6bB0=-108679058138.91016_313.1797" plainAltText="mlindell_x0040_bethel.edu" language="" Lang=""/>
  <HyperLink xmlns="" ID="3N0qIJZiflOal3nicpMfT2s6bB0=-135414136538.91016_408.9397" plainAltText="d-allen_x0040_bethel.edu" language="" Lang=""/>
  <Shape xmlns="" ID="Wsq/AYitK4gpK4W+WFliuqJxnFI=" pdftag="H2" isBookmarkSet="no" bookmark="yes" Order="_x0031_"/>
  <Shape xmlns="" ID="2p7wvKxNuywdn71Ucx+V6iUgFuc=" pdftag="P" isBookmarkSet="no" bookmark="no" Order="_x0032_"/>
  <Shape xmlns="" ID="fEDis9QZPcH8rajyEPjUeoKKiJo=" formula="no" artifact="_x0030_" inline="no" validate="yes" pdftag="Figure" isBookmarkSet="no" bookmark="no" Order="_x0033_" Lang=""/>
  <Shape xmlns="" ID="t3DCmvyiYSqlpDnqDEDrVuXJggQ=" pdftag="H2" isBookmarkSet="no" bookmark="yes" Order="_x0031_"/>
  <Shape xmlns="" ID="ijKjvvV2reZgmaeeFfN9rdFoJz4=" pdftag="P" isBookmarkSet="no" bookmark="no" Order="_x0032_"/>
  <Shape xmlns="" ID="MjYb+7qe56pHw4mzMYUDrylwvf0=" formula="no" artifact="_x0030_" inline="no" validate="yes" pdftag="Figure" isBookmarkSet="no" bookmark="no" Order="_x0033_" Lang=""/>
  <Shape xmlns="" ID="WojlzMs9LjP3YWZSfLvWSNmW29Q=" formula="no" artifact="_x0030_" inline="no" validate="yes" pdftag="Figure" isBookmarkSet="no" bookmark="no" Order="_x0034_" Lang=""/>
  <Shape xmlns="" ID="EjWIy//eNEdGUxNQL4aRScy3o3k=" formula="no" artifact="_x0030_" inline="no" validate="yes" pdftag="Figure" isBookmarkSet="no" bookmark="no" Order="_x0035_" Lang=""/>
  <Shape xmlns="" ID="I/QXqHgWyd1qXIrAoqNj4x6FODw=" pdftag="P" isBookmarkSet="no" bookmark="no" Order="_x0031_"/>
  <Shape xmlns="" ID="pGvZE61OlDtAF7n/vKQHHY8atpY=" formula="no" artifact="_x0030_" inline="no" validate="yes" pdftag="Figure" isBookmarkSet="no" bookmark="no" Order="_x0032_" Lang=""/>
  <Shape xmlns="" ID="3ASo81uKUR0Gt2rXM61KymPJy50=" pdftag="H2" isBookmarkSet="no" bookmark="yes" Order="_x0031_"/>
  <Shape xmlns="" ID="52MY8KWqoDgbFXP2gZ4j/FLX3TU=" pdftag="P" isBookmarkSet="no" bookmark="no" Order="_x0032_"/>
  <Shape xmlns="" ID="cvUeyNnEjjYqsA/2GhN5rZloRYg=" pdftag="H2" isBookmarkSet="no" bookmark="yes" Order="_x0031_"/>
  <Shape xmlns="" ID="ycPGmCBrz0auXHSnWX2ysyBHlHM=" pdftag="P" isBookmarkSet="no" bookmark="no" Order="_x0032_"/>
  <Shape xmlns="" ID="NB6rBVRYegQqeSzLF/h1E7n+mko=" formula="no" artifact="_x0030_" inline="no" validate="yes" pdftag="Figure" isBookmarkSet="no" bookmark="no" Order="_x0033_" Lang=""/>
  <Shape xmlns="" ID="W0j1DSl4isgHemkTCjRtGlwcby0=" pdftag="H2" isBookmarkSet="no" bookmark="yes" Order="_x0031_"/>
  <Shape xmlns="" ID="OXX2ySImMXe73cI2jrUPQFWYB4s=" pdftag="P" isBookmarkSet="no" bookmark="no" Order="_x0032_"/>
  <Shape xmlns="" ID="6fiN/Xy23JG3zm6Dx/q3JSFyGdo=" formula="no" artifact="_x0030_" inline="no" validate="yes" pdftag="Figure" isBookmarkSet="no" bookmark="no" Order="_x0033_" Lang=""/>
  <Shape xmlns="" ID="a25+6G+mnAhHLz2ASLSAA/kWD9Q=" formula="no" artifact="_x0030_" inline="no" validate="yes" pdftag="Figure" isBookmarkSet="no" bookmark="no" Order="_x0034_" Lang=""/>
  <Shape xmlns="" ID="8hRkNIt7zu9F/3dxbQvvn2wrjQc=" pdftag="H2" isBookmarkSet="no" bookmark="yes" Order="_x0031_"/>
  <Shape xmlns="" ID="ZiY20xMtm3U5zj1+jCeB5IDev2I=" pdftag="P" isBookmarkSet="no" bookmark="no" Order="_x0032_"/>
  <Shape xmlns="" ID="4KvkCaq1DDJTxA40VWVJpZDGrlQ=" formula="no" artifact="_x0030_" inline="no" validate="yes" pdftag="Figure" isBookmarkSet="no" bookmark="no" Order="_x0033_" Lang=""/>
  <Shape xmlns="" ID="cfE5+NCH5eyfxAj4UlAY3VjTbQs=" formula="no" artifact="_x0030_" inline="no" validate="yes" pdftag="Figure" isBookmarkSet="no" bookmark="no" Order="_x0034_" Lang=""/>
  <Shape xmlns="" ID="cw0Ah7Rj0cs+7EXfWwzmrXk2ddg=" pdftag="H2" isBookmarkSet="no" bookmark="yes" Order="_x0031_"/>
  <Shape xmlns="" ID="Um5FZ8drWByXwPKgob3sfMYhqvg=" pdftag="P" isBookmarkSet="no" bookmark="no" Order="_x0032_"/>
  <Shape xmlns="" ID="Pri73fot/u7pj5HE/cw1lmU+y8Y=" pdftag="H2" isBookmarkSet="no" bookmark="yes" Order="_x0031_"/>
  <Shape xmlns="" ID="ZnfUUcj0EFw2rga4FhYJkWYIspI=" pdftag="P" isBookmarkSet="no" bookmark="no" Order="_x0032_"/>
  <Shape xmlns="" ID="wtBVdyDuGG3WBV7v/asW6wlPJYs=" pdftag="H2" isBookmarkSet="no" bookmark="yes" Order="_x0031_"/>
  <Shape xmlns="" ID="Thv176zEnfj9vB0QzIBNHmL7soo=" pdftag="P" isBookmarkSet="no" bookmark="no" Order="_x0032_"/>
  <Shape xmlns="" ID="y4/KAZhlOHlXHdkKbuIo3S/sHTI=" formula="no" inline="no" artifact="_x0030_" validate="yes" pdftag="Figure" isBookmarkSet="no" bookmark="no" Order="_x0033_" Lang=""/>
  <Shape xmlns="" ID="loUTYa4Ws1HPzKij/YGUMUaspZU=" pdftag="H2" isBookmarkSet="no" bookmark="yes" Order="_x0031_"/>
  <Shape xmlns="" ID="dFuZKZBh+Xr/gWCBNgB7bWHm5I8=" formula="no" inline="no" artifact="_x0030_" validate="yes" pdftag="Figure" isBookmarkSet="no" bookmark="no" Order="_x0032_" Lang=""/>
  <Shape xmlns="" ID="yoKRYDdlYiOw49x2+F3YgBELZpM=" pdftag="H2" isBookmarkSet="no" bookmark="yes" Order="_x0031_"/>
  <Shape xmlns="" ID="nx5SoR8wk3YNhApr+hjQESZ3ME0=" pdftag="P" isBookmarkSet="no" bookmark="no" Order="_x0032_"/>
  <Shape xmlns="" ID="3UCassaAvn1dL2fEWk4bHHxsXis=" pdftag="H2" isBookmarkSet="no" bookmark="yes" Order="_x0031_"/>
  <Shape xmlns="" ID="pwiKdH5GqbcIGk0oW9lEKXGhwrE=" pdftag="P" isBookmarkSet="no" bookmark="no" Order="_x0032_"/>
  <Shape xmlns="" ID="uQUqHC6xyNON7+UuXtcH9rwGpns=" formula="no" inline="no" artifact="_x0030_" validate="yes" pdftag="Figure" isBookmarkSet="no" bookmark="no" Order="_x0034_" Lang=""/>
  <Shape xmlns="" ID="FZmHEknEb/UdpfXsvYhSwqHULOU=" formula="no" inline="no" artifact="_x0030_" validate="yes" pdftag="Figure" isBookmarkSet="no" bookmark="no" Order="_x0033_" Lang=""/>
  <Shape xmlns="" ID="QktuNvqBdEqGSR3vkCLRjjEJwc4=" pdftag="H2" isBookmarkSet="no" bookmark="yes" Order="_x0031_"/>
  <Shape xmlns="" ID="jie3d7NbCMx53U+AiRsyyYAM7vQ=" pdftag="P" isBookmarkSet="no" bookmark="no" Order="_x0032_"/>
  <Shape xmlns="" ID="a8vMqhOJxrZ3DinU6ZpWyuUiHF4=" formula="no" inline="no" artifact="_x0030_" validate="yes" pdftag="Figure" isBookmarkSet="no" bookmark="no" Order="_x0033_" Lang=""/>
  <Shape xmlns="" ID="Z07OZvNobBVd4PoeRNZu6xQRx0w=" formula="no" inline="no" artifact="_x0030_" validate="yes" pdftag="Figure" isBookmarkSet="no" bookmark="no" Order="_x0034_" Lang=""/>
  <Shape xmlns="" ID="VRAPg2zRTXUqRPHoa4Qtq7IG2XQ=" pdftag="H2" isBookmarkSet="no" bookmark="yes" Order="_x0031_"/>
  <Shape xmlns="" ID="FF6EC7MwAVDDuEmXcY09HShSTLo=" pdftag="P" isBookmarkSet="no" bookmark="no" Order="_x0032_"/>
  <Shape xmlns="" ID="iLrnHmxdSlkbLb+l12q+yN+bA2Y=" formula="no" inline="no" pdftag="Figure" artifact="_x0030_" validate="yes" isBookmarkSet="no" bookmark="no" Order="_x0033_" Lang=""/>
  <Shape xmlns="" ID="x/qQecDt0Ym1GmLwXrVv2f6RVOM=" formula="no" inline="no" pdftag="Figure" artifact="_x0030_" validate="yes" isBookmarkSet="no" bookmark="no" Order="_x0034_" Lang=""/>
  <Shape xmlns="" ID="I/m0HiEIBRkrEm1NM6z53tjizYg=" pdftag="H2" isBookmarkSet="no" bookmark="yes" Order="_x0031_"/>
  <Shape xmlns="" ID="JPtP7aIp0RjB0OhyrLDZLxIm0e0=" pdftag="P" isBookmarkSet="no" bookmark="no" Order="_x0032_"/>
  <Shape xmlns="" ID="VWNgOk7+JZXF6Ud7dZnpGKu2mOI=" formula="no" pdftag="Figure" inline="no" artifact="_x0030_" validate="yes" isBookmarkSet="no" bookmark="no" Order="_x0033_" Lang=""/>
  <Shape xmlns="" ID="FkPGJJDMVAbZcZKGXg8cSYEZdKw=" pdftag="H2" isBookmarkSet="no" bookmark="yes" Order="_x0031_"/>
  <Shape xmlns="" ID="czI4KxXF45oSBpHPRgmtvDTw5Fg=" pdftag="P" isBookmarkSet="no" bookmark="no" Order="_x0032_"/>
  <Shape xmlns="" ID="dnZU9HHy9G2Rh9uviBUERQetaa4=" formula="no" artifact="_x0030_" inline="no" validate="yes" pdftag="Figure" isBookmarkSet="no" bookmark="no" Order="_x0033_" Lang=""/>
  <Shape xmlns="" ID="DVUEuFMd6d6bG+Tq9jb9Wgjpskk=" pdftag="H2" isBookmarkSet="no" bookmark="yes" Order="_x0031_"/>
  <Shape xmlns="" ID="zxM8nxbEK6vKT112Kd0ygs8uBgs=" pdftag="P" isBookmarkSet="no" bookmark="no" Order="_x0032_"/>
  <Shape xmlns="" ID="rfQDnqn6JyW/AthyW4RvErdUvCw=" formula="no" artifact="_x0030_" inline="no" validate="yes" pdftag="Figure" isBookmarkSet="no" bookmark="no" Order="_x0033_" Lang=""/>
  <Shape xmlns="" ID="dML3/ZrWVuhLo4YwgDZhF6+h1hE=" formula="no" artifact="_x0030_" inline="no" validate="yes" pdftag="Figure" isBookmarkSet="no" bookmark="no" Order="_x0034_" Lang=""/>
  <Shape xmlns="" ID="uJC2pAs4geEEoJY36qV90gW6rGw=" formula="no" artifact="_x0030_" inline="no" validate="yes" pdftag="Figure" isBookmarkSet="no" bookmark="no" Order="_x0035_" Lang=""/>
  <Shape xmlns="" ID="dW9Zd7bJMMx6bg/oeQgiCcW9X/0=" pdftag="H2" isBookmarkSet="no" bookmark="yes" Order="_x0031_"/>
  <Shape xmlns="" ID="lntViWHXBDNe3jjUEV144mX1YnM=" pdftag="P" isBookmarkSet="no" bookmark="no" Order="_x0032_"/>
  <Shape xmlns="" ID="Zd06vIxxqNJTF1cMVCcF2cLC0ig=" formula="no" artifact="_x0030_" inline="no" validate="yes" pdftag="Figure" isBookmarkSet="no" bookmark="no" Order="_x0033_" Lang=""/>
  <Shape xmlns="" ID="x/XMjP3qMCi1oxyUGZ8M+C9Thpw=" formula="no" artifact="_x0030_" inline="no" validate="yes" pdftag="Figure" isBookmarkSet="no" bookmark="no" Order="_x0034_" Lang=""/>
  <Shape xmlns="" ID="4RvABVykIUktwPVuAWA2VTul42E=" formula="no" artifact="_x0030_" inline="no" validate="yes" pdftag="Figure" isBookmarkSet="no" bookmark="no" Order="_x0035_" Lang=""/>
  <Shape xmlns="" ID="rYsPoiSGl6fj5fTArEK22E57n6I=" formula="no" artifact="_x0030_" inline="no" validate="yes" pdftag="Figure" isBookmarkSet="no" bookmark="no" Order="_x0036_" Lang=""/>
  <Shape xmlns="" ID="+K7I28SvgwS/7D7Lq0sLaPWhF2k=" pdftag="H2" isBookmarkSet="no" bookmark="yes" Order="_x0031_"/>
  <Shape xmlns="" ID="5jwbNwbKZBjgjNIPc2NW79ajCZk=" pdftag="P" isBookmarkSet="no" bookmark="no" Order="_x0032_"/>
  <Shape xmlns="" ID="GfCWEalB7aXqS/tREdbmLIA+6Zg=" formula="no" artifact="_x0030_" inline="no" validate="yes" pdftag="Figure" isBookmarkSet="no" bookmark="no" Order="_x0033_" Lang=""/>
  <Shape xmlns="" ID="HNowclM6edDLhaag6slB7HEuyl4=" pdftag="H2" isBookmarkSet="no" bookmark="yes" Order="_x0031_"/>
  <Shape xmlns="" ID="PR3hxCERecrPXMA9ALd7BVJlXhE=" pdftag="P" isBookmarkSet="no" bookmark="no" Order="_x0032_"/>
  <Shape xmlns="" ID="CypgUCDeHXfdlrnLh7DILVYDhkE=" pdftag="P" isBookmarkSet="no" bookmark="no" Order="_x0033_"/>
  <Shape xmlns="" ID="VFN12bJOoukCyQdm/oeNCnl+PVY=" pdftag="P" isBookmarkSet="no" bookmark="no" Order="_x0034_"/>
  <Shape xmlns="" ID="m5f0ArkErvjlEgL9UBREljdWI/g=" pdftag="P" isBookmarkSet="no" bookmark="no" Order="_x0035_"/>
  <Shape xmlns="" ID="GUeBlxQTyPLm/Lw+3XUPfsAagCE=" pdftag="H2" isBookmarkSet="no" bookmark="yes" Order="_x0031_"/>
  <Shape xmlns="" ID="DEMl5TD0etKXqJYF22Wr4U480zk=" formula="no" artifact="_x0030_" inline="no" validate="yes" pdftag="Figure" isBookmarkSet="no" bookmark="no" Order="_x0032_" Lang=""/>
  <Shape xmlns="" ID="gDELgTOL6EEctn93DSb0b9CwaUc=" formula="no" artifact="_x0030_" inline="no" validate="yes" pdftag="Figure" isBookmarkSet="no" bookmark="no" Order="_x0033_" Lang=""/>
  <Shape xmlns="" ID="PoKl9QZMHwBxbJ+xdLI4TVxbM3A=" pdftag="H2" isBookmarkSet="no" bookmark="yes" Order="_x0031_"/>
  <Shape xmlns="" ID="RZ96p8CewNIyT/vWsDra0NqjaIE=" formula="no" artifact="_x0030_" inline="no" validate="yes" pdftag="Figure" isBookmarkSet="no" bookmark="no" Order="_x0032_" Lang=""/>
  <Shape xmlns="" ID="y66psHBbiiMcQkYAHc7I2fFxkdg=" artifact="_x0030_" formula="no" inline="no" validate="yes" pdftag="Figure" isBookmarkSet="no" bookmark="no" Order="_x0033_" Lang=""/>
  <Shape xmlns="" ID="ql0dY5/qI968x4sUHtiWJ5PKO58=" formula="no" artifact="_x0030_" inline="no" validate="yes" pdftag="Figure" isBookmarkSet="no" bookmark="no" Order="_x0034_" Lang=""/>
  <Shape xmlns="" ID="PPe3NaWgRuXmTAjPVH2mx30i1rQ=" pdftag="H2" isBookmarkSet="no" bookmark="yes" Order="_x0031_"/>
  <Shape xmlns="" ID="+Sa17+ZuVIh2XO+t6AyHGAGpT5I=" pdftag="P" isBookmarkSet="no" bookmark="no" Order="_x0032_"/>
  <Shape xmlns="" ID="V/xBo3nE3wU6yNTugPxRKjbqb1M=" formula="no" artifact="_x0030_" inline="no" validate="yes" pdftag="Figure" isBookmarkSet="no" bookmark="no" Order="_x0033_" Lang=""/>
  <Shape xmlns="" ID="tmubolN4atHr7Y6eKVZBpzuBlPc=" pdftag="H2" isBookmarkSet="no" bookmark="yes" Order="_x0031_"/>
  <Shape xmlns="" ID="DVn7BkVEirKSAcBVnIxKWd7VsjU=" pdftag="P" isBookmarkSet="no" bookmark="no" Order="_x0032_"/>
  <Shape xmlns="" ID="N+0W/2WHNXQWQ4UKz3QX1EfRONQ=" pdftag="H2" isBookmarkSet="no" bookmark="yes" Order="_x0031_"/>
  <Shape xmlns="" ID="9mDaqdJJ2pX5jPt1iV8NkfYzXRE=" pdftag="P" isBookmarkSet="no" bookmark="no" Order="_x0032_"/>
  <Shape xmlns="" ID="kCs7WT4crWt0h7HJSdju4UGf/O8=" formula="no" artifact="_x0030_" inline="no" validate="yes" pdftag="Figure" isBookmarkSet="no" bookmark="no" Order="_x0033_" Lang=""/>
  <Shape xmlns="" ID="U7tXOnaifcPOE4ZtZTwUqbzySRg=" formula="no" artifact="_x0030_" inline="no" validate="yes" pdftag="Figure" isBookmarkSet="no" bookmark="no" Order="_x0034_" Lang=""/>
  <Shape xmlns="" ID="KUqvDDhJJigzdiklQxzqLBFlx74=" pdftag="H2" isBookmarkSet="no" bookmark="yes" Order="_x0031_"/>
  <Shape xmlns="" ID="Y5ctX3y9r0HPDTMic23GZ/GLw4Y=" pdftag="P" isBookmarkSet="no" bookmark="no" Order="_x0032_"/>
  <Shape xmlns="" ID="kPB464fBKo05kBp8DAvRD2tALQs=" pdftag="H2" isBookmarkSet="no" bookmark="yes" Order="_x0031_"/>
  <Shape xmlns="" ID="jCD6v8njxoJsIKhXjk7gm/L0jEg=" pdftag="P" isBookmarkSet="no" bookmark="no" Order="_x0032_"/>
  <Shape xmlns="" ID="elghAydNDitogh/51fXVEe6cRFA=" formula="no" artifact="_x0030_" inline="no" validate="yes" pdftag="Figure" isBookmarkSet="no" bookmark="no" Order="_x0033_" Lang=""/>
  <Shape xmlns="" ID="OdQzE3RTyqvIWdigQy65pZSsse0=" pdftag="H2" isBookmarkSet="no" bookmark="yes" Order="_x0031_"/>
  <Shape xmlns="" ID="6y4O6wqxdsiAn+ZDMxLiYYN2alI=" pdftag="P" isBookmarkSet="no" bookmark="no" Order="_x0032_"/>
  <Shape xmlns="" ID="YWwiZdKfPO1cWmnkuKqHZNgj22w=" pdftag="H2" isBookmarkSet="no" bookmark="yes" Order="_x0031_"/>
  <Shape xmlns="" ID="3N0qIJZiflOal3nicpMfT2s6bB0=" pdftag="P" isBookmarkSet="no" bookmark="no" Order="_x0032_"/>
  <Shape xmlns="" ID="t2TDQk3OpzpUZ4EqnjoadMHrRds=" formula="no" artifact="_x0030_" inline="no" validate="yes" pdftag="Figure" isBookmarkSet="no" bookmark="no" Order="_x0033_" Lang=""/>
  <SubText xmlns="" ID="PvSjxxQB6VzGuObOCCt6RyRBvMk=" ActualText=""/>
  <SubText xmlns="" ID="fEDis9QZPcH8rajyEPjUeoKKiJo=" ActualText=""/>
  <SubText xmlns="" ID="MjYb+7qe56pHw4mzMYUDrylwvf0=" ActualText=""/>
  <SubText xmlns="" ID="WojlzMs9LjP3YWZSfLvWSNmW29Q=" ActualText=""/>
  <SubText xmlns="" ID="EjWIy//eNEdGUxNQL4aRScy3o3k=" ActualText=""/>
  <SubText xmlns="" ID="pGvZE61OlDtAF7n/vKQHHY8atpY=" ActualText=""/>
  <SubText xmlns="" ID="NB6rBVRYegQqeSzLF/h1E7n+mko=" ActualText=""/>
  <SubText xmlns="" ID="6fiN/Xy23JG3zm6Dx/q3JSFyGdo=" ActualText=""/>
  <SubText xmlns="" ID="a25+6G+mnAhHLz2ASLSAA/kWD9Q=" ActualText=""/>
  <SubText xmlns="" ID="4KvkCaq1DDJTxA40VWVJpZDGrlQ=" ActualText=""/>
  <SubText xmlns="" ID="cfE5+NCH5eyfxAj4UlAY3VjTbQs=" ActualText=""/>
  <SubText xmlns="" ID="y4/KAZhlOHlXHdkKbuIo3S/sHTI=" ActualText=""/>
  <SubText xmlns="" ID="dFuZKZBh+Xr/gWCBNgB7bWHm5I8=" ActualText=""/>
  <SubText xmlns="" ID="uQUqHC6xyNON7+UuXtcH9rwGpns=" ActualText=""/>
  <SubText xmlns="" ID="FZmHEknEb/UdpfXsvYhSwqHULOU=" ActualText=""/>
  <SubText xmlns="" ID="a8vMqhOJxrZ3DinU6ZpWyuUiHF4=" ActualText=""/>
  <SubText xmlns="" ID="Z07OZvNobBVd4PoeRNZu6xQRx0w=" ActualText=""/>
  <SubText xmlns="" ID="iLrnHmxdSlkbLb+l12q+yN+bA2Y=" ActualText=""/>
  <SubText xmlns="" ID="x/qQecDt0Ym1GmLwXrVv2f6RVOM=" ActualText=""/>
  <SubText xmlns="" ID="VWNgOk7+JZXF6Ud7dZnpGKu2mOI=" ActualText=""/>
  <SubText xmlns="" ID="dnZU9HHy9G2Rh9uviBUERQetaa4=" ActualText=""/>
  <SubText xmlns="" ID="rfQDnqn6JyW/AthyW4RvErdUvCw=" ActualText=""/>
  <SubText xmlns="" ID="dML3/ZrWVuhLo4YwgDZhF6+h1hE=" ActualText=""/>
  <SubText xmlns="" ID="uJC2pAs4geEEoJY36qV90gW6rGw=" ActualText=""/>
  <SubText xmlns="" ID="Zd06vIxxqNJTF1cMVCcF2cLC0ig=" ActualText=""/>
  <SubText xmlns="" ID="x/XMjP3qMCi1oxyUGZ8M+C9Thpw=" ActualText=""/>
  <SubText xmlns="" ID="4RvABVykIUktwPVuAWA2VTul42E=" ActualText=""/>
  <SubText xmlns="" ID="rYsPoiSGl6fj5fTArEK22E57n6I=" ActualText=""/>
  <SubText xmlns="" ID="GfCWEalB7aXqS/tREdbmLIA+6Zg=" ActualText=""/>
  <SubText xmlns="" ID="DEMl5TD0etKXqJYF22Wr4U480zk=" ActualText=""/>
  <SubText xmlns="" ID="gDELgTOL6EEctn93DSb0b9CwaUc=" ActualText=""/>
  <SubText xmlns="" ID="RZ96p8CewNIyT/vWsDra0NqjaIE=" ActualText=""/>
  <SubText xmlns="" ID="y66psHBbiiMcQkYAHc7I2fFxkdg=" ActualText=""/>
  <SubText xmlns="" ID="ql0dY5/qI968x4sUHtiWJ5PKO58=" ActualText=""/>
  <SubText xmlns="" ID="V/xBo3nE3wU6yNTugPxRKjbqb1M=" ActualText=""/>
  <SubText xmlns="" ID="kCs7WT4crWt0h7HJSdju4UGf/O8=" ActualText=""/>
  <SubText xmlns="" ID="U7tXOnaifcPOE4ZtZTwUqbzySRg=" ActualText=""/>
  <SubText xmlns="" ID="elghAydNDitogh/51fXVEe6cRFA=" ActualText=""/>
  <SubText xmlns="" ID="t2TDQk3OpzpUZ4EqnjoadMHrRds=" ActualText=""/>
</PAW>
</file>

<file path=customXml/itemProps1.xml><?xml version="1.0" encoding="utf-8"?>
<ds:datastoreItem xmlns:ds="http://schemas.openxmlformats.org/officeDocument/2006/customXml" ds:itemID="{62403D87-7AD3-4EC1-AC9E-91D5CE69A7C9}">
  <ds:schemaRefs>
    <ds:schemaRef ds:uri="http://www.net-centric.com/PAWPP"/>
    <ds:schemaRef ds:uri="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1062</Words>
  <Application>Microsoft Office PowerPoint</Application>
  <PresentationFormat>On-screen Show (4:3)</PresentationFormat>
  <Paragraphs>151</Paragraphs>
  <Slides>32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Calibri</vt:lpstr>
      <vt:lpstr>Twentieth Century</vt:lpstr>
      <vt:lpstr>Arial</vt:lpstr>
      <vt:lpstr>Courier New</vt:lpstr>
      <vt:lpstr>Noto Sans Symbols</vt:lpstr>
      <vt:lpstr>Integral</vt:lpstr>
      <vt:lpstr>Fostering Self-Determination</vt:lpstr>
      <vt:lpstr>Introduce Yourself</vt:lpstr>
      <vt:lpstr>Session Goals</vt:lpstr>
      <vt:lpstr>3 Keys of My Work</vt:lpstr>
      <vt:lpstr>Why Presume Competence?</vt:lpstr>
      <vt:lpstr>(New) Assumptions Matter  (Jorgensen, 2018)</vt:lpstr>
      <vt:lpstr>That Means (in part) …</vt:lpstr>
      <vt:lpstr>Responses to Disability  (Van Der Klift &amp; Kunc, 2019)</vt:lpstr>
      <vt:lpstr>Responses to Disability continued (Van Der Klift &amp; Kunc, 2019)</vt:lpstr>
      <vt:lpstr>Self-Determination</vt:lpstr>
      <vt:lpstr>Connecting this to college</vt:lpstr>
      <vt:lpstr>College as a model  for fostering self-determination</vt:lpstr>
      <vt:lpstr>Bethel University Integrated Learning and Development (BUILD) Program </vt:lpstr>
      <vt:lpstr>Academics</vt:lpstr>
      <vt:lpstr>Expected Outcomes</vt:lpstr>
      <vt:lpstr>Core Curriculum </vt:lpstr>
      <vt:lpstr>Elective Courses</vt:lpstr>
      <vt:lpstr>Certificate in Applied Studies</vt:lpstr>
      <vt:lpstr>Internships</vt:lpstr>
      <vt:lpstr>Career Development</vt:lpstr>
      <vt:lpstr>BUILD Mentors</vt:lpstr>
      <vt:lpstr>Residential Experience</vt:lpstr>
      <vt:lpstr>Residential Experience continued</vt:lpstr>
      <vt:lpstr>Students in BUILD are Bethel University Students</vt:lpstr>
      <vt:lpstr>Research Studies</vt:lpstr>
      <vt:lpstr>Longitudinal Study</vt:lpstr>
      <vt:lpstr>BUILD Student Outcome Conclusion</vt:lpstr>
      <vt:lpstr>Student Experience Study</vt:lpstr>
      <vt:lpstr>Phenomenological Study Conclusions</vt:lpstr>
      <vt:lpstr>Campus Impact Study</vt:lpstr>
      <vt:lpstr>Campus Impact Conclusions</vt:lpstr>
      <vt:lpstr>Questions and Answers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Fostering Self-Determination, Charting the Cs 2024</dc:title>
  <dc:creator>Bethel</dc:creator>
  <cp:lastModifiedBy>Shuyin Maciel</cp:lastModifiedBy>
  <cp:revision>116</cp:revision>
  <dcterms:modified xsi:type="dcterms:W3CDTF">2024-03-30T08:26:51Z</dcterms:modified>
</cp:coreProperties>
</file>