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2"/>
  </p:sldMasterIdLst>
  <p:notesMasterIdLst>
    <p:notesMasterId r:id="rId35"/>
  </p:notesMasterIdLst>
  <p:handoutMasterIdLst>
    <p:handoutMasterId r:id="rId36"/>
  </p:handoutMasterIdLst>
  <p:sldIdLst>
    <p:sldId id="256" r:id="rId3"/>
    <p:sldId id="257" r:id="rId4"/>
    <p:sldId id="318" r:id="rId5"/>
    <p:sldId id="331" r:id="rId6"/>
    <p:sldId id="332" r:id="rId7"/>
    <p:sldId id="259" r:id="rId8"/>
    <p:sldId id="334" r:id="rId9"/>
    <p:sldId id="335" r:id="rId10"/>
    <p:sldId id="336" r:id="rId11"/>
    <p:sldId id="337" r:id="rId12"/>
    <p:sldId id="338" r:id="rId13"/>
    <p:sldId id="339" r:id="rId14"/>
    <p:sldId id="329" r:id="rId15"/>
    <p:sldId id="341" r:id="rId16"/>
    <p:sldId id="342" r:id="rId17"/>
    <p:sldId id="343" r:id="rId18"/>
    <p:sldId id="328" r:id="rId19"/>
    <p:sldId id="349" r:id="rId20"/>
    <p:sldId id="350" r:id="rId21"/>
    <p:sldId id="330" r:id="rId22"/>
    <p:sldId id="351" r:id="rId23"/>
    <p:sldId id="348" r:id="rId24"/>
    <p:sldId id="354" r:id="rId25"/>
    <p:sldId id="344" r:id="rId26"/>
    <p:sldId id="358" r:id="rId27"/>
    <p:sldId id="359" r:id="rId28"/>
    <p:sldId id="361" r:id="rId29"/>
    <p:sldId id="360" r:id="rId30"/>
    <p:sldId id="352" r:id="rId31"/>
    <p:sldId id="364" r:id="rId32"/>
    <p:sldId id="365" r:id="rId33"/>
    <p:sldId id="314"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A4A3A4"/>
          </p15:clr>
        </p15:guide>
        <p15:guide id="3" orient="horz" pos="213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A2"/>
    <a:srgbClr val="0066CC"/>
    <a:srgbClr val="005A8C"/>
    <a:srgbClr val="79D6FF"/>
    <a:srgbClr val="5DCDFF"/>
    <a:srgbClr val="E1FFE1"/>
    <a:srgbClr val="CCECFF"/>
    <a:srgbClr val="0099FF"/>
    <a:srgbClr val="00344C"/>
    <a:srgbClr val="3FC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snapToObjects="1">
      <p:cViewPr varScale="1">
        <p:scale>
          <a:sx n="113" d="100"/>
          <a:sy n="113" d="100"/>
        </p:scale>
        <p:origin x="690" y="84"/>
      </p:cViewPr>
      <p:guideLst>
        <p:guide pos="3840"/>
        <p:guide orient="horz" pos="2136"/>
      </p:guideLst>
    </p:cSldViewPr>
  </p:slideViewPr>
  <p:outlineViewPr>
    <p:cViewPr>
      <p:scale>
        <a:sx n="33" d="100"/>
        <a:sy n="33" d="100"/>
      </p:scale>
      <p:origin x="0" y="-21384"/>
    </p:cViewPr>
  </p:outlineViewPr>
  <p:notesTextViewPr>
    <p:cViewPr>
      <p:scale>
        <a:sx n="3" d="2"/>
        <a:sy n="3" d="2"/>
      </p:scale>
      <p:origin x="0" y="0"/>
    </p:cViewPr>
  </p:notesTextViewPr>
  <p:notesViewPr>
    <p:cSldViewPr snapToGrid="0" snapToObjects="1" showGuides="1">
      <p:cViewPr varScale="1">
        <p:scale>
          <a:sx n="102" d="100"/>
          <a:sy n="102" d="100"/>
        </p:scale>
        <p:origin x="2898" y="12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C4C17C-7E7C-4FEC-B62C-2EC79CF227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47C075B-BE3D-49D9-B36A-CFDC1E1A6A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FF0176-442A-4234-91CF-68DD85B022D0}" type="datetimeFigureOut">
              <a:rPr lang="en-US" smtClean="0"/>
              <a:t>3/2/2024</a:t>
            </a:fld>
            <a:endParaRPr lang="en-US"/>
          </a:p>
        </p:txBody>
      </p:sp>
      <p:sp>
        <p:nvSpPr>
          <p:cNvPr id="4" name="Footer Placeholder 3">
            <a:extLst>
              <a:ext uri="{FF2B5EF4-FFF2-40B4-BE49-F238E27FC236}">
                <a16:creationId xmlns:a16="http://schemas.microsoft.com/office/drawing/2014/main" id="{41C51D5B-9ACC-4F7A-8FFF-434578E311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CB73B81-98C8-47F4-8EE3-2D536C2469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B64E2B-7E83-4383-8FC0-C0783385D97D}" type="slidenum">
              <a:rPr lang="en-US" smtClean="0"/>
              <a:t>‹#›</a:t>
            </a:fld>
            <a:endParaRPr lang="en-US"/>
          </a:p>
        </p:txBody>
      </p:sp>
    </p:spTree>
    <p:extLst>
      <p:ext uri="{BB962C8B-B14F-4D97-AF65-F5344CB8AC3E}">
        <p14:creationId xmlns:p14="http://schemas.microsoft.com/office/powerpoint/2010/main" val="1462464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7FB6F2-8A5C-9647-8FAA-4ADC82379097}" type="datetimeFigureOut">
              <a:rPr lang="en-US" smtClean="0"/>
              <a:t>3/2/2024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6E53C-B540-F24C-A49E-7383CF25FB5C}" type="slidenum">
              <a:rPr lang="en-US" smtClean="0"/>
              <a:t>‹#›</a:t>
            </a:fld>
            <a:endParaRPr lang="en-US"/>
          </a:p>
        </p:txBody>
      </p:sp>
    </p:spTree>
    <p:extLst>
      <p:ext uri="{BB962C8B-B14F-4D97-AF65-F5344CB8AC3E}">
        <p14:creationId xmlns:p14="http://schemas.microsoft.com/office/powerpoint/2010/main" val="1631609054"/>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1</a:t>
            </a:fld>
            <a:endParaRPr lang="en-US"/>
          </a:p>
        </p:txBody>
      </p:sp>
    </p:spTree>
    <p:extLst>
      <p:ext uri="{BB962C8B-B14F-4D97-AF65-F5344CB8AC3E}">
        <p14:creationId xmlns:p14="http://schemas.microsoft.com/office/powerpoint/2010/main" val="645402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21</a:t>
            </a:fld>
            <a:endParaRPr lang="en-US"/>
          </a:p>
        </p:txBody>
      </p:sp>
    </p:spTree>
    <p:extLst>
      <p:ext uri="{BB962C8B-B14F-4D97-AF65-F5344CB8AC3E}">
        <p14:creationId xmlns:p14="http://schemas.microsoft.com/office/powerpoint/2010/main" val="25364144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D87F21-D903-5709-3966-995AF1EA1B66}"/>
              </a:ext>
            </a:extLst>
          </p:cNvPr>
          <p:cNvSpPr>
            <a:spLocks noGrp="1"/>
          </p:cNvSpPr>
          <p:nvPr>
            <p:ph type="ctrTitle"/>
          </p:nvPr>
        </p:nvSpPr>
        <p:spPr>
          <a:xfrm>
            <a:off x="606868" y="2895455"/>
            <a:ext cx="11000232" cy="1133856"/>
          </a:xfrm>
        </p:spPr>
        <p:txBody>
          <a:bodyPr anchor="ctr">
            <a:noAutofit/>
          </a:bodyPr>
          <a:lstStyle>
            <a:lvl1pPr algn="ctr">
              <a:defRPr sz="4000" spc="200" baseline="0">
                <a:solidFill>
                  <a:srgbClr val="101820"/>
                </a:solidFill>
              </a:defRPr>
            </a:lvl1pPr>
          </a:lstStyle>
          <a:p>
            <a:r>
              <a:rPr lang="en-US" dirty="0"/>
              <a:t>Click to edit Master title style</a:t>
            </a:r>
          </a:p>
        </p:txBody>
      </p:sp>
      <p:sp>
        <p:nvSpPr>
          <p:cNvPr id="5" name="Subtitle 2">
            <a:extLst>
              <a:ext uri="{FF2B5EF4-FFF2-40B4-BE49-F238E27FC236}">
                <a16:creationId xmlns:a16="http://schemas.microsoft.com/office/drawing/2014/main" id="{78A6520B-137D-12EE-6230-4E49B52D4509}"/>
              </a:ext>
            </a:extLst>
          </p:cNvPr>
          <p:cNvSpPr>
            <a:spLocks noGrp="1"/>
          </p:cNvSpPr>
          <p:nvPr>
            <p:ph type="subTitle" idx="1"/>
          </p:nvPr>
        </p:nvSpPr>
        <p:spPr>
          <a:xfrm>
            <a:off x="594836" y="3909540"/>
            <a:ext cx="11019187" cy="1567828"/>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6" name="Picture 5" descr="Charting the Cs: Cooperation, Communication and Collaboration.&#10;Statewide Professional Development to Support the Workforce and Low Incidence Disability Areas.&#10;">
            <a:extLst>
              <a:ext uri="{FF2B5EF4-FFF2-40B4-BE49-F238E27FC236}">
                <a16:creationId xmlns:a16="http://schemas.microsoft.com/office/drawing/2014/main" id="{4B98963F-7B7B-FABC-191C-AE6A08144C6B}"/>
              </a:ext>
            </a:extLst>
          </p:cNvPr>
          <p:cNvPicPr>
            <a:picLocks noGrp="1" noChangeAspect="1"/>
          </p:cNvPicPr>
          <p:nvPr userDrawn="1"/>
        </p:nvPicPr>
        <p:blipFill>
          <a:blip r:embed="rId2"/>
          <a:stretch>
            <a:fillRect/>
          </a:stretch>
        </p:blipFill>
        <p:spPr>
          <a:xfrm>
            <a:off x="3434569" y="1449617"/>
            <a:ext cx="5332792" cy="1185065"/>
          </a:xfrm>
          <a:prstGeom prst="rect">
            <a:avLst/>
          </a:prstGeom>
        </p:spPr>
      </p:pic>
    </p:spTree>
    <p:extLst>
      <p:ext uri="{BB962C8B-B14F-4D97-AF65-F5344CB8AC3E}">
        <p14:creationId xmlns:p14="http://schemas.microsoft.com/office/powerpoint/2010/main" val="3372551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2" name="Title 1"/>
          <p:cNvSpPr>
            <a:spLocks noGrp="1"/>
          </p:cNvSpPr>
          <p:nvPr>
            <p:ph type="title"/>
          </p:nvPr>
        </p:nvSpPr>
        <p:spPr>
          <a:xfrm>
            <a:off x="607044" y="1202537"/>
            <a:ext cx="10968402" cy="1508760"/>
          </a:xfrm>
        </p:spPr>
        <p:txBody>
          <a:bodyPr/>
          <a:lstStyle/>
          <a:p>
            <a:r>
              <a:rPr lang="en-US" dirty="0"/>
              <a:t>Click to edit Master title style</a:t>
            </a:r>
          </a:p>
        </p:txBody>
      </p:sp>
      <p:sp>
        <p:nvSpPr>
          <p:cNvPr id="9" name="Text Placeholder 2">
            <a:extLst>
              <a:ext uri="{FF2B5EF4-FFF2-40B4-BE49-F238E27FC236}">
                <a16:creationId xmlns:a16="http://schemas.microsoft.com/office/drawing/2014/main" id="{2F4CADB4-7213-4DA4-9BAF-04CAE8A57AE2}"/>
              </a:ext>
            </a:extLst>
          </p:cNvPr>
          <p:cNvSpPr>
            <a:spLocks noGrp="1"/>
          </p:cNvSpPr>
          <p:nvPr>
            <p:ph type="body" idx="13" hasCustomPrompt="1"/>
          </p:nvPr>
        </p:nvSpPr>
        <p:spPr>
          <a:xfrm>
            <a:off x="607043" y="2785775"/>
            <a:ext cx="5279537" cy="480131"/>
          </a:xfrm>
        </p:spPr>
        <p:txBody>
          <a:bodyPr wrap="square" anchor="ctr" anchorCtr="0">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11" name="Text Placeholder 4">
            <a:extLst>
              <a:ext uri="{FF2B5EF4-FFF2-40B4-BE49-F238E27FC236}">
                <a16:creationId xmlns:a16="http://schemas.microsoft.com/office/drawing/2014/main" id="{28BB1139-CE22-4070-887A-9C67C183776C}"/>
              </a:ext>
            </a:extLst>
          </p:cNvPr>
          <p:cNvSpPr>
            <a:spLocks noGrp="1"/>
          </p:cNvSpPr>
          <p:nvPr>
            <p:ph type="body" sz="quarter" idx="3" hasCustomPrompt="1"/>
          </p:nvPr>
        </p:nvSpPr>
        <p:spPr>
          <a:xfrm>
            <a:off x="6292652" y="2801895"/>
            <a:ext cx="5295215" cy="480131"/>
          </a:xfrm>
        </p:spPr>
        <p:txBody>
          <a:bodyPr wrap="square" anchor="ctr" anchorCtr="0">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5" name="Text Placeholder 9">
            <a:extLst>
              <a:ext uri="{FF2B5EF4-FFF2-40B4-BE49-F238E27FC236}">
                <a16:creationId xmlns:a16="http://schemas.microsoft.com/office/drawing/2014/main" id="{A959D295-28EC-FB55-BD5A-D6DA5958ABD0}"/>
              </a:ext>
            </a:extLst>
          </p:cNvPr>
          <p:cNvSpPr>
            <a:spLocks noGrp="1"/>
          </p:cNvSpPr>
          <p:nvPr>
            <p:ph type="body" sz="quarter" idx="10"/>
          </p:nvPr>
        </p:nvSpPr>
        <p:spPr>
          <a:xfrm>
            <a:off x="622998" y="3369255"/>
            <a:ext cx="5264079" cy="3308272"/>
          </a:xfrm>
        </p:spPr>
        <p:txBody>
          <a:bodyPr/>
          <a:lstStyle>
            <a:lvl1pPr>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
        <p:nvSpPr>
          <p:cNvPr id="6" name="Text Placeholder 9">
            <a:extLst>
              <a:ext uri="{FF2B5EF4-FFF2-40B4-BE49-F238E27FC236}">
                <a16:creationId xmlns:a16="http://schemas.microsoft.com/office/drawing/2014/main" id="{AD87B26D-9576-9A98-1E9B-89CC9BBD4CA3}"/>
              </a:ext>
            </a:extLst>
          </p:cNvPr>
          <p:cNvSpPr>
            <a:spLocks noGrp="1"/>
          </p:cNvSpPr>
          <p:nvPr>
            <p:ph type="body" sz="quarter" idx="11"/>
          </p:nvPr>
        </p:nvSpPr>
        <p:spPr>
          <a:xfrm>
            <a:off x="6304924" y="3400363"/>
            <a:ext cx="5297067" cy="3277164"/>
          </a:xfrm>
        </p:spPr>
        <p:txBody>
          <a:bodyPr/>
          <a:lstStyle>
            <a:lvl1pPr>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Tree>
    <p:extLst>
      <p:ext uri="{BB962C8B-B14F-4D97-AF65-F5344CB8AC3E}">
        <p14:creationId xmlns:p14="http://schemas.microsoft.com/office/powerpoint/2010/main" val="4033425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0">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0CCA2C4-7D95-F9AE-4261-633871E5B467}"/>
              </a:ext>
            </a:extLst>
          </p:cNvPr>
          <p:cNvSpPr>
            <a:spLocks noGrp="1"/>
          </p:cNvSpPr>
          <p:nvPr>
            <p:ph type="title"/>
          </p:nvPr>
        </p:nvSpPr>
        <p:spPr>
          <a:xfrm>
            <a:off x="607044" y="1572768"/>
            <a:ext cx="11000232" cy="1133856"/>
          </a:xfrm>
        </p:spPr>
        <p:txBody>
          <a:bodyPr/>
          <a:lstStyle/>
          <a:p>
            <a:r>
              <a:rPr lang="en-US"/>
              <a:t>Click to edit Master title style</a:t>
            </a:r>
          </a:p>
        </p:txBody>
      </p:sp>
      <p:sp>
        <p:nvSpPr>
          <p:cNvPr id="4" name="Text Placeholder 2">
            <a:extLst>
              <a:ext uri="{FF2B5EF4-FFF2-40B4-BE49-F238E27FC236}">
                <a16:creationId xmlns:a16="http://schemas.microsoft.com/office/drawing/2014/main" id="{B7E6A82D-3B00-A831-C32E-1F6AEBE50EEF}"/>
              </a:ext>
            </a:extLst>
          </p:cNvPr>
          <p:cNvSpPr>
            <a:spLocks noGrp="1"/>
          </p:cNvSpPr>
          <p:nvPr>
            <p:ph type="body" idx="1"/>
          </p:nvPr>
        </p:nvSpPr>
        <p:spPr>
          <a:xfrm>
            <a:off x="852667" y="2807594"/>
            <a:ext cx="5157787" cy="689156"/>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1D26E28A-AB46-9C14-E36E-EA9A2070F0F5}"/>
              </a:ext>
            </a:extLst>
          </p:cNvPr>
          <p:cNvSpPr>
            <a:spLocks noGrp="1"/>
          </p:cNvSpPr>
          <p:nvPr>
            <p:ph sz="half" idx="2"/>
          </p:nvPr>
        </p:nvSpPr>
        <p:spPr>
          <a:xfrm>
            <a:off x="852667" y="3496750"/>
            <a:ext cx="5157787" cy="2607836"/>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0BCC5608-DDE6-EF62-7588-E4FC59A38892}"/>
              </a:ext>
            </a:extLst>
          </p:cNvPr>
          <p:cNvSpPr>
            <a:spLocks noGrp="1"/>
          </p:cNvSpPr>
          <p:nvPr>
            <p:ph type="body" sz="quarter" idx="3"/>
          </p:nvPr>
        </p:nvSpPr>
        <p:spPr>
          <a:xfrm>
            <a:off x="6185079" y="2807594"/>
            <a:ext cx="5183188" cy="689156"/>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5">
            <a:extLst>
              <a:ext uri="{FF2B5EF4-FFF2-40B4-BE49-F238E27FC236}">
                <a16:creationId xmlns:a16="http://schemas.microsoft.com/office/drawing/2014/main" id="{315D2EE3-6896-822B-7B63-C7B871A89D8E}"/>
              </a:ext>
            </a:extLst>
          </p:cNvPr>
          <p:cNvSpPr>
            <a:spLocks noGrp="1"/>
          </p:cNvSpPr>
          <p:nvPr>
            <p:ph sz="quarter" idx="4"/>
          </p:nvPr>
        </p:nvSpPr>
        <p:spPr>
          <a:xfrm>
            <a:off x="6185079" y="3496750"/>
            <a:ext cx="5183188" cy="2607836"/>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7625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2" name="Title 1"/>
          <p:cNvSpPr>
            <a:spLocks noGrp="1"/>
          </p:cNvSpPr>
          <p:nvPr>
            <p:ph type="title"/>
          </p:nvPr>
        </p:nvSpPr>
        <p:spPr>
          <a:xfrm>
            <a:off x="603504" y="1572768"/>
            <a:ext cx="11000232" cy="1133856"/>
          </a:xfrm>
        </p:spPr>
        <p:txBody>
          <a:bodyPr/>
          <a:lstStyle/>
          <a:p>
            <a:r>
              <a:rPr lang="en-US" dirty="0"/>
              <a:t>Click to edit Master title style</a:t>
            </a:r>
          </a:p>
        </p:txBody>
      </p:sp>
      <p:sp>
        <p:nvSpPr>
          <p:cNvPr id="4" name="Picture Placeholder 5">
            <a:extLst>
              <a:ext uri="{FF2B5EF4-FFF2-40B4-BE49-F238E27FC236}">
                <a16:creationId xmlns:a16="http://schemas.microsoft.com/office/drawing/2014/main" id="{233C2499-CBBC-380B-EC6B-75FD4226B0C7}"/>
              </a:ext>
            </a:extLst>
          </p:cNvPr>
          <p:cNvSpPr>
            <a:spLocks noGrp="1"/>
          </p:cNvSpPr>
          <p:nvPr>
            <p:ph type="pic" sz="quarter" idx="10"/>
          </p:nvPr>
        </p:nvSpPr>
        <p:spPr>
          <a:xfrm>
            <a:off x="6256626" y="2913232"/>
            <a:ext cx="5329237" cy="3493874"/>
          </a:xfrm>
          <a:solidFill>
            <a:schemeClr val="accent5">
              <a:lumMod val="20000"/>
              <a:lumOff val="80000"/>
            </a:schemeClr>
          </a:solidFill>
        </p:spPr>
        <p:txBody>
          <a:bodyPr anchor="ctr" anchorCtr="1"/>
          <a:lstStyle/>
          <a:p>
            <a:endParaRPr lang="en-US"/>
          </a:p>
        </p:txBody>
      </p:sp>
      <p:sp>
        <p:nvSpPr>
          <p:cNvPr id="5" name="Text Placeholder 9">
            <a:extLst>
              <a:ext uri="{FF2B5EF4-FFF2-40B4-BE49-F238E27FC236}">
                <a16:creationId xmlns:a16="http://schemas.microsoft.com/office/drawing/2014/main" id="{DD825A85-EDC6-EC25-A3BC-9CE85347EF0C}"/>
              </a:ext>
            </a:extLst>
          </p:cNvPr>
          <p:cNvSpPr>
            <a:spLocks noGrp="1"/>
          </p:cNvSpPr>
          <p:nvPr>
            <p:ph type="body" sz="quarter" idx="11"/>
          </p:nvPr>
        </p:nvSpPr>
        <p:spPr>
          <a:xfrm>
            <a:off x="597946" y="2791730"/>
            <a:ext cx="5473002" cy="3775275"/>
          </a:xfrm>
        </p:spPr>
        <p:txBody>
          <a:bodyPr/>
          <a:lstStyle>
            <a:lvl1pPr>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Tree>
    <p:extLst>
      <p:ext uri="{BB962C8B-B14F-4D97-AF65-F5344CB8AC3E}">
        <p14:creationId xmlns:p14="http://schemas.microsoft.com/office/powerpoint/2010/main" val="2200961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le 1"/>
          <p:cNvSpPr>
            <a:spLocks noGrp="1"/>
          </p:cNvSpPr>
          <p:nvPr>
            <p:ph type="title"/>
          </p:nvPr>
        </p:nvSpPr>
        <p:spPr>
          <a:xfrm>
            <a:off x="603504" y="1572768"/>
            <a:ext cx="11000232" cy="1133856"/>
          </a:xfrm>
        </p:spPr>
        <p:txBody>
          <a:bodyPr/>
          <a:lstStyle/>
          <a:p>
            <a:r>
              <a:rPr lang="en-US" dirty="0"/>
              <a:t>Click to edit Master title style</a:t>
            </a:r>
          </a:p>
        </p:txBody>
      </p:sp>
      <p:sp>
        <p:nvSpPr>
          <p:cNvPr id="6" name="Picture Placeholder 5">
            <a:extLst>
              <a:ext uri="{FF2B5EF4-FFF2-40B4-BE49-F238E27FC236}">
                <a16:creationId xmlns:a16="http://schemas.microsoft.com/office/drawing/2014/main" id="{9756F5AF-083E-0F8D-DC11-D0EACF54BDD4}"/>
              </a:ext>
            </a:extLst>
          </p:cNvPr>
          <p:cNvSpPr>
            <a:spLocks noGrp="1"/>
          </p:cNvSpPr>
          <p:nvPr>
            <p:ph type="pic" sz="quarter" idx="10"/>
          </p:nvPr>
        </p:nvSpPr>
        <p:spPr>
          <a:xfrm>
            <a:off x="1471449" y="2781219"/>
            <a:ext cx="9249104" cy="3785786"/>
          </a:xfrm>
          <a:solidFill>
            <a:schemeClr val="accent5">
              <a:lumMod val="20000"/>
              <a:lumOff val="80000"/>
            </a:schemeClr>
          </a:solidFill>
        </p:spPr>
        <p:txBody>
          <a:bodyPr anchor="ctr" anchorCtr="1"/>
          <a:lstStyle/>
          <a:p>
            <a:endParaRPr lang="en-US" dirty="0"/>
          </a:p>
        </p:txBody>
      </p:sp>
    </p:spTree>
    <p:extLst>
      <p:ext uri="{BB962C8B-B14F-4D97-AF65-F5344CB8AC3E}">
        <p14:creationId xmlns:p14="http://schemas.microsoft.com/office/powerpoint/2010/main" val="1449131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2" name="Title 1"/>
          <p:cNvSpPr>
            <a:spLocks noGrp="1"/>
          </p:cNvSpPr>
          <p:nvPr>
            <p:ph type="title"/>
          </p:nvPr>
        </p:nvSpPr>
        <p:spPr>
          <a:xfrm>
            <a:off x="603504" y="1572768"/>
            <a:ext cx="11000232" cy="1133856"/>
          </a:xfrm>
        </p:spPr>
        <p:txBody>
          <a:bodyPr/>
          <a:lstStyle/>
          <a:p>
            <a:r>
              <a:rPr lang="en-US" dirty="0"/>
              <a:t>Click to edit Master title style</a:t>
            </a:r>
          </a:p>
        </p:txBody>
      </p:sp>
      <p:sp>
        <p:nvSpPr>
          <p:cNvPr id="4" name="Picture Placeholder 5">
            <a:extLst>
              <a:ext uri="{FF2B5EF4-FFF2-40B4-BE49-F238E27FC236}">
                <a16:creationId xmlns:a16="http://schemas.microsoft.com/office/drawing/2014/main" id="{411600C6-0950-D396-0EA2-204C1465BC4D}"/>
              </a:ext>
            </a:extLst>
          </p:cNvPr>
          <p:cNvSpPr>
            <a:spLocks noGrp="1"/>
          </p:cNvSpPr>
          <p:nvPr>
            <p:ph type="pic" sz="quarter" idx="10"/>
          </p:nvPr>
        </p:nvSpPr>
        <p:spPr>
          <a:xfrm>
            <a:off x="9104069" y="2945362"/>
            <a:ext cx="2481794" cy="1466267"/>
          </a:xfrm>
          <a:solidFill>
            <a:schemeClr val="accent5">
              <a:lumMod val="20000"/>
              <a:lumOff val="80000"/>
            </a:schemeClr>
          </a:solidFill>
        </p:spPr>
        <p:txBody>
          <a:bodyPr anchor="ctr" anchorCtr="1"/>
          <a:lstStyle/>
          <a:p>
            <a:endParaRPr lang="en-US" dirty="0"/>
          </a:p>
        </p:txBody>
      </p:sp>
      <p:sp>
        <p:nvSpPr>
          <p:cNvPr id="5" name="Picture Placeholder 5">
            <a:extLst>
              <a:ext uri="{FF2B5EF4-FFF2-40B4-BE49-F238E27FC236}">
                <a16:creationId xmlns:a16="http://schemas.microsoft.com/office/drawing/2014/main" id="{41ABE8FF-7476-7B11-3666-D94031FE33B8}"/>
              </a:ext>
            </a:extLst>
          </p:cNvPr>
          <p:cNvSpPr>
            <a:spLocks noGrp="1"/>
          </p:cNvSpPr>
          <p:nvPr>
            <p:ph type="pic" sz="quarter" idx="11"/>
          </p:nvPr>
        </p:nvSpPr>
        <p:spPr>
          <a:xfrm>
            <a:off x="9093758" y="4726881"/>
            <a:ext cx="2481794" cy="1466267"/>
          </a:xfrm>
          <a:solidFill>
            <a:schemeClr val="accent5">
              <a:lumMod val="20000"/>
              <a:lumOff val="80000"/>
            </a:schemeClr>
          </a:solidFill>
        </p:spPr>
        <p:txBody>
          <a:bodyPr anchor="ctr" anchorCtr="1"/>
          <a:lstStyle/>
          <a:p>
            <a:endParaRPr lang="en-US" dirty="0"/>
          </a:p>
        </p:txBody>
      </p:sp>
      <p:sp>
        <p:nvSpPr>
          <p:cNvPr id="7" name="Text Placeholder 9">
            <a:extLst>
              <a:ext uri="{FF2B5EF4-FFF2-40B4-BE49-F238E27FC236}">
                <a16:creationId xmlns:a16="http://schemas.microsoft.com/office/drawing/2014/main" id="{C24343BE-3C4D-2C4E-74DD-DF71BC456D9D}"/>
              </a:ext>
            </a:extLst>
          </p:cNvPr>
          <p:cNvSpPr>
            <a:spLocks noGrp="1"/>
          </p:cNvSpPr>
          <p:nvPr>
            <p:ph type="body" sz="quarter" idx="12"/>
          </p:nvPr>
        </p:nvSpPr>
        <p:spPr>
          <a:xfrm>
            <a:off x="622998" y="2803764"/>
            <a:ext cx="7994909" cy="3763241"/>
          </a:xfrm>
        </p:spPr>
        <p:txBody>
          <a:bodyPr/>
          <a:lstStyle>
            <a:lvl1pPr>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Tree>
    <p:extLst>
      <p:ext uri="{BB962C8B-B14F-4D97-AF65-F5344CB8AC3E}">
        <p14:creationId xmlns:p14="http://schemas.microsoft.com/office/powerpoint/2010/main" val="431686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13">
    <p:spTree>
      <p:nvGrpSpPr>
        <p:cNvPr id="1" name=""/>
        <p:cNvGrpSpPr/>
        <p:nvPr/>
      </p:nvGrpSpPr>
      <p:grpSpPr>
        <a:xfrm>
          <a:off x="0" y="0"/>
          <a:ext cx="0" cy="0"/>
          <a:chOff x="0" y="0"/>
          <a:chExt cx="0" cy="0"/>
        </a:xfrm>
      </p:grpSpPr>
      <p:sp>
        <p:nvSpPr>
          <p:cNvPr id="2" name="Title 1"/>
          <p:cNvSpPr>
            <a:spLocks noGrp="1"/>
          </p:cNvSpPr>
          <p:nvPr>
            <p:ph type="title"/>
          </p:nvPr>
        </p:nvSpPr>
        <p:spPr>
          <a:xfrm>
            <a:off x="603504" y="1572768"/>
            <a:ext cx="11000232" cy="1133856"/>
          </a:xfrm>
        </p:spPr>
        <p:txBody>
          <a:bodyPr/>
          <a:lstStyle/>
          <a:p>
            <a:r>
              <a:rPr lang="en-US" dirty="0"/>
              <a:t>Click to edit Master title style</a:t>
            </a:r>
          </a:p>
        </p:txBody>
      </p:sp>
      <p:sp>
        <p:nvSpPr>
          <p:cNvPr id="4" name="Picture Placeholder 5">
            <a:extLst>
              <a:ext uri="{FF2B5EF4-FFF2-40B4-BE49-F238E27FC236}">
                <a16:creationId xmlns:a16="http://schemas.microsoft.com/office/drawing/2014/main" id="{411600C6-0950-D396-0EA2-204C1465BC4D}"/>
              </a:ext>
            </a:extLst>
          </p:cNvPr>
          <p:cNvSpPr>
            <a:spLocks noGrp="1"/>
          </p:cNvSpPr>
          <p:nvPr>
            <p:ph type="pic" sz="quarter" idx="10"/>
          </p:nvPr>
        </p:nvSpPr>
        <p:spPr>
          <a:xfrm>
            <a:off x="9104069" y="2945362"/>
            <a:ext cx="2481794" cy="1466267"/>
          </a:xfrm>
          <a:solidFill>
            <a:schemeClr val="accent5">
              <a:lumMod val="20000"/>
              <a:lumOff val="80000"/>
            </a:schemeClr>
          </a:solidFill>
        </p:spPr>
        <p:txBody>
          <a:bodyPr anchor="ctr" anchorCtr="1"/>
          <a:lstStyle/>
          <a:p>
            <a:endParaRPr lang="en-US" dirty="0"/>
          </a:p>
        </p:txBody>
      </p:sp>
      <p:sp>
        <p:nvSpPr>
          <p:cNvPr id="5" name="Picture Placeholder 5">
            <a:extLst>
              <a:ext uri="{FF2B5EF4-FFF2-40B4-BE49-F238E27FC236}">
                <a16:creationId xmlns:a16="http://schemas.microsoft.com/office/drawing/2014/main" id="{41ABE8FF-7476-7B11-3666-D94031FE33B8}"/>
              </a:ext>
            </a:extLst>
          </p:cNvPr>
          <p:cNvSpPr>
            <a:spLocks noGrp="1"/>
          </p:cNvSpPr>
          <p:nvPr>
            <p:ph type="pic" sz="quarter" idx="11"/>
          </p:nvPr>
        </p:nvSpPr>
        <p:spPr>
          <a:xfrm>
            <a:off x="9093758" y="4726881"/>
            <a:ext cx="2481794" cy="1466267"/>
          </a:xfrm>
          <a:solidFill>
            <a:schemeClr val="accent5">
              <a:lumMod val="20000"/>
              <a:lumOff val="80000"/>
            </a:schemeClr>
          </a:solidFill>
        </p:spPr>
        <p:txBody>
          <a:bodyPr anchor="ctr" anchorCtr="1"/>
          <a:lstStyle/>
          <a:p>
            <a:endParaRPr lang="en-US" dirty="0"/>
          </a:p>
        </p:txBody>
      </p:sp>
      <p:sp>
        <p:nvSpPr>
          <p:cNvPr id="7" name="Text Placeholder 9">
            <a:extLst>
              <a:ext uri="{FF2B5EF4-FFF2-40B4-BE49-F238E27FC236}">
                <a16:creationId xmlns:a16="http://schemas.microsoft.com/office/drawing/2014/main" id="{C24343BE-3C4D-2C4E-74DD-DF71BC456D9D}"/>
              </a:ext>
            </a:extLst>
          </p:cNvPr>
          <p:cNvSpPr>
            <a:spLocks noGrp="1"/>
          </p:cNvSpPr>
          <p:nvPr>
            <p:ph type="body" sz="quarter" idx="12"/>
          </p:nvPr>
        </p:nvSpPr>
        <p:spPr>
          <a:xfrm>
            <a:off x="622999" y="2803764"/>
            <a:ext cx="4840542" cy="3763241"/>
          </a:xfrm>
        </p:spPr>
        <p:txBody>
          <a:bodyPr/>
          <a:lstStyle>
            <a:lvl1pPr>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
        <p:nvSpPr>
          <p:cNvPr id="3" name="Text Placeholder 9">
            <a:extLst>
              <a:ext uri="{FF2B5EF4-FFF2-40B4-BE49-F238E27FC236}">
                <a16:creationId xmlns:a16="http://schemas.microsoft.com/office/drawing/2014/main" id="{2537E927-BA6F-AAC2-4F3E-CC735A941734}"/>
              </a:ext>
            </a:extLst>
          </p:cNvPr>
          <p:cNvSpPr>
            <a:spLocks noGrp="1"/>
          </p:cNvSpPr>
          <p:nvPr>
            <p:ph type="body" sz="quarter" idx="13"/>
          </p:nvPr>
        </p:nvSpPr>
        <p:spPr>
          <a:xfrm>
            <a:off x="5721995" y="2777723"/>
            <a:ext cx="3239126" cy="3756196"/>
          </a:xfrm>
        </p:spPr>
        <p:txBody>
          <a:bodyPr/>
          <a:lstStyle>
            <a:lvl1pPr>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Tree>
    <p:extLst>
      <p:ext uri="{BB962C8B-B14F-4D97-AF65-F5344CB8AC3E}">
        <p14:creationId xmlns:p14="http://schemas.microsoft.com/office/powerpoint/2010/main" val="3356388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itle 1"/>
          <p:cNvSpPr>
            <a:spLocks noGrp="1"/>
          </p:cNvSpPr>
          <p:nvPr>
            <p:ph type="title"/>
          </p:nvPr>
        </p:nvSpPr>
        <p:spPr>
          <a:xfrm>
            <a:off x="603504" y="1572768"/>
            <a:ext cx="11000232" cy="1133856"/>
          </a:xfrm>
        </p:spPr>
        <p:txBody>
          <a:bodyPr/>
          <a:lstStyle/>
          <a:p>
            <a:r>
              <a:rPr lang="en-US" dirty="0"/>
              <a:t>Click to edit Master title style</a:t>
            </a:r>
          </a:p>
        </p:txBody>
      </p:sp>
      <p:sp>
        <p:nvSpPr>
          <p:cNvPr id="6" name="Text Placeholder 9">
            <a:extLst>
              <a:ext uri="{FF2B5EF4-FFF2-40B4-BE49-F238E27FC236}">
                <a16:creationId xmlns:a16="http://schemas.microsoft.com/office/drawing/2014/main" id="{CCA992CC-AACE-A66E-82C6-42E14993766E}"/>
              </a:ext>
            </a:extLst>
          </p:cNvPr>
          <p:cNvSpPr>
            <a:spLocks noGrp="1"/>
          </p:cNvSpPr>
          <p:nvPr>
            <p:ph type="body" sz="quarter" idx="11"/>
          </p:nvPr>
        </p:nvSpPr>
        <p:spPr>
          <a:xfrm>
            <a:off x="597946" y="2791728"/>
            <a:ext cx="5473002" cy="3775277"/>
          </a:xfrm>
        </p:spPr>
        <p:txBody>
          <a:bodyPr/>
          <a:lstStyle>
            <a:lvl1pPr marL="0" indent="0">
              <a:buNone/>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
        <p:nvSpPr>
          <p:cNvPr id="8" name="Chart Placeholder 3">
            <a:extLst>
              <a:ext uri="{FF2B5EF4-FFF2-40B4-BE49-F238E27FC236}">
                <a16:creationId xmlns:a16="http://schemas.microsoft.com/office/drawing/2014/main" id="{41EC0F72-E4F9-5AFA-25F1-2FC552AFF814}"/>
              </a:ext>
            </a:extLst>
          </p:cNvPr>
          <p:cNvSpPr>
            <a:spLocks noGrp="1"/>
          </p:cNvSpPr>
          <p:nvPr>
            <p:ph type="chart" sz="quarter" idx="12"/>
          </p:nvPr>
        </p:nvSpPr>
        <p:spPr>
          <a:xfrm>
            <a:off x="6256338" y="2912646"/>
            <a:ext cx="5337175" cy="3494088"/>
          </a:xfrm>
          <a:solidFill>
            <a:srgbClr val="FFFFEB"/>
          </a:solidFill>
        </p:spPr>
        <p:txBody>
          <a:bodyPr anchor="ctr" anchorCtr="1"/>
          <a:lstStyle/>
          <a:p>
            <a:endParaRPr lang="en-US"/>
          </a:p>
        </p:txBody>
      </p:sp>
    </p:spTree>
    <p:extLst>
      <p:ext uri="{BB962C8B-B14F-4D97-AF65-F5344CB8AC3E}">
        <p14:creationId xmlns:p14="http://schemas.microsoft.com/office/powerpoint/2010/main" val="417880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2" name="Title 1"/>
          <p:cNvSpPr>
            <a:spLocks noGrp="1"/>
          </p:cNvSpPr>
          <p:nvPr>
            <p:ph type="title"/>
          </p:nvPr>
        </p:nvSpPr>
        <p:spPr>
          <a:xfrm>
            <a:off x="603504" y="1572768"/>
            <a:ext cx="11000232" cy="1133856"/>
          </a:xfrm>
        </p:spPr>
        <p:txBody>
          <a:bodyPr/>
          <a:lstStyle/>
          <a:p>
            <a:r>
              <a:rPr lang="en-US" dirty="0"/>
              <a:t>Click to edit Master title style</a:t>
            </a:r>
          </a:p>
        </p:txBody>
      </p:sp>
      <p:sp>
        <p:nvSpPr>
          <p:cNvPr id="4" name="Chart Placeholder 3">
            <a:extLst>
              <a:ext uri="{FF2B5EF4-FFF2-40B4-BE49-F238E27FC236}">
                <a16:creationId xmlns:a16="http://schemas.microsoft.com/office/drawing/2014/main" id="{93270862-6695-9E62-F46C-24C6AA011100}"/>
              </a:ext>
            </a:extLst>
          </p:cNvPr>
          <p:cNvSpPr>
            <a:spLocks noGrp="1"/>
          </p:cNvSpPr>
          <p:nvPr>
            <p:ph type="chart" sz="quarter" idx="12"/>
          </p:nvPr>
        </p:nvSpPr>
        <p:spPr>
          <a:xfrm>
            <a:off x="1471451" y="2860096"/>
            <a:ext cx="9270124" cy="3706909"/>
          </a:xfrm>
          <a:solidFill>
            <a:srgbClr val="FFFFEB"/>
          </a:solidFill>
        </p:spPr>
        <p:txBody>
          <a:bodyPr anchor="ctr" anchorCtr="1"/>
          <a:lstStyle/>
          <a:p>
            <a:endParaRPr lang="en-US"/>
          </a:p>
        </p:txBody>
      </p:sp>
    </p:spTree>
    <p:extLst>
      <p:ext uri="{BB962C8B-B14F-4D97-AF65-F5344CB8AC3E}">
        <p14:creationId xmlns:p14="http://schemas.microsoft.com/office/powerpoint/2010/main" val="2785881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2" name="Title 1"/>
          <p:cNvSpPr>
            <a:spLocks noGrp="1"/>
          </p:cNvSpPr>
          <p:nvPr>
            <p:ph type="title"/>
          </p:nvPr>
        </p:nvSpPr>
        <p:spPr>
          <a:xfrm>
            <a:off x="603504" y="1572768"/>
            <a:ext cx="11000232" cy="1133856"/>
          </a:xfrm>
        </p:spPr>
        <p:txBody>
          <a:bodyPr/>
          <a:lstStyle/>
          <a:p>
            <a:r>
              <a:rPr lang="en-US" dirty="0"/>
              <a:t>Click to edit Master title style</a:t>
            </a:r>
          </a:p>
        </p:txBody>
      </p:sp>
      <p:sp>
        <p:nvSpPr>
          <p:cNvPr id="4" name="Text Placeholder 9">
            <a:extLst>
              <a:ext uri="{FF2B5EF4-FFF2-40B4-BE49-F238E27FC236}">
                <a16:creationId xmlns:a16="http://schemas.microsoft.com/office/drawing/2014/main" id="{42871D3B-EFD7-0358-4211-BB194A270C9F}"/>
              </a:ext>
            </a:extLst>
          </p:cNvPr>
          <p:cNvSpPr>
            <a:spLocks noGrp="1"/>
          </p:cNvSpPr>
          <p:nvPr>
            <p:ph type="body" sz="quarter" idx="11"/>
          </p:nvPr>
        </p:nvSpPr>
        <p:spPr>
          <a:xfrm>
            <a:off x="597946" y="2791726"/>
            <a:ext cx="5473002" cy="3775279"/>
          </a:xfrm>
        </p:spPr>
        <p:txBody>
          <a:bodyPr/>
          <a:lstStyle>
            <a:lvl1pPr>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
        <p:nvSpPr>
          <p:cNvPr id="5" name="Table Placeholder 4">
            <a:extLst>
              <a:ext uri="{FF2B5EF4-FFF2-40B4-BE49-F238E27FC236}">
                <a16:creationId xmlns:a16="http://schemas.microsoft.com/office/drawing/2014/main" id="{BA59E6B1-C196-978A-190D-2A195A0E919B}"/>
              </a:ext>
            </a:extLst>
          </p:cNvPr>
          <p:cNvSpPr>
            <a:spLocks noGrp="1"/>
          </p:cNvSpPr>
          <p:nvPr>
            <p:ph type="tbl" sz="quarter" idx="13"/>
          </p:nvPr>
        </p:nvSpPr>
        <p:spPr>
          <a:xfrm>
            <a:off x="6256338" y="2912645"/>
            <a:ext cx="5337175" cy="3494088"/>
          </a:xfrm>
          <a:solidFill>
            <a:schemeClr val="accent6">
              <a:lumMod val="20000"/>
              <a:lumOff val="80000"/>
            </a:schemeClr>
          </a:solidFill>
        </p:spPr>
        <p:txBody>
          <a:bodyPr anchor="ctr" anchorCtr="1"/>
          <a:lstStyle>
            <a:lvl1pPr>
              <a:defRPr sz="2400"/>
            </a:lvl1pPr>
          </a:lstStyle>
          <a:p>
            <a:endParaRPr lang="en-US"/>
          </a:p>
        </p:txBody>
      </p:sp>
    </p:spTree>
    <p:extLst>
      <p:ext uri="{BB962C8B-B14F-4D97-AF65-F5344CB8AC3E}">
        <p14:creationId xmlns:p14="http://schemas.microsoft.com/office/powerpoint/2010/main" val="1908114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2" name="Title 1"/>
          <p:cNvSpPr>
            <a:spLocks noGrp="1"/>
          </p:cNvSpPr>
          <p:nvPr>
            <p:ph type="title"/>
          </p:nvPr>
        </p:nvSpPr>
        <p:spPr>
          <a:xfrm>
            <a:off x="603504" y="1572768"/>
            <a:ext cx="11000232" cy="1133856"/>
          </a:xfrm>
        </p:spPr>
        <p:txBody>
          <a:bodyPr/>
          <a:lstStyle/>
          <a:p>
            <a:r>
              <a:rPr lang="en-US" dirty="0"/>
              <a:t>Click to edit Master title style</a:t>
            </a:r>
          </a:p>
        </p:txBody>
      </p:sp>
      <p:sp>
        <p:nvSpPr>
          <p:cNvPr id="5" name="Table Placeholder 8">
            <a:extLst>
              <a:ext uri="{FF2B5EF4-FFF2-40B4-BE49-F238E27FC236}">
                <a16:creationId xmlns:a16="http://schemas.microsoft.com/office/drawing/2014/main" id="{5C1F04EE-64F7-4626-85E6-AD3232320842}"/>
              </a:ext>
            </a:extLst>
          </p:cNvPr>
          <p:cNvSpPr>
            <a:spLocks noGrp="1"/>
          </p:cNvSpPr>
          <p:nvPr>
            <p:ph type="tbl" sz="quarter" idx="10"/>
          </p:nvPr>
        </p:nvSpPr>
        <p:spPr>
          <a:xfrm>
            <a:off x="595313" y="2828925"/>
            <a:ext cx="10990262" cy="3370263"/>
          </a:xfrm>
          <a:solidFill>
            <a:srgbClr val="E1FFE1"/>
          </a:solidFill>
        </p:spPr>
        <p:txBody>
          <a:bodyPr/>
          <a:lstStyle/>
          <a:p>
            <a:endParaRPr lang="en-US"/>
          </a:p>
        </p:txBody>
      </p:sp>
    </p:spTree>
    <p:extLst>
      <p:ext uri="{BB962C8B-B14F-4D97-AF65-F5344CB8AC3E}">
        <p14:creationId xmlns:p14="http://schemas.microsoft.com/office/powerpoint/2010/main" val="2293007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D8552C42-EE20-8BA3-D682-E0AFE52F728D}"/>
              </a:ext>
            </a:extLst>
          </p:cNvPr>
          <p:cNvSpPr>
            <a:spLocks noGrp="1"/>
          </p:cNvSpPr>
          <p:nvPr>
            <p:ph type="pic" sz="quarter" idx="11"/>
          </p:nvPr>
        </p:nvSpPr>
        <p:spPr>
          <a:xfrm>
            <a:off x="4691536" y="5463031"/>
            <a:ext cx="1274233" cy="1054797"/>
          </a:xfrm>
          <a:solidFill>
            <a:schemeClr val="accent5">
              <a:lumMod val="20000"/>
              <a:lumOff val="80000"/>
            </a:schemeClr>
          </a:solidFill>
        </p:spPr>
        <p:txBody>
          <a:bodyPr anchor="ctr" anchorCtr="1"/>
          <a:lstStyle/>
          <a:p>
            <a:endParaRPr lang="en-US" dirty="0"/>
          </a:p>
        </p:txBody>
      </p:sp>
      <p:sp>
        <p:nvSpPr>
          <p:cNvPr id="5" name="Picture Placeholder 5">
            <a:extLst>
              <a:ext uri="{FF2B5EF4-FFF2-40B4-BE49-F238E27FC236}">
                <a16:creationId xmlns:a16="http://schemas.microsoft.com/office/drawing/2014/main" id="{5CDCE161-4404-86BE-7F17-D0BF72483D17}"/>
              </a:ext>
            </a:extLst>
          </p:cNvPr>
          <p:cNvSpPr>
            <a:spLocks noGrp="1"/>
          </p:cNvSpPr>
          <p:nvPr>
            <p:ph type="pic" sz="quarter" idx="14" hasCustomPrompt="1"/>
          </p:nvPr>
        </p:nvSpPr>
        <p:spPr>
          <a:xfrm>
            <a:off x="6232034" y="5466319"/>
            <a:ext cx="1274233" cy="1054797"/>
          </a:xfrm>
          <a:solidFill>
            <a:schemeClr val="accent5">
              <a:lumMod val="20000"/>
              <a:lumOff val="80000"/>
            </a:schemeClr>
          </a:solidFill>
        </p:spPr>
        <p:txBody>
          <a:bodyPr anchor="ctr" anchorCtr="1"/>
          <a:lstStyle>
            <a:lvl1pPr>
              <a:defRPr/>
            </a:lvl1pPr>
          </a:lstStyle>
          <a:p>
            <a:r>
              <a:rPr lang="en-US" dirty="0" err="1"/>
              <a:t>xd</a:t>
            </a:r>
            <a:endParaRPr lang="en-US" dirty="0"/>
          </a:p>
        </p:txBody>
      </p:sp>
      <p:sp>
        <p:nvSpPr>
          <p:cNvPr id="6" name="Title 1">
            <a:extLst>
              <a:ext uri="{FF2B5EF4-FFF2-40B4-BE49-F238E27FC236}">
                <a16:creationId xmlns:a16="http://schemas.microsoft.com/office/drawing/2014/main" id="{7A964C36-9375-05E4-127A-F13C6890BDD9}"/>
              </a:ext>
            </a:extLst>
          </p:cNvPr>
          <p:cNvSpPr>
            <a:spLocks noGrp="1"/>
          </p:cNvSpPr>
          <p:nvPr>
            <p:ph type="ctrTitle"/>
          </p:nvPr>
        </p:nvSpPr>
        <p:spPr>
          <a:xfrm>
            <a:off x="606868" y="2905240"/>
            <a:ext cx="11000232" cy="914400"/>
          </a:xfrm>
        </p:spPr>
        <p:txBody>
          <a:bodyPr anchor="ctr">
            <a:noAutofit/>
          </a:bodyPr>
          <a:lstStyle>
            <a:lvl1pPr algn="ctr">
              <a:defRPr sz="3600" spc="200" baseline="0">
                <a:solidFill>
                  <a:srgbClr val="101820"/>
                </a:solidFill>
              </a:defRPr>
            </a:lvl1pPr>
          </a:lstStyle>
          <a:p>
            <a:r>
              <a:rPr lang="en-US" dirty="0"/>
              <a:t>Click to edit Master title style</a:t>
            </a:r>
          </a:p>
        </p:txBody>
      </p:sp>
      <p:sp>
        <p:nvSpPr>
          <p:cNvPr id="10" name="Subtitle 2">
            <a:extLst>
              <a:ext uri="{FF2B5EF4-FFF2-40B4-BE49-F238E27FC236}">
                <a16:creationId xmlns:a16="http://schemas.microsoft.com/office/drawing/2014/main" id="{5C7E3BA4-B1DB-A61A-5C30-C5E29F4C5101}"/>
              </a:ext>
            </a:extLst>
          </p:cNvPr>
          <p:cNvSpPr>
            <a:spLocks noGrp="1"/>
          </p:cNvSpPr>
          <p:nvPr>
            <p:ph type="subTitle" idx="1"/>
          </p:nvPr>
        </p:nvSpPr>
        <p:spPr>
          <a:xfrm>
            <a:off x="594836" y="3932971"/>
            <a:ext cx="11019187" cy="1372955"/>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11" name="Picture 10" descr="Charting the Cs: Cooperation, Communication and Collaboration.">
            <a:extLst>
              <a:ext uri="{FF2B5EF4-FFF2-40B4-BE49-F238E27FC236}">
                <a16:creationId xmlns:a16="http://schemas.microsoft.com/office/drawing/2014/main" id="{B3E50EC3-789F-2AC1-F9EE-829BE50A2935}"/>
              </a:ext>
            </a:extLst>
          </p:cNvPr>
          <p:cNvPicPr>
            <a:picLocks noGrp="1" noChangeAspect="1"/>
          </p:cNvPicPr>
          <p:nvPr userDrawn="1"/>
        </p:nvPicPr>
        <p:blipFill>
          <a:blip r:embed="rId2"/>
          <a:stretch>
            <a:fillRect/>
          </a:stretch>
        </p:blipFill>
        <p:spPr>
          <a:xfrm>
            <a:off x="3434571" y="1461645"/>
            <a:ext cx="5332792" cy="1185065"/>
          </a:xfrm>
          <a:prstGeom prst="rect">
            <a:avLst/>
          </a:prstGeom>
        </p:spPr>
      </p:pic>
    </p:spTree>
    <p:extLst>
      <p:ext uri="{BB962C8B-B14F-4D97-AF65-F5344CB8AC3E}">
        <p14:creationId xmlns:p14="http://schemas.microsoft.com/office/powerpoint/2010/main" val="5611930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D87F21-D903-5709-3966-995AF1EA1B66}"/>
              </a:ext>
            </a:extLst>
          </p:cNvPr>
          <p:cNvSpPr>
            <a:spLocks noGrp="1"/>
          </p:cNvSpPr>
          <p:nvPr>
            <p:ph type="ctrTitle"/>
          </p:nvPr>
        </p:nvSpPr>
        <p:spPr>
          <a:xfrm>
            <a:off x="606868" y="2895455"/>
            <a:ext cx="11000232" cy="914400"/>
          </a:xfrm>
        </p:spPr>
        <p:txBody>
          <a:bodyPr anchor="ctr">
            <a:noAutofit/>
          </a:bodyPr>
          <a:lstStyle>
            <a:lvl1pPr algn="ctr">
              <a:defRPr sz="4000" spc="200" baseline="0">
                <a:solidFill>
                  <a:srgbClr val="101820"/>
                </a:solidFill>
              </a:defRPr>
            </a:lvl1pPr>
          </a:lstStyle>
          <a:p>
            <a:r>
              <a:rPr lang="en-US" dirty="0"/>
              <a:t>Click to edit Master title style</a:t>
            </a:r>
          </a:p>
        </p:txBody>
      </p:sp>
      <p:sp>
        <p:nvSpPr>
          <p:cNvPr id="5" name="Subtitle 2">
            <a:extLst>
              <a:ext uri="{FF2B5EF4-FFF2-40B4-BE49-F238E27FC236}">
                <a16:creationId xmlns:a16="http://schemas.microsoft.com/office/drawing/2014/main" id="{78A6520B-137D-12EE-6230-4E49B52D4509}"/>
              </a:ext>
            </a:extLst>
          </p:cNvPr>
          <p:cNvSpPr>
            <a:spLocks noGrp="1"/>
          </p:cNvSpPr>
          <p:nvPr>
            <p:ph type="subTitle" idx="1"/>
          </p:nvPr>
        </p:nvSpPr>
        <p:spPr>
          <a:xfrm>
            <a:off x="594836" y="3909540"/>
            <a:ext cx="11019187" cy="1567828"/>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6" name="Picture 5" descr="Charting the Cs: Cooperation, Communication and Collaboration.&#10;Statewide Professional Development to Support the Workforce and Low Incidence Disability Areas.&#10;">
            <a:extLst>
              <a:ext uri="{FF2B5EF4-FFF2-40B4-BE49-F238E27FC236}">
                <a16:creationId xmlns:a16="http://schemas.microsoft.com/office/drawing/2014/main" id="{4B98963F-7B7B-FABC-191C-AE6A08144C6B}"/>
              </a:ext>
            </a:extLst>
          </p:cNvPr>
          <p:cNvPicPr>
            <a:picLocks noGrp="1" noChangeAspect="1"/>
          </p:cNvPicPr>
          <p:nvPr userDrawn="1"/>
        </p:nvPicPr>
        <p:blipFill>
          <a:blip r:embed="rId2"/>
          <a:stretch>
            <a:fillRect/>
          </a:stretch>
        </p:blipFill>
        <p:spPr>
          <a:xfrm>
            <a:off x="4108334" y="1449617"/>
            <a:ext cx="3950216" cy="877826"/>
          </a:xfrm>
          <a:prstGeom prst="rect">
            <a:avLst/>
          </a:prstGeom>
        </p:spPr>
      </p:pic>
    </p:spTree>
    <p:extLst>
      <p:ext uri="{BB962C8B-B14F-4D97-AF65-F5344CB8AC3E}">
        <p14:creationId xmlns:p14="http://schemas.microsoft.com/office/powerpoint/2010/main" val="3683624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551763CC-479B-32EB-429A-86E9F20884A1}"/>
              </a:ext>
            </a:extLst>
          </p:cNvPr>
          <p:cNvSpPr>
            <a:spLocks noGrp="1"/>
          </p:cNvSpPr>
          <p:nvPr>
            <p:ph type="pic" sz="quarter" idx="11"/>
          </p:nvPr>
        </p:nvSpPr>
        <p:spPr>
          <a:xfrm>
            <a:off x="5453535" y="5475072"/>
            <a:ext cx="1274233" cy="1054797"/>
          </a:xfrm>
          <a:solidFill>
            <a:schemeClr val="accent5">
              <a:lumMod val="20000"/>
              <a:lumOff val="80000"/>
            </a:schemeClr>
          </a:solidFill>
        </p:spPr>
        <p:txBody>
          <a:bodyPr anchor="ctr" anchorCtr="1"/>
          <a:lstStyle/>
          <a:p>
            <a:endParaRPr lang="en-US" dirty="0"/>
          </a:p>
        </p:txBody>
      </p:sp>
      <p:sp>
        <p:nvSpPr>
          <p:cNvPr id="7" name="Title 1">
            <a:extLst>
              <a:ext uri="{FF2B5EF4-FFF2-40B4-BE49-F238E27FC236}">
                <a16:creationId xmlns:a16="http://schemas.microsoft.com/office/drawing/2014/main" id="{E6EA11B5-4164-3D91-0F39-C7D3166C7D9A}"/>
              </a:ext>
            </a:extLst>
          </p:cNvPr>
          <p:cNvSpPr>
            <a:spLocks noGrp="1"/>
          </p:cNvSpPr>
          <p:nvPr>
            <p:ph type="ctrTitle"/>
          </p:nvPr>
        </p:nvSpPr>
        <p:spPr>
          <a:xfrm>
            <a:off x="606868" y="2893217"/>
            <a:ext cx="11000232" cy="914400"/>
          </a:xfrm>
        </p:spPr>
        <p:txBody>
          <a:bodyPr anchor="ctr">
            <a:noAutofit/>
          </a:bodyPr>
          <a:lstStyle>
            <a:lvl1pPr algn="ctr">
              <a:defRPr sz="3600" spc="200" baseline="0">
                <a:solidFill>
                  <a:srgbClr val="101820"/>
                </a:solidFill>
              </a:defRPr>
            </a:lvl1pPr>
          </a:lstStyle>
          <a:p>
            <a:r>
              <a:rPr lang="en-US" dirty="0"/>
              <a:t>Click to edit Master title style</a:t>
            </a:r>
          </a:p>
        </p:txBody>
      </p:sp>
      <p:sp>
        <p:nvSpPr>
          <p:cNvPr id="8" name="Subtitle 2">
            <a:extLst>
              <a:ext uri="{FF2B5EF4-FFF2-40B4-BE49-F238E27FC236}">
                <a16:creationId xmlns:a16="http://schemas.microsoft.com/office/drawing/2014/main" id="{7014400A-63E0-DEF7-99B3-5640CF3E0F09}"/>
              </a:ext>
            </a:extLst>
          </p:cNvPr>
          <p:cNvSpPr>
            <a:spLocks noGrp="1"/>
          </p:cNvSpPr>
          <p:nvPr>
            <p:ph type="subTitle" idx="1"/>
          </p:nvPr>
        </p:nvSpPr>
        <p:spPr>
          <a:xfrm>
            <a:off x="594836" y="3920948"/>
            <a:ext cx="11019187" cy="1459997"/>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9" name="Picture 8" descr="Charting the Cs: Cooperation, Communication and Collaboration.">
            <a:extLst>
              <a:ext uri="{FF2B5EF4-FFF2-40B4-BE49-F238E27FC236}">
                <a16:creationId xmlns:a16="http://schemas.microsoft.com/office/drawing/2014/main" id="{9C69875B-B990-0367-7A65-0CE047DA0AFC}"/>
              </a:ext>
            </a:extLst>
          </p:cNvPr>
          <p:cNvPicPr>
            <a:picLocks noGrp="1" noChangeAspect="1"/>
          </p:cNvPicPr>
          <p:nvPr userDrawn="1"/>
        </p:nvPicPr>
        <p:blipFill>
          <a:blip r:embed="rId2"/>
          <a:stretch>
            <a:fillRect/>
          </a:stretch>
        </p:blipFill>
        <p:spPr>
          <a:xfrm>
            <a:off x="4132407" y="1449622"/>
            <a:ext cx="3950216" cy="877826"/>
          </a:xfrm>
          <a:prstGeom prst="rect">
            <a:avLst/>
          </a:prstGeom>
        </p:spPr>
      </p:pic>
    </p:spTree>
    <p:extLst>
      <p:ext uri="{BB962C8B-B14F-4D97-AF65-F5344CB8AC3E}">
        <p14:creationId xmlns:p14="http://schemas.microsoft.com/office/powerpoint/2010/main" val="2573534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D8552C42-EE20-8BA3-D682-E0AFE52F728D}"/>
              </a:ext>
            </a:extLst>
          </p:cNvPr>
          <p:cNvSpPr>
            <a:spLocks noGrp="1"/>
          </p:cNvSpPr>
          <p:nvPr>
            <p:ph type="pic" sz="quarter" idx="11"/>
          </p:nvPr>
        </p:nvSpPr>
        <p:spPr>
          <a:xfrm>
            <a:off x="4691536" y="5463031"/>
            <a:ext cx="1274233" cy="1054797"/>
          </a:xfrm>
          <a:solidFill>
            <a:schemeClr val="accent5">
              <a:lumMod val="20000"/>
              <a:lumOff val="80000"/>
            </a:schemeClr>
          </a:solidFill>
        </p:spPr>
        <p:txBody>
          <a:bodyPr anchor="ctr" anchorCtr="1"/>
          <a:lstStyle/>
          <a:p>
            <a:endParaRPr lang="en-US" dirty="0"/>
          </a:p>
        </p:txBody>
      </p:sp>
      <p:sp>
        <p:nvSpPr>
          <p:cNvPr id="5" name="Picture Placeholder 5">
            <a:extLst>
              <a:ext uri="{FF2B5EF4-FFF2-40B4-BE49-F238E27FC236}">
                <a16:creationId xmlns:a16="http://schemas.microsoft.com/office/drawing/2014/main" id="{5CDCE161-4404-86BE-7F17-D0BF72483D17}"/>
              </a:ext>
            </a:extLst>
          </p:cNvPr>
          <p:cNvSpPr>
            <a:spLocks noGrp="1"/>
          </p:cNvSpPr>
          <p:nvPr>
            <p:ph type="pic" sz="quarter" idx="14" hasCustomPrompt="1"/>
          </p:nvPr>
        </p:nvSpPr>
        <p:spPr>
          <a:xfrm>
            <a:off x="6232034" y="5466319"/>
            <a:ext cx="1274233" cy="1054797"/>
          </a:xfrm>
          <a:solidFill>
            <a:schemeClr val="accent5">
              <a:lumMod val="20000"/>
              <a:lumOff val="80000"/>
            </a:schemeClr>
          </a:solidFill>
        </p:spPr>
        <p:txBody>
          <a:bodyPr anchor="ctr" anchorCtr="1"/>
          <a:lstStyle>
            <a:lvl1pPr>
              <a:defRPr/>
            </a:lvl1pPr>
          </a:lstStyle>
          <a:p>
            <a:r>
              <a:rPr lang="en-US" dirty="0" err="1"/>
              <a:t>xd</a:t>
            </a:r>
            <a:endParaRPr lang="en-US" dirty="0"/>
          </a:p>
        </p:txBody>
      </p:sp>
      <p:sp>
        <p:nvSpPr>
          <p:cNvPr id="6" name="Title 1">
            <a:extLst>
              <a:ext uri="{FF2B5EF4-FFF2-40B4-BE49-F238E27FC236}">
                <a16:creationId xmlns:a16="http://schemas.microsoft.com/office/drawing/2014/main" id="{7A964C36-9375-05E4-127A-F13C6890BDD9}"/>
              </a:ext>
            </a:extLst>
          </p:cNvPr>
          <p:cNvSpPr>
            <a:spLocks noGrp="1"/>
          </p:cNvSpPr>
          <p:nvPr>
            <p:ph type="ctrTitle"/>
          </p:nvPr>
        </p:nvSpPr>
        <p:spPr>
          <a:xfrm>
            <a:off x="606868" y="2905240"/>
            <a:ext cx="11000232" cy="914400"/>
          </a:xfrm>
        </p:spPr>
        <p:txBody>
          <a:bodyPr anchor="ctr">
            <a:noAutofit/>
          </a:bodyPr>
          <a:lstStyle>
            <a:lvl1pPr algn="ctr">
              <a:defRPr sz="3600" spc="200" baseline="0">
                <a:solidFill>
                  <a:srgbClr val="101820"/>
                </a:solidFill>
              </a:defRPr>
            </a:lvl1pPr>
          </a:lstStyle>
          <a:p>
            <a:r>
              <a:rPr lang="en-US" dirty="0"/>
              <a:t>Click to edit Master title style</a:t>
            </a:r>
          </a:p>
        </p:txBody>
      </p:sp>
      <p:sp>
        <p:nvSpPr>
          <p:cNvPr id="10" name="Subtitle 2">
            <a:extLst>
              <a:ext uri="{FF2B5EF4-FFF2-40B4-BE49-F238E27FC236}">
                <a16:creationId xmlns:a16="http://schemas.microsoft.com/office/drawing/2014/main" id="{5C7E3BA4-B1DB-A61A-5C30-C5E29F4C5101}"/>
              </a:ext>
            </a:extLst>
          </p:cNvPr>
          <p:cNvSpPr>
            <a:spLocks noGrp="1"/>
          </p:cNvSpPr>
          <p:nvPr>
            <p:ph type="subTitle" idx="1"/>
          </p:nvPr>
        </p:nvSpPr>
        <p:spPr>
          <a:xfrm>
            <a:off x="594836" y="3932971"/>
            <a:ext cx="11019187" cy="1372955"/>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11" name="Picture 10" descr="Charting the Cs: Cooperation, Communication and Collaboration.">
            <a:extLst>
              <a:ext uri="{FF2B5EF4-FFF2-40B4-BE49-F238E27FC236}">
                <a16:creationId xmlns:a16="http://schemas.microsoft.com/office/drawing/2014/main" id="{B3E50EC3-789F-2AC1-F9EE-829BE50A2935}"/>
              </a:ext>
            </a:extLst>
          </p:cNvPr>
          <p:cNvPicPr>
            <a:picLocks noGrp="1" noChangeAspect="1"/>
          </p:cNvPicPr>
          <p:nvPr userDrawn="1"/>
        </p:nvPicPr>
        <p:blipFill>
          <a:blip r:embed="rId2"/>
          <a:stretch>
            <a:fillRect/>
          </a:stretch>
        </p:blipFill>
        <p:spPr>
          <a:xfrm>
            <a:off x="4132406" y="1461645"/>
            <a:ext cx="3950216" cy="877826"/>
          </a:xfrm>
          <a:prstGeom prst="rect">
            <a:avLst/>
          </a:prstGeom>
        </p:spPr>
      </p:pic>
    </p:spTree>
    <p:extLst>
      <p:ext uri="{BB962C8B-B14F-4D97-AF65-F5344CB8AC3E}">
        <p14:creationId xmlns:p14="http://schemas.microsoft.com/office/powerpoint/2010/main" val="9980654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14A0210D-9B92-8DC9-2117-5452E534B96D}"/>
              </a:ext>
            </a:extLst>
          </p:cNvPr>
          <p:cNvSpPr>
            <a:spLocks noGrp="1"/>
          </p:cNvSpPr>
          <p:nvPr>
            <p:ph type="pic" sz="quarter" idx="11"/>
          </p:nvPr>
        </p:nvSpPr>
        <p:spPr>
          <a:xfrm>
            <a:off x="3534548" y="5507214"/>
            <a:ext cx="1347833" cy="999076"/>
          </a:xfrm>
          <a:solidFill>
            <a:schemeClr val="accent5">
              <a:lumMod val="20000"/>
              <a:lumOff val="80000"/>
            </a:schemeClr>
          </a:solidFill>
        </p:spPr>
        <p:txBody>
          <a:bodyPr anchor="ctr" anchorCtr="1"/>
          <a:lstStyle/>
          <a:p>
            <a:endParaRPr lang="en-US" dirty="0"/>
          </a:p>
        </p:txBody>
      </p:sp>
      <p:sp>
        <p:nvSpPr>
          <p:cNvPr id="14" name="Picture Placeholder 5">
            <a:extLst>
              <a:ext uri="{FF2B5EF4-FFF2-40B4-BE49-F238E27FC236}">
                <a16:creationId xmlns:a16="http://schemas.microsoft.com/office/drawing/2014/main" id="{F098BA71-96E0-1B95-3CF7-410A945E72C6}"/>
              </a:ext>
            </a:extLst>
          </p:cNvPr>
          <p:cNvSpPr>
            <a:spLocks noGrp="1"/>
          </p:cNvSpPr>
          <p:nvPr>
            <p:ph type="pic" sz="quarter" idx="13"/>
          </p:nvPr>
        </p:nvSpPr>
        <p:spPr>
          <a:xfrm>
            <a:off x="5436002" y="5497977"/>
            <a:ext cx="1347833" cy="999076"/>
          </a:xfrm>
          <a:solidFill>
            <a:schemeClr val="accent5">
              <a:lumMod val="20000"/>
              <a:lumOff val="80000"/>
            </a:schemeClr>
          </a:solidFill>
        </p:spPr>
        <p:txBody>
          <a:bodyPr anchor="ctr" anchorCtr="1"/>
          <a:lstStyle/>
          <a:p>
            <a:endParaRPr lang="en-US" dirty="0"/>
          </a:p>
        </p:txBody>
      </p:sp>
      <p:sp>
        <p:nvSpPr>
          <p:cNvPr id="15" name="Picture Placeholder 5">
            <a:extLst>
              <a:ext uri="{FF2B5EF4-FFF2-40B4-BE49-F238E27FC236}">
                <a16:creationId xmlns:a16="http://schemas.microsoft.com/office/drawing/2014/main" id="{700D10FB-6484-A297-B7D6-F16920A74907}"/>
              </a:ext>
            </a:extLst>
          </p:cNvPr>
          <p:cNvSpPr>
            <a:spLocks noGrp="1"/>
          </p:cNvSpPr>
          <p:nvPr>
            <p:ph type="pic" sz="quarter" idx="14"/>
          </p:nvPr>
        </p:nvSpPr>
        <p:spPr>
          <a:xfrm>
            <a:off x="7252647" y="5497976"/>
            <a:ext cx="1347833" cy="999076"/>
          </a:xfrm>
          <a:solidFill>
            <a:schemeClr val="accent5">
              <a:lumMod val="20000"/>
              <a:lumOff val="80000"/>
            </a:schemeClr>
          </a:solidFill>
        </p:spPr>
        <p:txBody>
          <a:bodyPr anchor="ctr" anchorCtr="1"/>
          <a:lstStyle/>
          <a:p>
            <a:endParaRPr lang="en-US" dirty="0"/>
          </a:p>
        </p:txBody>
      </p:sp>
      <p:sp>
        <p:nvSpPr>
          <p:cNvPr id="16" name="Title 1">
            <a:extLst>
              <a:ext uri="{FF2B5EF4-FFF2-40B4-BE49-F238E27FC236}">
                <a16:creationId xmlns:a16="http://schemas.microsoft.com/office/drawing/2014/main" id="{FF6D8D22-3F71-9CA6-C1BF-BA2C6717919C}"/>
              </a:ext>
            </a:extLst>
          </p:cNvPr>
          <p:cNvSpPr>
            <a:spLocks noGrp="1"/>
          </p:cNvSpPr>
          <p:nvPr>
            <p:ph type="ctrTitle"/>
          </p:nvPr>
        </p:nvSpPr>
        <p:spPr>
          <a:xfrm>
            <a:off x="594836" y="2893836"/>
            <a:ext cx="11019187" cy="914400"/>
          </a:xfrm>
        </p:spPr>
        <p:txBody>
          <a:bodyPr anchor="ctr">
            <a:noAutofit/>
          </a:bodyPr>
          <a:lstStyle>
            <a:lvl1pPr algn="ctr">
              <a:defRPr sz="3600" spc="200" baseline="0">
                <a:solidFill>
                  <a:srgbClr val="101820"/>
                </a:solidFill>
              </a:defRPr>
            </a:lvl1pPr>
          </a:lstStyle>
          <a:p>
            <a:r>
              <a:rPr lang="en-US" dirty="0"/>
              <a:t>Click to edit Master title style</a:t>
            </a:r>
          </a:p>
        </p:txBody>
      </p:sp>
      <p:sp>
        <p:nvSpPr>
          <p:cNvPr id="17" name="Subtitle 2">
            <a:extLst>
              <a:ext uri="{FF2B5EF4-FFF2-40B4-BE49-F238E27FC236}">
                <a16:creationId xmlns:a16="http://schemas.microsoft.com/office/drawing/2014/main" id="{691BF557-26B1-A827-56A8-5A2772315ECD}"/>
              </a:ext>
            </a:extLst>
          </p:cNvPr>
          <p:cNvSpPr>
            <a:spLocks noGrp="1"/>
          </p:cNvSpPr>
          <p:nvPr>
            <p:ph type="subTitle" idx="1"/>
          </p:nvPr>
        </p:nvSpPr>
        <p:spPr>
          <a:xfrm>
            <a:off x="594836" y="3917320"/>
            <a:ext cx="11019187" cy="1352512"/>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18" name="Picture 17" descr="Charting the Cs: Cooperation, Communication and Collaboration.">
            <a:extLst>
              <a:ext uri="{FF2B5EF4-FFF2-40B4-BE49-F238E27FC236}">
                <a16:creationId xmlns:a16="http://schemas.microsoft.com/office/drawing/2014/main" id="{B48D9A8F-2C85-F3C9-DADF-62E413748E89}"/>
              </a:ext>
            </a:extLst>
          </p:cNvPr>
          <p:cNvPicPr>
            <a:picLocks noGrp="1" noChangeAspect="1"/>
          </p:cNvPicPr>
          <p:nvPr userDrawn="1"/>
        </p:nvPicPr>
        <p:blipFill>
          <a:blip r:embed="rId2"/>
          <a:stretch>
            <a:fillRect/>
          </a:stretch>
        </p:blipFill>
        <p:spPr>
          <a:xfrm>
            <a:off x="4120375" y="1461645"/>
            <a:ext cx="3950216" cy="877826"/>
          </a:xfrm>
          <a:prstGeom prst="rect">
            <a:avLst/>
          </a:prstGeom>
        </p:spPr>
      </p:pic>
    </p:spTree>
    <p:extLst>
      <p:ext uri="{BB962C8B-B14F-4D97-AF65-F5344CB8AC3E}">
        <p14:creationId xmlns:p14="http://schemas.microsoft.com/office/powerpoint/2010/main" val="22939504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Autofit/>
          </a:bodyPr>
          <a:lstStyle>
            <a:lvl1pPr lvl="0">
              <a:buNone/>
              <a:defRPr>
                <a:latin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987656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551763CC-479B-32EB-429A-86E9F20884A1}"/>
              </a:ext>
            </a:extLst>
          </p:cNvPr>
          <p:cNvSpPr>
            <a:spLocks noGrp="1"/>
          </p:cNvSpPr>
          <p:nvPr>
            <p:ph type="pic" sz="quarter" idx="11"/>
          </p:nvPr>
        </p:nvSpPr>
        <p:spPr>
          <a:xfrm>
            <a:off x="5453535" y="5475072"/>
            <a:ext cx="1274233" cy="1054797"/>
          </a:xfrm>
          <a:solidFill>
            <a:schemeClr val="accent5">
              <a:lumMod val="20000"/>
              <a:lumOff val="80000"/>
            </a:schemeClr>
          </a:solidFill>
        </p:spPr>
        <p:txBody>
          <a:bodyPr anchor="ctr" anchorCtr="1"/>
          <a:lstStyle/>
          <a:p>
            <a:endParaRPr lang="en-US" dirty="0"/>
          </a:p>
        </p:txBody>
      </p:sp>
      <p:sp>
        <p:nvSpPr>
          <p:cNvPr id="7" name="Title 1">
            <a:extLst>
              <a:ext uri="{FF2B5EF4-FFF2-40B4-BE49-F238E27FC236}">
                <a16:creationId xmlns:a16="http://schemas.microsoft.com/office/drawing/2014/main" id="{E6EA11B5-4164-3D91-0F39-C7D3166C7D9A}"/>
              </a:ext>
            </a:extLst>
          </p:cNvPr>
          <p:cNvSpPr>
            <a:spLocks noGrp="1"/>
          </p:cNvSpPr>
          <p:nvPr>
            <p:ph type="ctrTitle"/>
          </p:nvPr>
        </p:nvSpPr>
        <p:spPr>
          <a:xfrm>
            <a:off x="606868" y="2893217"/>
            <a:ext cx="11000232" cy="914400"/>
          </a:xfrm>
        </p:spPr>
        <p:txBody>
          <a:bodyPr anchor="ctr">
            <a:noAutofit/>
          </a:bodyPr>
          <a:lstStyle>
            <a:lvl1pPr algn="ctr">
              <a:defRPr sz="3600" spc="200" baseline="0">
                <a:solidFill>
                  <a:srgbClr val="101820"/>
                </a:solidFill>
              </a:defRPr>
            </a:lvl1pPr>
          </a:lstStyle>
          <a:p>
            <a:r>
              <a:rPr lang="en-US" dirty="0"/>
              <a:t>Click to edit Master title style</a:t>
            </a:r>
          </a:p>
        </p:txBody>
      </p:sp>
      <p:sp>
        <p:nvSpPr>
          <p:cNvPr id="8" name="Subtitle 2">
            <a:extLst>
              <a:ext uri="{FF2B5EF4-FFF2-40B4-BE49-F238E27FC236}">
                <a16:creationId xmlns:a16="http://schemas.microsoft.com/office/drawing/2014/main" id="{7014400A-63E0-DEF7-99B3-5640CF3E0F09}"/>
              </a:ext>
            </a:extLst>
          </p:cNvPr>
          <p:cNvSpPr>
            <a:spLocks noGrp="1"/>
          </p:cNvSpPr>
          <p:nvPr>
            <p:ph type="subTitle" idx="1"/>
          </p:nvPr>
        </p:nvSpPr>
        <p:spPr>
          <a:xfrm>
            <a:off x="594836" y="3920948"/>
            <a:ext cx="11019187" cy="1459997"/>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9" name="Picture 8" descr="Charting the Cs: Cooperation, Communication and Collaboration.">
            <a:extLst>
              <a:ext uri="{FF2B5EF4-FFF2-40B4-BE49-F238E27FC236}">
                <a16:creationId xmlns:a16="http://schemas.microsoft.com/office/drawing/2014/main" id="{9C69875B-B990-0367-7A65-0CE047DA0AFC}"/>
              </a:ext>
            </a:extLst>
          </p:cNvPr>
          <p:cNvPicPr>
            <a:picLocks noGrp="1" noChangeAspect="1"/>
          </p:cNvPicPr>
          <p:nvPr userDrawn="1"/>
        </p:nvPicPr>
        <p:blipFill>
          <a:blip r:embed="rId2"/>
          <a:stretch>
            <a:fillRect/>
          </a:stretch>
        </p:blipFill>
        <p:spPr>
          <a:xfrm>
            <a:off x="3434572" y="1449622"/>
            <a:ext cx="5332792" cy="1185065"/>
          </a:xfrm>
          <a:prstGeom prst="rect">
            <a:avLst/>
          </a:prstGeom>
        </p:spPr>
      </p:pic>
    </p:spTree>
    <p:extLst>
      <p:ext uri="{BB962C8B-B14F-4D97-AF65-F5344CB8AC3E}">
        <p14:creationId xmlns:p14="http://schemas.microsoft.com/office/powerpoint/2010/main" val="2972487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D8552C42-EE20-8BA3-D682-E0AFE52F728D}"/>
              </a:ext>
            </a:extLst>
          </p:cNvPr>
          <p:cNvSpPr>
            <a:spLocks noGrp="1"/>
          </p:cNvSpPr>
          <p:nvPr>
            <p:ph type="pic" sz="quarter" idx="11"/>
          </p:nvPr>
        </p:nvSpPr>
        <p:spPr>
          <a:xfrm>
            <a:off x="4691536" y="5463031"/>
            <a:ext cx="1274233" cy="1054797"/>
          </a:xfrm>
          <a:solidFill>
            <a:schemeClr val="accent5">
              <a:lumMod val="20000"/>
              <a:lumOff val="80000"/>
            </a:schemeClr>
          </a:solidFill>
        </p:spPr>
        <p:txBody>
          <a:bodyPr anchor="ctr" anchorCtr="1"/>
          <a:lstStyle/>
          <a:p>
            <a:endParaRPr lang="en-US" dirty="0"/>
          </a:p>
        </p:txBody>
      </p:sp>
      <p:sp>
        <p:nvSpPr>
          <p:cNvPr id="5" name="Picture Placeholder 5">
            <a:extLst>
              <a:ext uri="{FF2B5EF4-FFF2-40B4-BE49-F238E27FC236}">
                <a16:creationId xmlns:a16="http://schemas.microsoft.com/office/drawing/2014/main" id="{5CDCE161-4404-86BE-7F17-D0BF72483D17}"/>
              </a:ext>
            </a:extLst>
          </p:cNvPr>
          <p:cNvSpPr>
            <a:spLocks noGrp="1"/>
          </p:cNvSpPr>
          <p:nvPr>
            <p:ph type="pic" sz="quarter" idx="14" hasCustomPrompt="1"/>
          </p:nvPr>
        </p:nvSpPr>
        <p:spPr>
          <a:xfrm>
            <a:off x="6232034" y="5466319"/>
            <a:ext cx="1274233" cy="1054797"/>
          </a:xfrm>
          <a:solidFill>
            <a:schemeClr val="accent5">
              <a:lumMod val="20000"/>
              <a:lumOff val="80000"/>
            </a:schemeClr>
          </a:solidFill>
        </p:spPr>
        <p:txBody>
          <a:bodyPr anchor="ctr" anchorCtr="1"/>
          <a:lstStyle>
            <a:lvl1pPr>
              <a:defRPr/>
            </a:lvl1pPr>
          </a:lstStyle>
          <a:p>
            <a:r>
              <a:rPr lang="en-US" dirty="0" err="1"/>
              <a:t>xd</a:t>
            </a:r>
            <a:endParaRPr lang="en-US" dirty="0"/>
          </a:p>
        </p:txBody>
      </p:sp>
      <p:sp>
        <p:nvSpPr>
          <p:cNvPr id="6" name="Title 1">
            <a:extLst>
              <a:ext uri="{FF2B5EF4-FFF2-40B4-BE49-F238E27FC236}">
                <a16:creationId xmlns:a16="http://schemas.microsoft.com/office/drawing/2014/main" id="{7A964C36-9375-05E4-127A-F13C6890BDD9}"/>
              </a:ext>
            </a:extLst>
          </p:cNvPr>
          <p:cNvSpPr>
            <a:spLocks noGrp="1"/>
          </p:cNvSpPr>
          <p:nvPr>
            <p:ph type="ctrTitle"/>
          </p:nvPr>
        </p:nvSpPr>
        <p:spPr>
          <a:xfrm>
            <a:off x="606868" y="2905240"/>
            <a:ext cx="11000232" cy="914400"/>
          </a:xfrm>
        </p:spPr>
        <p:txBody>
          <a:bodyPr anchor="ctr">
            <a:noAutofit/>
          </a:bodyPr>
          <a:lstStyle>
            <a:lvl1pPr algn="ctr">
              <a:defRPr sz="3600" spc="200" baseline="0">
                <a:solidFill>
                  <a:srgbClr val="101820"/>
                </a:solidFill>
              </a:defRPr>
            </a:lvl1pPr>
          </a:lstStyle>
          <a:p>
            <a:r>
              <a:rPr lang="en-US" dirty="0"/>
              <a:t>Click to edit Master title style</a:t>
            </a:r>
          </a:p>
        </p:txBody>
      </p:sp>
      <p:sp>
        <p:nvSpPr>
          <p:cNvPr id="10" name="Subtitle 2">
            <a:extLst>
              <a:ext uri="{FF2B5EF4-FFF2-40B4-BE49-F238E27FC236}">
                <a16:creationId xmlns:a16="http://schemas.microsoft.com/office/drawing/2014/main" id="{5C7E3BA4-B1DB-A61A-5C30-C5E29F4C5101}"/>
              </a:ext>
            </a:extLst>
          </p:cNvPr>
          <p:cNvSpPr>
            <a:spLocks noGrp="1"/>
          </p:cNvSpPr>
          <p:nvPr>
            <p:ph type="subTitle" idx="1"/>
          </p:nvPr>
        </p:nvSpPr>
        <p:spPr>
          <a:xfrm>
            <a:off x="594836" y="3932971"/>
            <a:ext cx="11019187" cy="1372955"/>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11" name="Picture 10" descr="Charting the Cs: Cooperation, Communication and Collaboration.">
            <a:extLst>
              <a:ext uri="{FF2B5EF4-FFF2-40B4-BE49-F238E27FC236}">
                <a16:creationId xmlns:a16="http://schemas.microsoft.com/office/drawing/2014/main" id="{B3E50EC3-789F-2AC1-F9EE-829BE50A2935}"/>
              </a:ext>
            </a:extLst>
          </p:cNvPr>
          <p:cNvPicPr>
            <a:picLocks noGrp="1" noChangeAspect="1"/>
          </p:cNvPicPr>
          <p:nvPr userDrawn="1"/>
        </p:nvPicPr>
        <p:blipFill>
          <a:blip r:embed="rId2"/>
          <a:stretch>
            <a:fillRect/>
          </a:stretch>
        </p:blipFill>
        <p:spPr>
          <a:xfrm>
            <a:off x="3434571" y="1461645"/>
            <a:ext cx="5332792" cy="1185065"/>
          </a:xfrm>
          <a:prstGeom prst="rect">
            <a:avLst/>
          </a:prstGeom>
        </p:spPr>
      </p:pic>
    </p:spTree>
    <p:extLst>
      <p:ext uri="{BB962C8B-B14F-4D97-AF65-F5344CB8AC3E}">
        <p14:creationId xmlns:p14="http://schemas.microsoft.com/office/powerpoint/2010/main" val="2945142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14A0210D-9B92-8DC9-2117-5452E534B96D}"/>
              </a:ext>
            </a:extLst>
          </p:cNvPr>
          <p:cNvSpPr>
            <a:spLocks noGrp="1"/>
          </p:cNvSpPr>
          <p:nvPr>
            <p:ph type="pic" sz="quarter" idx="11"/>
          </p:nvPr>
        </p:nvSpPr>
        <p:spPr>
          <a:xfrm>
            <a:off x="3534548" y="5507214"/>
            <a:ext cx="1347833" cy="999076"/>
          </a:xfrm>
          <a:solidFill>
            <a:schemeClr val="accent5">
              <a:lumMod val="20000"/>
              <a:lumOff val="80000"/>
            </a:schemeClr>
          </a:solidFill>
        </p:spPr>
        <p:txBody>
          <a:bodyPr anchor="ctr" anchorCtr="1"/>
          <a:lstStyle/>
          <a:p>
            <a:endParaRPr lang="en-US" dirty="0"/>
          </a:p>
        </p:txBody>
      </p:sp>
      <p:sp>
        <p:nvSpPr>
          <p:cNvPr id="14" name="Picture Placeholder 5">
            <a:extLst>
              <a:ext uri="{FF2B5EF4-FFF2-40B4-BE49-F238E27FC236}">
                <a16:creationId xmlns:a16="http://schemas.microsoft.com/office/drawing/2014/main" id="{F098BA71-96E0-1B95-3CF7-410A945E72C6}"/>
              </a:ext>
            </a:extLst>
          </p:cNvPr>
          <p:cNvSpPr>
            <a:spLocks noGrp="1"/>
          </p:cNvSpPr>
          <p:nvPr>
            <p:ph type="pic" sz="quarter" idx="13"/>
          </p:nvPr>
        </p:nvSpPr>
        <p:spPr>
          <a:xfrm>
            <a:off x="5436002" y="5497977"/>
            <a:ext cx="1347833" cy="999076"/>
          </a:xfrm>
          <a:solidFill>
            <a:schemeClr val="accent5">
              <a:lumMod val="20000"/>
              <a:lumOff val="80000"/>
            </a:schemeClr>
          </a:solidFill>
        </p:spPr>
        <p:txBody>
          <a:bodyPr anchor="ctr" anchorCtr="1"/>
          <a:lstStyle/>
          <a:p>
            <a:endParaRPr lang="en-US" dirty="0"/>
          </a:p>
        </p:txBody>
      </p:sp>
      <p:sp>
        <p:nvSpPr>
          <p:cNvPr id="15" name="Picture Placeholder 5">
            <a:extLst>
              <a:ext uri="{FF2B5EF4-FFF2-40B4-BE49-F238E27FC236}">
                <a16:creationId xmlns:a16="http://schemas.microsoft.com/office/drawing/2014/main" id="{700D10FB-6484-A297-B7D6-F16920A74907}"/>
              </a:ext>
            </a:extLst>
          </p:cNvPr>
          <p:cNvSpPr>
            <a:spLocks noGrp="1"/>
          </p:cNvSpPr>
          <p:nvPr>
            <p:ph type="pic" sz="quarter" idx="14"/>
          </p:nvPr>
        </p:nvSpPr>
        <p:spPr>
          <a:xfrm>
            <a:off x="7252647" y="5497976"/>
            <a:ext cx="1347833" cy="999076"/>
          </a:xfrm>
          <a:solidFill>
            <a:schemeClr val="accent5">
              <a:lumMod val="20000"/>
              <a:lumOff val="80000"/>
            </a:schemeClr>
          </a:solidFill>
        </p:spPr>
        <p:txBody>
          <a:bodyPr anchor="ctr" anchorCtr="1"/>
          <a:lstStyle/>
          <a:p>
            <a:endParaRPr lang="en-US" dirty="0"/>
          </a:p>
        </p:txBody>
      </p:sp>
      <p:sp>
        <p:nvSpPr>
          <p:cNvPr id="16" name="Title 1">
            <a:extLst>
              <a:ext uri="{FF2B5EF4-FFF2-40B4-BE49-F238E27FC236}">
                <a16:creationId xmlns:a16="http://schemas.microsoft.com/office/drawing/2014/main" id="{FF6D8D22-3F71-9CA6-C1BF-BA2C6717919C}"/>
              </a:ext>
            </a:extLst>
          </p:cNvPr>
          <p:cNvSpPr>
            <a:spLocks noGrp="1"/>
          </p:cNvSpPr>
          <p:nvPr>
            <p:ph type="ctrTitle"/>
          </p:nvPr>
        </p:nvSpPr>
        <p:spPr>
          <a:xfrm>
            <a:off x="594836" y="2893836"/>
            <a:ext cx="11019187" cy="914400"/>
          </a:xfrm>
        </p:spPr>
        <p:txBody>
          <a:bodyPr anchor="ctr">
            <a:noAutofit/>
          </a:bodyPr>
          <a:lstStyle>
            <a:lvl1pPr algn="ctr">
              <a:defRPr sz="3600" spc="200" baseline="0">
                <a:solidFill>
                  <a:srgbClr val="101820"/>
                </a:solidFill>
              </a:defRPr>
            </a:lvl1pPr>
          </a:lstStyle>
          <a:p>
            <a:r>
              <a:rPr lang="en-US" dirty="0"/>
              <a:t>Click to edit Master title style</a:t>
            </a:r>
          </a:p>
        </p:txBody>
      </p:sp>
      <p:sp>
        <p:nvSpPr>
          <p:cNvPr id="17" name="Subtitle 2">
            <a:extLst>
              <a:ext uri="{FF2B5EF4-FFF2-40B4-BE49-F238E27FC236}">
                <a16:creationId xmlns:a16="http://schemas.microsoft.com/office/drawing/2014/main" id="{691BF557-26B1-A827-56A8-5A2772315ECD}"/>
              </a:ext>
            </a:extLst>
          </p:cNvPr>
          <p:cNvSpPr>
            <a:spLocks noGrp="1"/>
          </p:cNvSpPr>
          <p:nvPr>
            <p:ph type="subTitle" idx="1"/>
          </p:nvPr>
        </p:nvSpPr>
        <p:spPr>
          <a:xfrm>
            <a:off x="594836" y="3917320"/>
            <a:ext cx="11019187" cy="1352512"/>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18" name="Picture 17" descr="Charting the Cs: Cooperation, Communication and Collaboration.">
            <a:extLst>
              <a:ext uri="{FF2B5EF4-FFF2-40B4-BE49-F238E27FC236}">
                <a16:creationId xmlns:a16="http://schemas.microsoft.com/office/drawing/2014/main" id="{B48D9A8F-2C85-F3C9-DADF-62E413748E89}"/>
              </a:ext>
            </a:extLst>
          </p:cNvPr>
          <p:cNvPicPr>
            <a:picLocks noGrp="1" noChangeAspect="1"/>
          </p:cNvPicPr>
          <p:nvPr userDrawn="1"/>
        </p:nvPicPr>
        <p:blipFill>
          <a:blip r:embed="rId2"/>
          <a:stretch>
            <a:fillRect/>
          </a:stretch>
        </p:blipFill>
        <p:spPr>
          <a:xfrm>
            <a:off x="3434579" y="1461645"/>
            <a:ext cx="5332792" cy="1185065"/>
          </a:xfrm>
          <a:prstGeom prst="rect">
            <a:avLst/>
          </a:prstGeom>
        </p:spPr>
      </p:pic>
    </p:spTree>
    <p:extLst>
      <p:ext uri="{BB962C8B-B14F-4D97-AF65-F5344CB8AC3E}">
        <p14:creationId xmlns:p14="http://schemas.microsoft.com/office/powerpoint/2010/main" val="214880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14A0210D-9B92-8DC9-2117-5452E534B96D}"/>
              </a:ext>
            </a:extLst>
          </p:cNvPr>
          <p:cNvSpPr>
            <a:spLocks noGrp="1"/>
          </p:cNvSpPr>
          <p:nvPr>
            <p:ph type="pic" sz="quarter" idx="11"/>
          </p:nvPr>
        </p:nvSpPr>
        <p:spPr>
          <a:xfrm>
            <a:off x="3534548" y="5507214"/>
            <a:ext cx="1347833" cy="999076"/>
          </a:xfrm>
          <a:solidFill>
            <a:schemeClr val="accent5">
              <a:lumMod val="20000"/>
              <a:lumOff val="80000"/>
            </a:schemeClr>
          </a:solidFill>
        </p:spPr>
        <p:txBody>
          <a:bodyPr anchor="ctr" anchorCtr="1"/>
          <a:lstStyle/>
          <a:p>
            <a:endParaRPr lang="en-US" dirty="0"/>
          </a:p>
        </p:txBody>
      </p:sp>
      <p:sp>
        <p:nvSpPr>
          <p:cNvPr id="14" name="Picture Placeholder 5">
            <a:extLst>
              <a:ext uri="{FF2B5EF4-FFF2-40B4-BE49-F238E27FC236}">
                <a16:creationId xmlns:a16="http://schemas.microsoft.com/office/drawing/2014/main" id="{F098BA71-96E0-1B95-3CF7-410A945E72C6}"/>
              </a:ext>
            </a:extLst>
          </p:cNvPr>
          <p:cNvSpPr>
            <a:spLocks noGrp="1"/>
          </p:cNvSpPr>
          <p:nvPr>
            <p:ph type="pic" sz="quarter" idx="13"/>
          </p:nvPr>
        </p:nvSpPr>
        <p:spPr>
          <a:xfrm>
            <a:off x="5436002" y="5497977"/>
            <a:ext cx="1347833" cy="999076"/>
          </a:xfrm>
          <a:solidFill>
            <a:schemeClr val="accent5">
              <a:lumMod val="20000"/>
              <a:lumOff val="80000"/>
            </a:schemeClr>
          </a:solidFill>
        </p:spPr>
        <p:txBody>
          <a:bodyPr anchor="ctr" anchorCtr="1"/>
          <a:lstStyle/>
          <a:p>
            <a:endParaRPr lang="en-US" dirty="0"/>
          </a:p>
        </p:txBody>
      </p:sp>
      <p:sp>
        <p:nvSpPr>
          <p:cNvPr id="15" name="Picture Placeholder 5">
            <a:extLst>
              <a:ext uri="{FF2B5EF4-FFF2-40B4-BE49-F238E27FC236}">
                <a16:creationId xmlns:a16="http://schemas.microsoft.com/office/drawing/2014/main" id="{700D10FB-6484-A297-B7D6-F16920A74907}"/>
              </a:ext>
            </a:extLst>
          </p:cNvPr>
          <p:cNvSpPr>
            <a:spLocks noGrp="1"/>
          </p:cNvSpPr>
          <p:nvPr>
            <p:ph type="pic" sz="quarter" idx="14"/>
          </p:nvPr>
        </p:nvSpPr>
        <p:spPr>
          <a:xfrm>
            <a:off x="7252647" y="5497976"/>
            <a:ext cx="1347833" cy="999076"/>
          </a:xfrm>
          <a:solidFill>
            <a:schemeClr val="accent5">
              <a:lumMod val="20000"/>
              <a:lumOff val="80000"/>
            </a:schemeClr>
          </a:solidFill>
        </p:spPr>
        <p:txBody>
          <a:bodyPr anchor="ctr" anchorCtr="1"/>
          <a:lstStyle/>
          <a:p>
            <a:endParaRPr lang="en-US" dirty="0"/>
          </a:p>
        </p:txBody>
      </p:sp>
      <p:sp>
        <p:nvSpPr>
          <p:cNvPr id="16" name="Title 1">
            <a:extLst>
              <a:ext uri="{FF2B5EF4-FFF2-40B4-BE49-F238E27FC236}">
                <a16:creationId xmlns:a16="http://schemas.microsoft.com/office/drawing/2014/main" id="{FF6D8D22-3F71-9CA6-C1BF-BA2C6717919C}"/>
              </a:ext>
            </a:extLst>
          </p:cNvPr>
          <p:cNvSpPr>
            <a:spLocks noGrp="1"/>
          </p:cNvSpPr>
          <p:nvPr>
            <p:ph type="ctrTitle"/>
          </p:nvPr>
        </p:nvSpPr>
        <p:spPr>
          <a:xfrm>
            <a:off x="594836" y="2893836"/>
            <a:ext cx="11019187" cy="914400"/>
          </a:xfrm>
        </p:spPr>
        <p:txBody>
          <a:bodyPr anchor="ctr">
            <a:noAutofit/>
          </a:bodyPr>
          <a:lstStyle>
            <a:lvl1pPr algn="ctr">
              <a:defRPr sz="3600" spc="200" baseline="0">
                <a:solidFill>
                  <a:srgbClr val="101820"/>
                </a:solidFill>
              </a:defRPr>
            </a:lvl1pPr>
          </a:lstStyle>
          <a:p>
            <a:r>
              <a:rPr lang="en-US" dirty="0"/>
              <a:t>Click to edit Master title style</a:t>
            </a:r>
          </a:p>
        </p:txBody>
      </p:sp>
      <p:sp>
        <p:nvSpPr>
          <p:cNvPr id="17" name="Subtitle 2">
            <a:extLst>
              <a:ext uri="{FF2B5EF4-FFF2-40B4-BE49-F238E27FC236}">
                <a16:creationId xmlns:a16="http://schemas.microsoft.com/office/drawing/2014/main" id="{691BF557-26B1-A827-56A8-5A2772315ECD}"/>
              </a:ext>
            </a:extLst>
          </p:cNvPr>
          <p:cNvSpPr>
            <a:spLocks noGrp="1"/>
          </p:cNvSpPr>
          <p:nvPr>
            <p:ph type="subTitle" idx="1"/>
          </p:nvPr>
        </p:nvSpPr>
        <p:spPr>
          <a:xfrm>
            <a:off x="594836" y="3917320"/>
            <a:ext cx="11019187" cy="1352512"/>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18" name="Picture 17" descr="Charting the Cs: Cooperation, Communication and Collaboration.">
            <a:extLst>
              <a:ext uri="{FF2B5EF4-FFF2-40B4-BE49-F238E27FC236}">
                <a16:creationId xmlns:a16="http://schemas.microsoft.com/office/drawing/2014/main" id="{B48D9A8F-2C85-F3C9-DADF-62E413748E89}"/>
              </a:ext>
            </a:extLst>
          </p:cNvPr>
          <p:cNvPicPr>
            <a:picLocks noGrp="1" noChangeAspect="1"/>
          </p:cNvPicPr>
          <p:nvPr userDrawn="1"/>
        </p:nvPicPr>
        <p:blipFill>
          <a:blip r:embed="rId2"/>
          <a:stretch>
            <a:fillRect/>
          </a:stretch>
        </p:blipFill>
        <p:spPr>
          <a:xfrm>
            <a:off x="3434579" y="1461645"/>
            <a:ext cx="5332792" cy="1185065"/>
          </a:xfrm>
          <a:prstGeom prst="rect">
            <a:avLst/>
          </a:prstGeom>
        </p:spPr>
      </p:pic>
    </p:spTree>
    <p:extLst>
      <p:ext uri="{BB962C8B-B14F-4D97-AF65-F5344CB8AC3E}">
        <p14:creationId xmlns:p14="http://schemas.microsoft.com/office/powerpoint/2010/main" val="2210293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
    <p:spTree>
      <p:nvGrpSpPr>
        <p:cNvPr id="1" name=""/>
        <p:cNvGrpSpPr/>
        <p:nvPr/>
      </p:nvGrpSpPr>
      <p:grpSpPr>
        <a:xfrm>
          <a:off x="0" y="0"/>
          <a:ext cx="0" cy="0"/>
          <a:chOff x="0" y="0"/>
          <a:chExt cx="0" cy="0"/>
        </a:xfrm>
      </p:grpSpPr>
      <p:sp>
        <p:nvSpPr>
          <p:cNvPr id="2" name="Title 1"/>
          <p:cNvSpPr>
            <a:spLocks noGrp="1"/>
          </p:cNvSpPr>
          <p:nvPr>
            <p:ph type="title"/>
          </p:nvPr>
        </p:nvSpPr>
        <p:spPr>
          <a:xfrm>
            <a:off x="603504" y="1572768"/>
            <a:ext cx="11000232" cy="1133856"/>
          </a:xfrm>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72CE71DD-D39E-430D-92BA-5FB446CDB353}"/>
              </a:ext>
            </a:extLst>
          </p:cNvPr>
          <p:cNvSpPr>
            <a:spLocks noGrp="1"/>
          </p:cNvSpPr>
          <p:nvPr>
            <p:ph type="body" sz="quarter" idx="10"/>
          </p:nvPr>
        </p:nvSpPr>
        <p:spPr>
          <a:xfrm>
            <a:off x="612488" y="2803766"/>
            <a:ext cx="10978994" cy="3727144"/>
          </a:xfrm>
        </p:spPr>
        <p:txBody>
          <a:bodyPr/>
          <a:lstStyle>
            <a:lvl1pPr marL="0" indent="0">
              <a:buNone/>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2" name="Title 1"/>
          <p:cNvSpPr>
            <a:spLocks noGrp="1"/>
          </p:cNvSpPr>
          <p:nvPr>
            <p:ph type="title"/>
          </p:nvPr>
        </p:nvSpPr>
        <p:spPr>
          <a:xfrm>
            <a:off x="602901" y="1572768"/>
            <a:ext cx="10999091" cy="1133856"/>
          </a:xfrm>
        </p:spPr>
        <p:txBody>
          <a:bodyPr/>
          <a:lstStyle>
            <a:lvl1pPr>
              <a:defRPr sz="3600"/>
            </a:lvl1pPr>
          </a:lstStyle>
          <a:p>
            <a:r>
              <a:rPr lang="en-US" dirty="0"/>
              <a:t>Click to edit Master title style</a:t>
            </a:r>
          </a:p>
        </p:txBody>
      </p:sp>
      <p:sp>
        <p:nvSpPr>
          <p:cNvPr id="5" name="Text Placeholder 9">
            <a:extLst>
              <a:ext uri="{FF2B5EF4-FFF2-40B4-BE49-F238E27FC236}">
                <a16:creationId xmlns:a16="http://schemas.microsoft.com/office/drawing/2014/main" id="{244E0FAE-785D-41DB-A5ED-7E6E37EB9E6C}"/>
              </a:ext>
            </a:extLst>
          </p:cNvPr>
          <p:cNvSpPr>
            <a:spLocks noGrp="1"/>
          </p:cNvSpPr>
          <p:nvPr>
            <p:ph type="body" sz="quarter" idx="10"/>
          </p:nvPr>
        </p:nvSpPr>
        <p:spPr>
          <a:xfrm>
            <a:off x="622998" y="2803764"/>
            <a:ext cx="5264079" cy="3787305"/>
          </a:xfrm>
        </p:spPr>
        <p:txBody>
          <a:bodyPr/>
          <a:lstStyle>
            <a:lvl1pPr>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
        <p:nvSpPr>
          <p:cNvPr id="7" name="Text Placeholder 9">
            <a:extLst>
              <a:ext uri="{FF2B5EF4-FFF2-40B4-BE49-F238E27FC236}">
                <a16:creationId xmlns:a16="http://schemas.microsoft.com/office/drawing/2014/main" id="{E5CFD31C-BA6D-4D5C-87D8-CE8E1BE48BC5}"/>
              </a:ext>
            </a:extLst>
          </p:cNvPr>
          <p:cNvSpPr>
            <a:spLocks noGrp="1"/>
          </p:cNvSpPr>
          <p:nvPr>
            <p:ph type="body" sz="quarter" idx="11"/>
          </p:nvPr>
        </p:nvSpPr>
        <p:spPr>
          <a:xfrm>
            <a:off x="6304924" y="2834873"/>
            <a:ext cx="5297067" cy="3756196"/>
          </a:xfrm>
        </p:spPr>
        <p:txBody>
          <a:bodyPr/>
          <a:lstStyle>
            <a:lvl1pPr>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9">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ABD74D-A924-24B0-AEAA-F7F31699F615}"/>
              </a:ext>
            </a:extLst>
          </p:cNvPr>
          <p:cNvSpPr>
            <a:spLocks noGrp="1"/>
          </p:cNvSpPr>
          <p:nvPr>
            <p:ph type="title"/>
          </p:nvPr>
        </p:nvSpPr>
        <p:spPr>
          <a:xfrm>
            <a:off x="607044" y="1572768"/>
            <a:ext cx="11000232" cy="1133856"/>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8B48ED4C-68A7-79DC-C989-D8C698665C73}"/>
              </a:ext>
            </a:extLst>
          </p:cNvPr>
          <p:cNvSpPr>
            <a:spLocks noGrp="1"/>
          </p:cNvSpPr>
          <p:nvPr>
            <p:ph sz="half" idx="2"/>
          </p:nvPr>
        </p:nvSpPr>
        <p:spPr>
          <a:xfrm>
            <a:off x="852667" y="2807594"/>
            <a:ext cx="5157787" cy="3296992"/>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81751ACD-402A-E922-D6D7-6A72712EC33F}"/>
              </a:ext>
            </a:extLst>
          </p:cNvPr>
          <p:cNvSpPr>
            <a:spLocks noGrp="1"/>
          </p:cNvSpPr>
          <p:nvPr>
            <p:ph sz="quarter" idx="4"/>
          </p:nvPr>
        </p:nvSpPr>
        <p:spPr>
          <a:xfrm>
            <a:off x="6185079" y="2807594"/>
            <a:ext cx="5183188" cy="3296992"/>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7990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3504" y="1572768"/>
            <a:ext cx="10972800" cy="1133856"/>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12949" y="2829711"/>
            <a:ext cx="10972799" cy="3737294"/>
          </a:xfrm>
          <a:prstGeom prst="rect">
            <a:avLst/>
          </a:prstGeom>
        </p:spPr>
        <p:txBody>
          <a:bodyPr vert="horz" lIns="45720" tIns="45720" rIns="45720" bIns="45720" rtlCol="0">
            <a:noAutofit/>
          </a:bodyPr>
          <a:lstStyle/>
          <a:p>
            <a:pPr lvl="0"/>
            <a:r>
              <a:rPr lang="en-US" dirty="0"/>
              <a:t>Click to edit Master text styles</a:t>
            </a:r>
          </a:p>
          <a:p>
            <a:pPr lvl="1"/>
            <a:r>
              <a:rPr lang="en-US" dirty="0"/>
              <a:t>First level</a:t>
            </a:r>
          </a:p>
          <a:p>
            <a:pPr lvl="2"/>
            <a:r>
              <a:rPr lang="en-US" dirty="0"/>
              <a:t>Second level</a:t>
            </a:r>
          </a:p>
          <a:p>
            <a:pPr lvl="4"/>
            <a:r>
              <a:rPr lang="en-US" dirty="0"/>
              <a:t>Third level</a:t>
            </a:r>
          </a:p>
          <a:p>
            <a:pPr lvl="5"/>
            <a:r>
              <a:rPr lang="en-US" dirty="0"/>
              <a:t>Fourth level</a:t>
            </a:r>
          </a:p>
        </p:txBody>
      </p:sp>
      <p:sp>
        <p:nvSpPr>
          <p:cNvPr id="5" name="shape 1">
            <a:extLst>
              <a:ext uri="{FF2B5EF4-FFF2-40B4-BE49-F238E27FC236}">
                <a16:creationId xmlns:a16="http://schemas.microsoft.com/office/drawing/2014/main" id="{E48A509B-6BB4-4E92-A021-9A8C35CD7AA6}"/>
              </a:ext>
              <a:ext uri="{C183D7F6-B498-43B3-948B-1728B52AA6E4}">
                <adec:decorative xmlns:adec="http://schemas.microsoft.com/office/drawing/2017/decorative" val="1"/>
              </a:ext>
            </a:extLst>
          </p:cNvPr>
          <p:cNvSpPr/>
          <p:nvPr userDrawn="1"/>
        </p:nvSpPr>
        <p:spPr>
          <a:xfrm>
            <a:off x="946" y="1143001"/>
            <a:ext cx="227654" cy="1686710"/>
          </a:xfrm>
          <a:prstGeom prst="rect">
            <a:avLst/>
          </a:prstGeom>
          <a:solidFill>
            <a:srgbClr val="5DC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Arial"/>
              <a:cs typeface="Calibri" panose="020F0502020204030204" pitchFamily="34" charset="0"/>
              <a:sym typeface="Arial"/>
            </a:endParaRPr>
          </a:p>
        </p:txBody>
      </p:sp>
      <p:sp>
        <p:nvSpPr>
          <p:cNvPr id="7" name="Arrow: Right 6" hidden="1">
            <a:extLst>
              <a:ext uri="{FF2B5EF4-FFF2-40B4-BE49-F238E27FC236}">
                <a16:creationId xmlns:a16="http://schemas.microsoft.com/office/drawing/2014/main" id="{C8196219-F9FA-43AF-8C08-4862AF6214A9}"/>
              </a:ext>
              <a:ext uri="{C183D7F6-B498-43B3-948B-1728B52AA6E4}">
                <adec:decorative xmlns:adec="http://schemas.microsoft.com/office/drawing/2017/decorative" val="1"/>
              </a:ext>
            </a:extLst>
          </p:cNvPr>
          <p:cNvSpPr/>
          <p:nvPr userDrawn="1"/>
        </p:nvSpPr>
        <p:spPr>
          <a:xfrm flipH="1">
            <a:off x="12286312" y="0"/>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 name="Arrow: Right 3" hidden="1">
            <a:extLst>
              <a:ext uri="{FF2B5EF4-FFF2-40B4-BE49-F238E27FC236}">
                <a16:creationId xmlns:a16="http://schemas.microsoft.com/office/drawing/2014/main" id="{19C48AA6-DA71-507A-44EF-8C9EDDF86BB7}"/>
              </a:ext>
              <a:ext uri="{C183D7F6-B498-43B3-948B-1728B52AA6E4}">
                <adec:decorative xmlns:adec="http://schemas.microsoft.com/office/drawing/2017/decorative" val="1"/>
              </a:ext>
            </a:extLst>
          </p:cNvPr>
          <p:cNvSpPr/>
          <p:nvPr userDrawn="1"/>
        </p:nvSpPr>
        <p:spPr>
          <a:xfrm>
            <a:off x="-856872" y="-4657"/>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shape 1">
            <a:extLst>
              <a:ext uri="{FF2B5EF4-FFF2-40B4-BE49-F238E27FC236}">
                <a16:creationId xmlns:a16="http://schemas.microsoft.com/office/drawing/2014/main" id="{506A197E-CF6F-014B-73BD-EC4CD1BDC4FF}"/>
              </a:ext>
              <a:ext uri="{C183D7F6-B498-43B3-948B-1728B52AA6E4}">
                <adec:decorative xmlns:adec="http://schemas.microsoft.com/office/drawing/2017/decorative" val="1"/>
              </a:ext>
            </a:extLst>
          </p:cNvPr>
          <p:cNvSpPr/>
          <p:nvPr userDrawn="1"/>
        </p:nvSpPr>
        <p:spPr>
          <a:xfrm>
            <a:off x="0" y="2829711"/>
            <a:ext cx="227654" cy="4026744"/>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Arial"/>
              <a:cs typeface="Calibri" panose="020F0502020204030204" pitchFamily="34" charset="0"/>
              <a:sym typeface="Arial"/>
            </a:endParaRPr>
          </a:p>
        </p:txBody>
      </p:sp>
      <p:sp>
        <p:nvSpPr>
          <p:cNvPr id="8" name="TextBox 7">
            <a:extLst>
              <a:ext uri="{FF2B5EF4-FFF2-40B4-BE49-F238E27FC236}">
                <a16:creationId xmlns:a16="http://schemas.microsoft.com/office/drawing/2014/main" id="{B10461DD-C021-61DE-80E7-67AA7CE4F903}"/>
              </a:ext>
              <a:ext uri="{C183D7F6-B498-43B3-948B-1728B52AA6E4}">
                <adec:decorative xmlns:adec="http://schemas.microsoft.com/office/drawing/2017/decorative" val="1"/>
              </a:ext>
            </a:extLst>
          </p:cNvPr>
          <p:cNvSpPr txBox="1"/>
          <p:nvPr userDrawn="1"/>
        </p:nvSpPr>
        <p:spPr>
          <a:xfrm>
            <a:off x="11722370" y="6505476"/>
            <a:ext cx="469630" cy="369332"/>
          </a:xfrm>
          <a:prstGeom prst="rect">
            <a:avLst/>
          </a:prstGeom>
          <a:solidFill>
            <a:srgbClr val="79D6FF"/>
          </a:solidFill>
        </p:spPr>
        <p:txBody>
          <a:bodyPr wrap="square" rtlCol="0">
            <a:spAutoFit/>
          </a:bodyPr>
          <a:lstStyle/>
          <a:p>
            <a:pPr algn="ctr"/>
            <a:fld id="{E87E798C-1626-44D4-9BFF-3156840017C8}" type="slidenum">
              <a:rPr lang="en-US" b="1" smtClean="0">
                <a:latin typeface="Calibri" panose="020F0502020204030204" pitchFamily="34" charset="0"/>
              </a:rPr>
              <a:pPr algn="ctr"/>
              <a:t>‹#›</a:t>
            </a:fld>
            <a:endParaRPr lang="en-US" b="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80" r:id="rId1"/>
    <p:sldLayoutId id="2147483695" r:id="rId2"/>
    <p:sldLayoutId id="2147483681" r:id="rId3"/>
    <p:sldLayoutId id="2147483682" r:id="rId4"/>
    <p:sldLayoutId id="2147483683" r:id="rId5"/>
    <p:sldLayoutId id="2147483684" r:id="rId6"/>
    <p:sldLayoutId id="2147483650" r:id="rId7"/>
    <p:sldLayoutId id="2147483652" r:id="rId8"/>
    <p:sldLayoutId id="2147483702" r:id="rId9"/>
    <p:sldLayoutId id="2147483662" r:id="rId10"/>
    <p:sldLayoutId id="2147483703" r:id="rId11"/>
    <p:sldLayoutId id="2147483678" r:id="rId12"/>
    <p:sldLayoutId id="2147483686" r:id="rId13"/>
    <p:sldLayoutId id="2147483687" r:id="rId14"/>
    <p:sldLayoutId id="2147483704" r:id="rId15"/>
    <p:sldLayoutId id="2147483688" r:id="rId16"/>
    <p:sldLayoutId id="2147483689" r:id="rId17"/>
    <p:sldLayoutId id="2147483691" r:id="rId18"/>
    <p:sldLayoutId id="2147483692" r:id="rId19"/>
    <p:sldLayoutId id="2147483697" r:id="rId20"/>
    <p:sldLayoutId id="2147483698" r:id="rId21"/>
    <p:sldLayoutId id="2147483699" r:id="rId22"/>
    <p:sldLayoutId id="2147483700" r:id="rId23"/>
    <p:sldLayoutId id="2147483701" r:id="rId24"/>
  </p:sldLayoutIdLst>
  <p:hf hdr="0" ftr="0" dt="0"/>
  <p:txStyles>
    <p:titleStyle>
      <a:lvl1pPr algn="l" defTabSz="914400" rtl="0" eaLnBrk="1" latinLnBrk="0" hangingPunct="1">
        <a:lnSpc>
          <a:spcPct val="80000"/>
        </a:lnSpc>
        <a:spcBef>
          <a:spcPct val="0"/>
        </a:spcBef>
        <a:buNone/>
        <a:defRPr sz="3600" b="1" kern="1200" cap="none" spc="100" baseline="0">
          <a:solidFill>
            <a:schemeClr val="tx1">
              <a:lumMod val="95000"/>
              <a:lumOff val="5000"/>
            </a:schemeClr>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200"/>
        </a:spcBef>
        <a:spcAft>
          <a:spcPts val="1200"/>
        </a:spcAft>
        <a:buClr>
          <a:schemeClr val="accent1"/>
        </a:buClr>
        <a:buSzPct val="100000"/>
        <a:buFont typeface="Tw Cen MT" panose="020B0602020104020603"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571500" indent="-342900" algn="l" defTabSz="914400" rtl="0" eaLnBrk="1" latinLnBrk="0" hangingPunct="1">
        <a:lnSpc>
          <a:spcPct val="90000"/>
        </a:lnSpc>
        <a:spcBef>
          <a:spcPts val="600"/>
        </a:spcBef>
        <a:spcAft>
          <a:spcPts val="600"/>
        </a:spcAft>
        <a:buClr>
          <a:srgbClr val="003399"/>
        </a:buClr>
        <a:buSzPct val="105000"/>
        <a:buFont typeface="Arial" panose="020B0604020202020204" pitchFamily="34" charset="0"/>
        <a:buChar char="•"/>
        <a:tabLst/>
        <a:defRPr sz="2400" kern="1200">
          <a:solidFill>
            <a:schemeClr val="tx1"/>
          </a:solidFill>
          <a:latin typeface="Calibri" panose="020F0502020204030204" pitchFamily="34" charset="0"/>
          <a:ea typeface="+mn-ea"/>
          <a:cs typeface="Calibri" panose="020F0502020204030204" pitchFamily="34" charset="0"/>
        </a:defRPr>
      </a:lvl2pPr>
      <a:lvl3pPr marL="800100" indent="-342900" algn="l" defTabSz="914400" rtl="0" eaLnBrk="1" latinLnBrk="0" hangingPunct="1">
        <a:lnSpc>
          <a:spcPct val="90000"/>
        </a:lnSpc>
        <a:spcBef>
          <a:spcPts val="600"/>
        </a:spcBef>
        <a:spcAft>
          <a:spcPts val="600"/>
        </a:spcAft>
        <a:buClr>
          <a:srgbClr val="003399"/>
        </a:buClr>
        <a:buSzPct val="80000"/>
        <a:buFont typeface="Courier New" panose="02070309020205020404" pitchFamily="49" charset="0"/>
        <a:buChar char="o"/>
        <a:defRPr sz="2400" kern="1200">
          <a:solidFill>
            <a:schemeClr val="tx1"/>
          </a:solidFill>
          <a:latin typeface="Calibri" panose="020F0502020204030204" pitchFamily="34" charset="0"/>
          <a:ea typeface="+mn-ea"/>
          <a:cs typeface="Calibri" panose="020F0502020204030204" pitchFamily="34" charset="0"/>
        </a:defRPr>
      </a:lvl3pPr>
      <a:lvl4pPr marL="742950" indent="-285750" algn="l" defTabSz="914400" rtl="0" eaLnBrk="1" latinLnBrk="0" hangingPunct="1">
        <a:lnSpc>
          <a:spcPct val="90000"/>
        </a:lnSpc>
        <a:spcBef>
          <a:spcPts val="200"/>
        </a:spcBef>
        <a:spcAft>
          <a:spcPts val="400"/>
        </a:spcAft>
        <a:buClr>
          <a:schemeClr val="accent1"/>
        </a:buClr>
        <a:buSzPct val="70000"/>
        <a:buFont typeface="Wingdings" panose="05000000000000000000" pitchFamily="2" charset="2"/>
        <a:buChar char="§"/>
        <a:defRPr sz="2800" kern="1200">
          <a:solidFill>
            <a:schemeClr val="tx1"/>
          </a:solidFill>
          <a:latin typeface="Calibri" panose="020F0502020204030204" pitchFamily="34" charset="0"/>
          <a:ea typeface="+mn-ea"/>
          <a:cs typeface="Calibri" panose="020F0502020204030204" pitchFamily="34" charset="0"/>
        </a:defRPr>
      </a:lvl4pPr>
      <a:lvl5pPr marL="914400" indent="-285750" algn="l" defTabSz="914400" rtl="0" eaLnBrk="1" latinLnBrk="0" hangingPunct="1">
        <a:lnSpc>
          <a:spcPct val="90000"/>
        </a:lnSpc>
        <a:spcBef>
          <a:spcPts val="600"/>
        </a:spcBef>
        <a:spcAft>
          <a:spcPts val="600"/>
        </a:spcAft>
        <a:buClr>
          <a:srgbClr val="003399"/>
        </a:buClr>
        <a:buSzPct val="94000"/>
        <a:buFont typeface="Wingdings" panose="05000000000000000000" pitchFamily="2" charset="2"/>
        <a:buChar char="§"/>
        <a:defRPr sz="2400" kern="1200">
          <a:solidFill>
            <a:schemeClr val="tx1"/>
          </a:solidFill>
          <a:latin typeface="Calibri" panose="020F0502020204030204" pitchFamily="34" charset="0"/>
          <a:ea typeface="+mn-ea"/>
          <a:cs typeface="Calibri" panose="020F0502020204030204" pitchFamily="34" charset="0"/>
        </a:defRPr>
      </a:lvl5pPr>
      <a:lvl6pPr marL="1257300" indent="-457200" algn="l" defTabSz="914400" rtl="0" eaLnBrk="1" latinLnBrk="0" hangingPunct="1">
        <a:lnSpc>
          <a:spcPct val="90000"/>
        </a:lnSpc>
        <a:spcBef>
          <a:spcPts val="600"/>
        </a:spcBef>
        <a:spcAft>
          <a:spcPts val="600"/>
        </a:spcAft>
        <a:buClr>
          <a:srgbClr val="003399"/>
        </a:buClr>
        <a:buSzPct val="80000"/>
        <a:buFont typeface="Courier New" panose="02070309020205020404" pitchFamily="49" charset="0"/>
        <a:buChar char="o"/>
        <a:tabLst/>
        <a:defRPr sz="2400" kern="1200">
          <a:solidFill>
            <a:schemeClr val="tx1"/>
          </a:solidFill>
          <a:latin typeface="Calibri" panose="020F0502020204030204" pitchFamily="34" charset="0"/>
          <a:ea typeface="+mn-ea"/>
          <a:cs typeface="Calibri" panose="020F0502020204030204" pitchFamily="34" charset="0"/>
        </a:defRPr>
      </a:lvl6pPr>
      <a:lvl7pPr marL="1031875" indent="-234950" algn="l" defTabSz="914400" rtl="0" eaLnBrk="1" latinLnBrk="0" hangingPunct="1">
        <a:lnSpc>
          <a:spcPct val="90000"/>
        </a:lnSpc>
        <a:spcBef>
          <a:spcPts val="200"/>
        </a:spcBef>
        <a:spcAft>
          <a:spcPts val="1200"/>
        </a:spcAft>
        <a:buClr>
          <a:srgbClr val="101820"/>
        </a:buClr>
        <a:buFont typeface="Wingdings 3" pitchFamily="18" charset="2"/>
        <a:buChar char=""/>
        <a:defRPr sz="28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0" userDrawn="1">
          <p15:clr>
            <a:srgbClr val="F26B43"/>
          </p15:clr>
        </p15:guide>
        <p15:guide id="2" pos="3840" userDrawn="1">
          <p15:clr>
            <a:srgbClr val="F26B43"/>
          </p15:clr>
        </p15:guide>
        <p15:guide id="3" orient="horz"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dbproject.mn.org/AboutUs/mdeCriteria.html"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www.youtube.com/@PerkinsVision"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cviteacher.wordpress.com/tag/cvi-simulation/"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ApYyTBsn2K0"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hyperlink" Target="https://www.youtube.com/watch?v=DVh5xNwflWI"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X6rYjHkQwcw" TargetMode="External"/><Relationship Id="rId2" Type="http://schemas.openxmlformats.org/officeDocument/2006/relationships/hyperlink" Target="https://youtu.be/AxT0fmi97Eg" TargetMode="External"/><Relationship Id="rId1" Type="http://schemas.openxmlformats.org/officeDocument/2006/relationships/slideLayout" Target="../slideLayouts/slideLayout12.xml"/><Relationship Id="rId6" Type="http://schemas.openxmlformats.org/officeDocument/2006/relationships/image" Target="../media/image23.JPG"/><Relationship Id="rId5" Type="http://schemas.openxmlformats.org/officeDocument/2006/relationships/hyperlink" Target="https://ais.southampton.ac.uk/cochlear-implant/cochlear-implant-sound-like/" TargetMode="External"/><Relationship Id="rId4" Type="http://schemas.openxmlformats.org/officeDocument/2006/relationships/hyperlink" Target="https://www.youtube.com/watch?v=AZ69QR2OBDQ"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n-3QJArhmQk" TargetMode="External"/><Relationship Id="rId2" Type="http://schemas.openxmlformats.org/officeDocument/2006/relationships/hyperlink" Target="https://www.youtube.com/watch?v=cKQ2w8R-5uM" TargetMode="External"/><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journals.sagepub.com/doi/full/10.1177/0145482X231178832#body-ref-bibr9-0145482X231178832-1"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sites.ed.gov/idea/regs/b/a/300.8/c/7#:%7E:text=(7)%20Multiple%20disabilities%20means%20concomitant,for%20one%20of%20the%20impairments." TargetMode="External"/><Relationship Id="rId2" Type="http://schemas.openxmlformats.org/officeDocument/2006/relationships/hyperlink" Target="https://education.mn.gov/mdeprod/groups/educ/documents/basic/mdaw/mda1/~edisp/005621.pdf" TargetMode="Externa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s://sites.google.com/metro-ecsu.org/mn-deafblind-resources-sped/educational-resources/writing-impact-statements" TargetMode="External"/><Relationship Id="rId2" Type="http://schemas.openxmlformats.org/officeDocument/2006/relationships/hyperlink" Target="https://sites.google.com/metro-ecsu.org/mn-deafblind-resources-sped/educational-resources/assessment" TargetMode="Externa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dbproject.mn.org/Interveners/index.html#who" TargetMode="Externa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https://www.dbproject.mn.org/Interveners/index.html#who" TargetMode="External"/><Relationship Id="rId2" Type="http://schemas.openxmlformats.org/officeDocument/2006/relationships/hyperlink" Target="https://www.dbproject.mn.org/Interveners/documents/ComparisonOfIntervenersAndParaprofessionals.pdf" TargetMode="Externa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www.dbproject.mn.org/Interveners/resources.html" TargetMode="External"/><Relationship Id="rId2" Type="http://schemas.openxmlformats.org/officeDocument/2006/relationships/hyperlink" Target="https://www.dbproject.mn.org/Interveners/documents/ClarificationOfNurse_and_IntervenerRoles_11_2023.pdf" TargetMode="Externa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hyperlink" Target="mailto:Ann.Mayes@brightworksmn.org" TargetMode="Externa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youtube.com/watch?v=G9YuKs3Jitk"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hyperlink" Target="https://www.dbproject.mn.org/AboutUs/definition.html"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5B690-0D7C-264E-8102-7D8DC99BB8BE}"/>
              </a:ext>
            </a:extLst>
          </p:cNvPr>
          <p:cNvSpPr>
            <a:spLocks noGrp="1"/>
          </p:cNvSpPr>
          <p:nvPr>
            <p:ph type="ctrTitle"/>
          </p:nvPr>
        </p:nvSpPr>
        <p:spPr/>
        <p:txBody>
          <a:bodyPr>
            <a:normAutofit/>
          </a:bodyPr>
          <a:lstStyle/>
          <a:p>
            <a:r>
              <a:rPr lang="en-US" dirty="0"/>
              <a:t>DeafBlind: A Disability of Access</a:t>
            </a:r>
          </a:p>
        </p:txBody>
      </p:sp>
      <p:sp>
        <p:nvSpPr>
          <p:cNvPr id="5" name="Subtitle 4">
            <a:extLst>
              <a:ext uri="{FF2B5EF4-FFF2-40B4-BE49-F238E27FC236}">
                <a16:creationId xmlns:a16="http://schemas.microsoft.com/office/drawing/2014/main" id="{7B21E05C-DEC3-4736-9603-381CABD2E715}"/>
              </a:ext>
            </a:extLst>
          </p:cNvPr>
          <p:cNvSpPr>
            <a:spLocks noGrp="1"/>
          </p:cNvSpPr>
          <p:nvPr>
            <p:ph type="subTitle" idx="1"/>
          </p:nvPr>
        </p:nvSpPr>
        <p:spPr>
          <a:xfrm>
            <a:off x="1287048" y="4257368"/>
            <a:ext cx="9643026" cy="1220000"/>
          </a:xfrm>
        </p:spPr>
        <p:txBody>
          <a:bodyPr>
            <a:normAutofit fontScale="92500" lnSpcReduction="10000"/>
          </a:bodyPr>
          <a:lstStyle/>
          <a:p>
            <a:r>
              <a:rPr lang="en-US" dirty="0"/>
              <a:t>Provided by Ann Mayes, Statewide DeafBlind Specialist.</a:t>
            </a:r>
          </a:p>
          <a:p>
            <a:r>
              <a:rPr lang="en-US" dirty="0"/>
              <a:t>Statewide Professional Development to Support the Workforce and Low Incidence Disability Areas.</a:t>
            </a:r>
          </a:p>
        </p:txBody>
      </p:sp>
    </p:spTree>
    <p:extLst>
      <p:ext uri="{BB962C8B-B14F-4D97-AF65-F5344CB8AC3E}">
        <p14:creationId xmlns:p14="http://schemas.microsoft.com/office/powerpoint/2010/main" val="1167532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01F26-FA8F-76C3-0AE1-9E42055E9E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F067C2-AF29-9AFA-B9D6-46088376D168}"/>
              </a:ext>
            </a:extLst>
          </p:cNvPr>
          <p:cNvSpPr>
            <a:spLocks noGrp="1"/>
          </p:cNvSpPr>
          <p:nvPr>
            <p:ph type="title"/>
          </p:nvPr>
        </p:nvSpPr>
        <p:spPr>
          <a:xfrm>
            <a:off x="602901" y="1801367"/>
            <a:ext cx="10999091" cy="672891"/>
          </a:xfrm>
        </p:spPr>
        <p:txBody>
          <a:bodyPr/>
          <a:lstStyle/>
          <a:p>
            <a:r>
              <a:rPr lang="en-US" dirty="0"/>
              <a:t>Some Etiologies of Deafblindness</a:t>
            </a:r>
          </a:p>
        </p:txBody>
      </p:sp>
      <p:sp>
        <p:nvSpPr>
          <p:cNvPr id="3" name="Text Placeholder 2">
            <a:extLst>
              <a:ext uri="{FF2B5EF4-FFF2-40B4-BE49-F238E27FC236}">
                <a16:creationId xmlns:a16="http://schemas.microsoft.com/office/drawing/2014/main" id="{28E21D19-302F-2C27-D70F-2FE7A0E7C8B7}"/>
              </a:ext>
            </a:extLst>
          </p:cNvPr>
          <p:cNvSpPr>
            <a:spLocks noGrp="1"/>
          </p:cNvSpPr>
          <p:nvPr>
            <p:ph type="body" sz="quarter" idx="10"/>
          </p:nvPr>
        </p:nvSpPr>
        <p:spPr>
          <a:xfrm>
            <a:off x="622998" y="2507956"/>
            <a:ext cx="5264079" cy="4083114"/>
          </a:xfrm>
        </p:spPr>
        <p:txBody>
          <a:bodyPr/>
          <a:lstStyle/>
          <a:p>
            <a:pPr lvl="0">
              <a:lnSpc>
                <a:spcPct val="100000"/>
              </a:lnSpc>
              <a:spcBef>
                <a:spcPts val="600"/>
              </a:spcBef>
              <a:spcAft>
                <a:spcPts val="600"/>
              </a:spcAft>
              <a:buClr>
                <a:schemeClr val="dk1"/>
              </a:buClr>
              <a:buSzPts val="2400"/>
            </a:pPr>
            <a:r>
              <a:rPr lang="en-US" dirty="0">
                <a:hlinkClick r:id="rId2"/>
              </a:rPr>
              <a:t>Etiologies of </a:t>
            </a:r>
            <a:r>
              <a:rPr lang="en-US" dirty="0" err="1">
                <a:hlinkClick r:id="rId2"/>
              </a:rPr>
              <a:t>Deafblindness</a:t>
            </a:r>
            <a:endParaRPr lang="en-US" dirty="0"/>
          </a:p>
          <a:p>
            <a:pPr marL="457200" lvl="0" indent="-457200" algn="l" rtl="0">
              <a:lnSpc>
                <a:spcPct val="100000"/>
              </a:lnSpc>
              <a:spcBef>
                <a:spcPts val="600"/>
              </a:spcBef>
              <a:spcAft>
                <a:spcPts val="600"/>
              </a:spcAft>
              <a:buClr>
                <a:schemeClr val="dk1"/>
              </a:buClr>
              <a:buSzPts val="2400"/>
              <a:buAutoNum type="arabicPeriod"/>
            </a:pPr>
            <a:r>
              <a:rPr lang="en-US" b="1" dirty="0">
                <a:solidFill>
                  <a:srgbClr val="0051A2"/>
                </a:solidFill>
              </a:rPr>
              <a:t>Complications of Prematurity</a:t>
            </a:r>
          </a:p>
          <a:p>
            <a:pPr marL="457200" lvl="0" indent="-457200" algn="l" rtl="0">
              <a:lnSpc>
                <a:spcPct val="100000"/>
              </a:lnSpc>
              <a:spcBef>
                <a:spcPts val="600"/>
              </a:spcBef>
              <a:spcAft>
                <a:spcPts val="600"/>
              </a:spcAft>
              <a:buClr>
                <a:schemeClr val="dk1"/>
              </a:buClr>
              <a:buSzPts val="2400"/>
              <a:buAutoNum type="arabicPeriod"/>
            </a:pPr>
            <a:r>
              <a:rPr lang="en-US" b="1" dirty="0">
                <a:solidFill>
                  <a:srgbClr val="0051A2"/>
                </a:solidFill>
              </a:rPr>
              <a:t>Congenital Prenatal Causes</a:t>
            </a:r>
          </a:p>
          <a:p>
            <a:pPr marL="685800" lvl="1" indent="-228600" algn="l" rtl="0">
              <a:lnSpc>
                <a:spcPct val="100000"/>
              </a:lnSpc>
              <a:spcBef>
                <a:spcPts val="0"/>
              </a:spcBef>
              <a:spcAft>
                <a:spcPts val="0"/>
              </a:spcAft>
              <a:buClr>
                <a:schemeClr val="tx1"/>
              </a:buClr>
              <a:buSzPts val="2400"/>
              <a:buChar char="•"/>
            </a:pPr>
            <a:r>
              <a:rPr lang="en-US" dirty="0"/>
              <a:t>Congenital Cytomegalovirus (cCMV)</a:t>
            </a:r>
          </a:p>
          <a:p>
            <a:pPr marL="685800" lvl="1" indent="-228600" algn="l" rtl="0">
              <a:lnSpc>
                <a:spcPct val="100000"/>
              </a:lnSpc>
              <a:spcBef>
                <a:spcPts val="0"/>
              </a:spcBef>
              <a:spcAft>
                <a:spcPts val="0"/>
              </a:spcAft>
              <a:buClr>
                <a:schemeClr val="tx1"/>
              </a:buClr>
              <a:buSzPts val="2400"/>
              <a:buChar char="•"/>
            </a:pPr>
            <a:r>
              <a:rPr lang="en-US" dirty="0"/>
              <a:t>Hydrocephaly</a:t>
            </a:r>
          </a:p>
          <a:p>
            <a:pPr marL="685800" lvl="1" indent="-228600" algn="l" rtl="0">
              <a:lnSpc>
                <a:spcPct val="100000"/>
              </a:lnSpc>
              <a:spcBef>
                <a:spcPts val="0"/>
              </a:spcBef>
              <a:spcAft>
                <a:spcPts val="0"/>
              </a:spcAft>
              <a:buClr>
                <a:schemeClr val="tx1"/>
              </a:buClr>
              <a:buSzPts val="2400"/>
              <a:buChar char="•"/>
            </a:pPr>
            <a:r>
              <a:rPr lang="en-US" dirty="0"/>
              <a:t>Microcephaly</a:t>
            </a:r>
          </a:p>
          <a:p>
            <a:pPr marL="685800" lvl="1" indent="-228600" algn="l" rtl="0">
              <a:lnSpc>
                <a:spcPct val="100000"/>
              </a:lnSpc>
              <a:spcBef>
                <a:spcPts val="0"/>
              </a:spcBef>
              <a:spcAft>
                <a:spcPts val="0"/>
              </a:spcAft>
              <a:buClr>
                <a:schemeClr val="tx1"/>
              </a:buClr>
              <a:buSzPts val="2400"/>
              <a:buChar char="•"/>
            </a:pPr>
            <a:r>
              <a:rPr lang="en-US" dirty="0"/>
              <a:t>Fetal alcohol syndrome</a:t>
            </a:r>
          </a:p>
          <a:p>
            <a:pPr marL="685800" lvl="1" indent="-228600" algn="l" rtl="0">
              <a:lnSpc>
                <a:spcPct val="100000"/>
              </a:lnSpc>
              <a:spcBef>
                <a:spcPts val="0"/>
              </a:spcBef>
              <a:spcAft>
                <a:spcPts val="0"/>
              </a:spcAft>
              <a:buClr>
                <a:schemeClr val="tx1"/>
              </a:buClr>
              <a:buSzPts val="2400"/>
              <a:buChar char="•"/>
            </a:pPr>
            <a:r>
              <a:rPr lang="en-US" dirty="0"/>
              <a:t>Maternal drug abuse</a:t>
            </a:r>
          </a:p>
          <a:p>
            <a:pPr marL="685800" lvl="1" indent="-228600" algn="l" rtl="0">
              <a:lnSpc>
                <a:spcPct val="100000"/>
              </a:lnSpc>
              <a:spcBef>
                <a:spcPts val="0"/>
              </a:spcBef>
              <a:spcAft>
                <a:spcPts val="0"/>
              </a:spcAft>
              <a:buClr>
                <a:schemeClr val="tx1"/>
              </a:buClr>
              <a:buSzPts val="2400"/>
              <a:buChar char="•"/>
            </a:pPr>
            <a:r>
              <a:rPr lang="en-US" dirty="0"/>
              <a:t>Congenital Rubella</a:t>
            </a:r>
          </a:p>
        </p:txBody>
      </p:sp>
      <p:sp>
        <p:nvSpPr>
          <p:cNvPr id="4" name="Text Placeholder 3">
            <a:extLst>
              <a:ext uri="{FF2B5EF4-FFF2-40B4-BE49-F238E27FC236}">
                <a16:creationId xmlns:a16="http://schemas.microsoft.com/office/drawing/2014/main" id="{927DA8F1-45CA-F27D-2CEE-51082BE9A663}"/>
              </a:ext>
            </a:extLst>
          </p:cNvPr>
          <p:cNvSpPr>
            <a:spLocks noGrp="1"/>
          </p:cNvSpPr>
          <p:nvPr>
            <p:ph type="body" sz="quarter" idx="11"/>
          </p:nvPr>
        </p:nvSpPr>
        <p:spPr>
          <a:xfrm>
            <a:off x="6414247" y="2541494"/>
            <a:ext cx="5499847" cy="4049575"/>
          </a:xfrm>
        </p:spPr>
        <p:txBody>
          <a:bodyPr/>
          <a:lstStyle/>
          <a:p>
            <a:pPr marL="228600" lvl="1" indent="0">
              <a:buNone/>
            </a:pPr>
            <a:r>
              <a:rPr lang="en-US" dirty="0"/>
              <a:t>3.  </a:t>
            </a:r>
            <a:r>
              <a:rPr lang="en-US" b="1" dirty="0">
                <a:solidFill>
                  <a:srgbClr val="0051A2"/>
                </a:solidFill>
              </a:rPr>
              <a:t>Hereditary/Chromosomal Syndromes</a:t>
            </a:r>
          </a:p>
          <a:p>
            <a:pPr marL="685800" lvl="1" indent="-228600" algn="l" rtl="0">
              <a:lnSpc>
                <a:spcPct val="100000"/>
              </a:lnSpc>
              <a:spcBef>
                <a:spcPts val="0"/>
              </a:spcBef>
              <a:spcAft>
                <a:spcPts val="0"/>
              </a:spcAft>
              <a:buClr>
                <a:schemeClr val="tx1"/>
              </a:buClr>
              <a:buSzPts val="2400"/>
              <a:buChar char="•"/>
            </a:pPr>
            <a:r>
              <a:rPr lang="en-US" dirty="0"/>
              <a:t>CHARGE</a:t>
            </a:r>
          </a:p>
          <a:p>
            <a:pPr marL="685800" lvl="1" indent="-228600" algn="l" rtl="0">
              <a:lnSpc>
                <a:spcPct val="100000"/>
              </a:lnSpc>
              <a:spcBef>
                <a:spcPts val="0"/>
              </a:spcBef>
              <a:spcAft>
                <a:spcPts val="0"/>
              </a:spcAft>
              <a:buClr>
                <a:schemeClr val="tx1"/>
              </a:buClr>
              <a:buSzPts val="2400"/>
              <a:buChar char="•"/>
            </a:pPr>
            <a:r>
              <a:rPr lang="en-US" dirty="0"/>
              <a:t>Usher</a:t>
            </a:r>
          </a:p>
          <a:p>
            <a:pPr marL="685800" lvl="1" indent="-228600" algn="l" rtl="0">
              <a:lnSpc>
                <a:spcPct val="100000"/>
              </a:lnSpc>
              <a:spcBef>
                <a:spcPts val="0"/>
              </a:spcBef>
              <a:spcAft>
                <a:spcPts val="0"/>
              </a:spcAft>
              <a:buClr>
                <a:schemeClr val="tx1"/>
              </a:buClr>
              <a:buSzPts val="2400"/>
              <a:buChar char="•"/>
            </a:pPr>
            <a:r>
              <a:rPr lang="en-US" dirty="0"/>
              <a:t>Down</a:t>
            </a:r>
          </a:p>
          <a:p>
            <a:pPr marL="685800" lvl="1" indent="-228600" algn="l" rtl="0">
              <a:lnSpc>
                <a:spcPct val="100000"/>
              </a:lnSpc>
              <a:spcBef>
                <a:spcPts val="0"/>
              </a:spcBef>
              <a:spcAft>
                <a:spcPts val="0"/>
              </a:spcAft>
              <a:buClr>
                <a:schemeClr val="tx1"/>
              </a:buClr>
              <a:buSzPts val="2400"/>
              <a:buChar char="•"/>
            </a:pPr>
            <a:r>
              <a:rPr lang="en-US" dirty="0"/>
              <a:t>Stickler</a:t>
            </a:r>
          </a:p>
          <a:p>
            <a:pPr lvl="0" algn="l" rtl="0">
              <a:lnSpc>
                <a:spcPct val="100000"/>
              </a:lnSpc>
              <a:spcBef>
                <a:spcPts val="600"/>
              </a:spcBef>
              <a:spcAft>
                <a:spcPts val="600"/>
              </a:spcAft>
              <a:buClr>
                <a:schemeClr val="dk1"/>
              </a:buClr>
              <a:buSzPts val="2400"/>
            </a:pPr>
            <a:r>
              <a:rPr lang="en-US" b="1" dirty="0"/>
              <a:t>  4. </a:t>
            </a:r>
            <a:r>
              <a:rPr lang="en-US" b="1" dirty="0">
                <a:solidFill>
                  <a:srgbClr val="0051A2"/>
                </a:solidFill>
              </a:rPr>
              <a:t>Postnatal Causes</a:t>
            </a:r>
          </a:p>
          <a:p>
            <a:pPr marL="685800" lvl="1" indent="-228600" algn="l" rtl="0">
              <a:lnSpc>
                <a:spcPct val="100000"/>
              </a:lnSpc>
              <a:spcBef>
                <a:spcPts val="0"/>
              </a:spcBef>
              <a:spcAft>
                <a:spcPts val="0"/>
              </a:spcAft>
              <a:buClr>
                <a:schemeClr val="tx1"/>
              </a:buClr>
              <a:buSzPts val="2400"/>
              <a:buChar char="•"/>
            </a:pPr>
            <a:r>
              <a:rPr lang="en-US" dirty="0"/>
              <a:t>Asphyxia</a:t>
            </a:r>
          </a:p>
          <a:p>
            <a:pPr marL="685800" lvl="1" indent="-228600" algn="l" rtl="0">
              <a:lnSpc>
                <a:spcPct val="100000"/>
              </a:lnSpc>
              <a:spcBef>
                <a:spcPts val="0"/>
              </a:spcBef>
              <a:spcAft>
                <a:spcPts val="0"/>
              </a:spcAft>
              <a:buClr>
                <a:schemeClr val="tx1"/>
              </a:buClr>
              <a:buSzPts val="2400"/>
              <a:buChar char="•"/>
            </a:pPr>
            <a:r>
              <a:rPr lang="en-US" dirty="0"/>
              <a:t>Head injury/trauma</a:t>
            </a:r>
          </a:p>
          <a:p>
            <a:pPr marL="685800" lvl="1" indent="-228600" algn="l" rtl="0">
              <a:lnSpc>
                <a:spcPct val="100000"/>
              </a:lnSpc>
              <a:spcBef>
                <a:spcPts val="0"/>
              </a:spcBef>
              <a:spcAft>
                <a:spcPts val="0"/>
              </a:spcAft>
              <a:buClr>
                <a:schemeClr val="tx1"/>
              </a:buClr>
              <a:buSzPts val="2400"/>
              <a:buChar char="•"/>
            </a:pPr>
            <a:r>
              <a:rPr lang="en-US" dirty="0"/>
              <a:t>Meningitis</a:t>
            </a:r>
          </a:p>
        </p:txBody>
      </p:sp>
    </p:spTree>
    <p:extLst>
      <p:ext uri="{BB962C8B-B14F-4D97-AF65-F5344CB8AC3E}">
        <p14:creationId xmlns:p14="http://schemas.microsoft.com/office/powerpoint/2010/main" val="1903934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4B861-BDAB-BB08-FC24-BDBDB90175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056C37-D925-FCD7-4C7D-AE168851D9FF}"/>
              </a:ext>
            </a:extLst>
          </p:cNvPr>
          <p:cNvSpPr>
            <a:spLocks noGrp="1"/>
          </p:cNvSpPr>
          <p:nvPr>
            <p:ph type="title"/>
          </p:nvPr>
        </p:nvSpPr>
        <p:spPr/>
        <p:txBody>
          <a:bodyPr/>
          <a:lstStyle/>
          <a:p>
            <a:r>
              <a:rPr lang="en-US" dirty="0"/>
              <a:t>Congenital Deafblindness</a:t>
            </a:r>
            <a:endParaRPr lang="en-US" b="0" i="1" dirty="0"/>
          </a:p>
        </p:txBody>
      </p:sp>
      <p:sp>
        <p:nvSpPr>
          <p:cNvPr id="11" name="Text Placeholder 10">
            <a:extLst>
              <a:ext uri="{FF2B5EF4-FFF2-40B4-BE49-F238E27FC236}">
                <a16:creationId xmlns:a16="http://schemas.microsoft.com/office/drawing/2014/main" id="{F95A79BD-F59A-4807-0576-0459549052C9}"/>
              </a:ext>
            </a:extLst>
          </p:cNvPr>
          <p:cNvSpPr>
            <a:spLocks noGrp="1"/>
          </p:cNvSpPr>
          <p:nvPr>
            <p:ph type="body" sz="quarter" idx="11"/>
          </p:nvPr>
        </p:nvSpPr>
        <p:spPr>
          <a:xfrm>
            <a:off x="597946" y="2791730"/>
            <a:ext cx="5749066" cy="3775275"/>
          </a:xfrm>
        </p:spPr>
        <p:txBody>
          <a:bodyPr/>
          <a:lstStyle/>
          <a:p>
            <a:pPr>
              <a:spcAft>
                <a:spcPts val="600"/>
              </a:spcAft>
            </a:pPr>
            <a:r>
              <a:rPr lang="en-US" dirty="0"/>
              <a:t>Deafblindness can occur at birth or soon after.  This is called congenital deafblindness.</a:t>
            </a:r>
          </a:p>
          <a:p>
            <a:pPr>
              <a:spcAft>
                <a:spcPts val="600"/>
              </a:spcAft>
            </a:pPr>
            <a:r>
              <a:rPr lang="en-US" dirty="0"/>
              <a:t>Children with this type of deafblindness may struggle to with concept development, language, and many other areas.</a:t>
            </a:r>
          </a:p>
          <a:p>
            <a:pPr>
              <a:spcAft>
                <a:spcPts val="600"/>
              </a:spcAft>
            </a:pPr>
            <a:r>
              <a:rPr lang="en-US" dirty="0"/>
              <a:t>Credit: National Center on Deafblindness OHOA Intervener Learning Modules</a:t>
            </a:r>
          </a:p>
        </p:txBody>
      </p:sp>
      <p:pic>
        <p:nvPicPr>
          <p:cNvPr id="4" name="Picture Placeholder 3" descr="A young child holding a young person's hand">
            <a:extLst>
              <a:ext uri="{FF2B5EF4-FFF2-40B4-BE49-F238E27FC236}">
                <a16:creationId xmlns:a16="http://schemas.microsoft.com/office/drawing/2014/main" id="{68B2ADB4-050D-600D-F18C-A0BA0252036E}"/>
              </a:ext>
            </a:extLst>
          </p:cNvPr>
          <p:cNvPicPr>
            <a:picLocks noGrp="1" noChangeAspect="1"/>
          </p:cNvPicPr>
          <p:nvPr>
            <p:ph type="pic" sz="quarter" idx="10"/>
          </p:nvPr>
        </p:nvPicPr>
        <p:blipFill>
          <a:blip r:embed="rId2"/>
          <a:srcRect t="28097" b="28097"/>
          <a:stretch/>
        </p:blipFill>
        <p:spPr>
          <a:xfrm>
            <a:off x="6828464" y="2757216"/>
            <a:ext cx="4663269" cy="3057262"/>
          </a:xfrm>
        </p:spPr>
      </p:pic>
    </p:spTree>
    <p:extLst>
      <p:ext uri="{BB962C8B-B14F-4D97-AF65-F5344CB8AC3E}">
        <p14:creationId xmlns:p14="http://schemas.microsoft.com/office/powerpoint/2010/main" val="633487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A8336-0987-B415-3A3E-FC70AF4B94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429E41-B2F9-325C-6CFE-FB0636D645F6}"/>
              </a:ext>
            </a:extLst>
          </p:cNvPr>
          <p:cNvSpPr>
            <a:spLocks noGrp="1"/>
          </p:cNvSpPr>
          <p:nvPr>
            <p:ph type="title"/>
          </p:nvPr>
        </p:nvSpPr>
        <p:spPr/>
        <p:txBody>
          <a:bodyPr/>
          <a:lstStyle/>
          <a:p>
            <a:r>
              <a:rPr lang="en-US" dirty="0"/>
              <a:t>Acquired Deafblindness</a:t>
            </a:r>
            <a:endParaRPr lang="en-US" b="0" i="1" dirty="0"/>
          </a:p>
        </p:txBody>
      </p:sp>
      <p:sp>
        <p:nvSpPr>
          <p:cNvPr id="11" name="Text Placeholder 10">
            <a:extLst>
              <a:ext uri="{FF2B5EF4-FFF2-40B4-BE49-F238E27FC236}">
                <a16:creationId xmlns:a16="http://schemas.microsoft.com/office/drawing/2014/main" id="{B0AE90BB-0E71-9A5B-BF87-1DA74B81BC79}"/>
              </a:ext>
            </a:extLst>
          </p:cNvPr>
          <p:cNvSpPr>
            <a:spLocks noGrp="1"/>
          </p:cNvSpPr>
          <p:nvPr>
            <p:ph type="body" sz="quarter" idx="11"/>
          </p:nvPr>
        </p:nvSpPr>
        <p:spPr>
          <a:xfrm>
            <a:off x="597945" y="2737942"/>
            <a:ext cx="5870090" cy="3775275"/>
          </a:xfrm>
        </p:spPr>
        <p:txBody>
          <a:bodyPr/>
          <a:lstStyle/>
          <a:p>
            <a:pPr>
              <a:spcAft>
                <a:spcPts val="300"/>
              </a:spcAft>
            </a:pPr>
            <a:r>
              <a:rPr lang="en-US" dirty="0"/>
              <a:t>Combined hearing and vision loss can also occur later in life.  This is called acquired deafblindness (i.e., when a student’s hearing or vision levels change.)</a:t>
            </a:r>
          </a:p>
          <a:p>
            <a:pPr>
              <a:spcAft>
                <a:spcPts val="300"/>
              </a:spcAft>
            </a:pPr>
            <a:r>
              <a:rPr lang="en-US" dirty="0"/>
              <a:t>Note: Tracking hearing and vision levels is important, especially for children and youth with certain etiologies.</a:t>
            </a:r>
          </a:p>
          <a:p>
            <a:pPr>
              <a:spcAft>
                <a:spcPts val="300"/>
              </a:spcAft>
            </a:pPr>
            <a:r>
              <a:rPr lang="en-US" dirty="0"/>
              <a:t>Credit: National Center on Deafblindness OHOA Intervener Learning Modules</a:t>
            </a:r>
          </a:p>
        </p:txBody>
      </p:sp>
      <p:pic>
        <p:nvPicPr>
          <p:cNvPr id="4" name="Picture Placeholder 3" descr="An adult with a child ">
            <a:extLst>
              <a:ext uri="{FF2B5EF4-FFF2-40B4-BE49-F238E27FC236}">
                <a16:creationId xmlns:a16="http://schemas.microsoft.com/office/drawing/2014/main" id="{6D74398B-3AAE-F46F-2CC9-EE53C19E5B40}"/>
              </a:ext>
              <a:ext uri="{C183D7F6-B498-43B3-948B-1728B52AA6E4}">
                <adec:decorative xmlns:adec="http://schemas.microsoft.com/office/drawing/2017/decorative" val="0"/>
              </a:ext>
            </a:extLst>
          </p:cNvPr>
          <p:cNvPicPr>
            <a:picLocks noGrp="1" noChangeAspect="1"/>
          </p:cNvPicPr>
          <p:nvPr>
            <p:ph type="pic" sz="quarter" idx="10"/>
          </p:nvPr>
        </p:nvPicPr>
        <p:blipFill>
          <a:blip r:embed="rId2"/>
          <a:srcRect t="6234" b="6234"/>
          <a:stretch/>
        </p:blipFill>
        <p:spPr>
          <a:xfrm>
            <a:off x="6804211" y="2738421"/>
            <a:ext cx="4875781" cy="3196586"/>
          </a:xfrm>
        </p:spPr>
      </p:pic>
    </p:spTree>
    <p:extLst>
      <p:ext uri="{BB962C8B-B14F-4D97-AF65-F5344CB8AC3E}">
        <p14:creationId xmlns:p14="http://schemas.microsoft.com/office/powerpoint/2010/main" val="958295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3929A-9377-6677-AF6A-E5E2BBC8204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2EECFE7-ECAF-F607-F831-188C49FD1454}"/>
              </a:ext>
            </a:extLst>
          </p:cNvPr>
          <p:cNvSpPr>
            <a:spLocks noGrp="1"/>
          </p:cNvSpPr>
          <p:nvPr>
            <p:ph type="title"/>
          </p:nvPr>
        </p:nvSpPr>
        <p:spPr/>
        <p:txBody>
          <a:bodyPr/>
          <a:lstStyle/>
          <a:p>
            <a:r>
              <a:rPr lang="en-US" dirty="0"/>
              <a:t>Unduplicated Child Count: Primary Disability on IEP</a:t>
            </a:r>
            <a:endParaRPr lang="en-US" b="0" dirty="0"/>
          </a:p>
        </p:txBody>
      </p:sp>
      <p:sp>
        <p:nvSpPr>
          <p:cNvPr id="16" name="Text Placeholder 15">
            <a:extLst>
              <a:ext uri="{FF2B5EF4-FFF2-40B4-BE49-F238E27FC236}">
                <a16:creationId xmlns:a16="http://schemas.microsoft.com/office/drawing/2014/main" id="{A028C1E6-48B4-6D85-5E74-AA3E6B3FD9E9}"/>
              </a:ext>
            </a:extLst>
          </p:cNvPr>
          <p:cNvSpPr>
            <a:spLocks noGrp="1"/>
          </p:cNvSpPr>
          <p:nvPr>
            <p:ph type="body" sz="quarter" idx="12"/>
          </p:nvPr>
        </p:nvSpPr>
        <p:spPr>
          <a:xfrm>
            <a:off x="622999" y="2803764"/>
            <a:ext cx="7404896" cy="3763241"/>
          </a:xfrm>
        </p:spPr>
        <p:txBody>
          <a:bodyPr/>
          <a:lstStyle/>
          <a:p>
            <a:r>
              <a:rPr lang="en-US" dirty="0"/>
              <a:t>The Minnesota Department of Education tallies their child count numbers in special education by the primary disability on the IEP.  </a:t>
            </a:r>
          </a:p>
          <a:p>
            <a:r>
              <a:rPr lang="en-US" dirty="0"/>
              <a:t>2022-2023:	DeafBlind – 119 students</a:t>
            </a:r>
          </a:p>
          <a:p>
            <a:r>
              <a:rPr lang="en-US" dirty="0"/>
              <a:t>2022-2023:	Severely Multiply Impaired – 1,626 students</a:t>
            </a:r>
          </a:p>
        </p:txBody>
      </p:sp>
      <p:pic>
        <p:nvPicPr>
          <p:cNvPr id="10" name="Picture Placeholder 9" descr="MN Department of Education logo">
            <a:extLst>
              <a:ext uri="{FF2B5EF4-FFF2-40B4-BE49-F238E27FC236}">
                <a16:creationId xmlns:a16="http://schemas.microsoft.com/office/drawing/2014/main" id="{75772429-786C-E262-DE6F-FE29D4DCE8A2}"/>
              </a:ext>
            </a:extLst>
          </p:cNvPr>
          <p:cNvPicPr>
            <a:picLocks noGrp="1" noChangeAspect="1"/>
          </p:cNvPicPr>
          <p:nvPr>
            <p:ph type="pic" sz="quarter" idx="10"/>
          </p:nvPr>
        </p:nvPicPr>
        <p:blipFill>
          <a:blip r:embed="rId2"/>
          <a:srcRect t="20441" b="20441"/>
          <a:stretch/>
        </p:blipFill>
        <p:spPr>
          <a:xfrm>
            <a:off x="9359562" y="2779622"/>
            <a:ext cx="1467959" cy="867284"/>
          </a:xfrm>
        </p:spPr>
      </p:pic>
      <p:pic>
        <p:nvPicPr>
          <p:cNvPr id="12" name="Picture Placeholder 11" descr="A child wearing glasses and a red Hockey shirt standing in front of a wall with snowflakes">
            <a:extLst>
              <a:ext uri="{FF2B5EF4-FFF2-40B4-BE49-F238E27FC236}">
                <a16:creationId xmlns:a16="http://schemas.microsoft.com/office/drawing/2014/main" id="{539F50A8-1C17-2E90-0B31-9887A249D7E4}"/>
              </a:ext>
            </a:extLst>
          </p:cNvPr>
          <p:cNvPicPr>
            <a:picLocks noGrp="1" noChangeAspect="1"/>
          </p:cNvPicPr>
          <p:nvPr>
            <p:ph type="pic" sz="quarter" idx="11"/>
          </p:nvPr>
        </p:nvPicPr>
        <p:blipFill>
          <a:blip r:embed="rId3"/>
          <a:srcRect t="10656" b="10656"/>
          <a:stretch/>
        </p:blipFill>
        <p:spPr>
          <a:xfrm>
            <a:off x="8324636" y="3788272"/>
            <a:ext cx="3400872" cy="2009267"/>
          </a:xfrm>
        </p:spPr>
      </p:pic>
    </p:spTree>
    <p:extLst>
      <p:ext uri="{BB962C8B-B14F-4D97-AF65-F5344CB8AC3E}">
        <p14:creationId xmlns:p14="http://schemas.microsoft.com/office/powerpoint/2010/main" val="90337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27EE5-DD50-1E48-E244-AB6047EB34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53397D-CECC-2B1B-D0AC-AFD7AADA5C5F}"/>
              </a:ext>
            </a:extLst>
          </p:cNvPr>
          <p:cNvSpPr>
            <a:spLocks noGrp="1"/>
          </p:cNvSpPr>
          <p:nvPr>
            <p:ph type="title"/>
          </p:nvPr>
        </p:nvSpPr>
        <p:spPr>
          <a:xfrm>
            <a:off x="603504" y="1572768"/>
            <a:ext cx="8486708" cy="1133856"/>
          </a:xfrm>
        </p:spPr>
        <p:txBody>
          <a:bodyPr/>
          <a:lstStyle/>
          <a:p>
            <a:r>
              <a:rPr lang="en-US" dirty="0"/>
              <a:t>Minnesota DeafBlind Child Count = 363</a:t>
            </a:r>
            <a:br>
              <a:rPr lang="en-US" dirty="0"/>
            </a:br>
            <a:r>
              <a:rPr lang="en-US" dirty="0"/>
              <a:t>2022-2023</a:t>
            </a:r>
            <a:endParaRPr lang="en-US" b="0" dirty="0"/>
          </a:p>
        </p:txBody>
      </p:sp>
      <p:graphicFrame>
        <p:nvGraphicFramePr>
          <p:cNvPr id="6" name="Table Placeholder 5">
            <a:extLst>
              <a:ext uri="{FF2B5EF4-FFF2-40B4-BE49-F238E27FC236}">
                <a16:creationId xmlns:a16="http://schemas.microsoft.com/office/drawing/2014/main" id="{5CEDFDF4-CE0B-8318-4417-05815670A8E9}"/>
              </a:ext>
            </a:extLst>
          </p:cNvPr>
          <p:cNvGraphicFramePr>
            <a:graphicFrameLocks noGrp="1"/>
          </p:cNvGraphicFramePr>
          <p:nvPr>
            <p:ph type="tbl" sz="quarter" idx="10"/>
            <p:extLst>
              <p:ext uri="{D42A27DB-BD31-4B8C-83A1-F6EECF244321}">
                <p14:modId xmlns:p14="http://schemas.microsoft.com/office/powerpoint/2010/main" val="1663322167"/>
              </p:ext>
            </p:extLst>
          </p:nvPr>
        </p:nvGraphicFramePr>
        <p:xfrm>
          <a:off x="595313" y="2828925"/>
          <a:ext cx="10990260" cy="3017520"/>
        </p:xfrm>
        <a:graphic>
          <a:graphicData uri="http://schemas.openxmlformats.org/drawingml/2006/table">
            <a:tbl>
              <a:tblPr firstRow="1" bandRow="1">
                <a:tableStyleId>{5C22544A-7EE6-4342-B048-85BDC9FD1C3A}</a:tableStyleId>
              </a:tblPr>
              <a:tblGrid>
                <a:gridCol w="4312863">
                  <a:extLst>
                    <a:ext uri="{9D8B030D-6E8A-4147-A177-3AD203B41FA5}">
                      <a16:colId xmlns:a16="http://schemas.microsoft.com/office/drawing/2014/main" val="3358660757"/>
                    </a:ext>
                  </a:extLst>
                </a:gridCol>
                <a:gridCol w="2178424">
                  <a:extLst>
                    <a:ext uri="{9D8B030D-6E8A-4147-A177-3AD203B41FA5}">
                      <a16:colId xmlns:a16="http://schemas.microsoft.com/office/drawing/2014/main" val="2270774742"/>
                    </a:ext>
                  </a:extLst>
                </a:gridCol>
                <a:gridCol w="4498973">
                  <a:extLst>
                    <a:ext uri="{9D8B030D-6E8A-4147-A177-3AD203B41FA5}">
                      <a16:colId xmlns:a16="http://schemas.microsoft.com/office/drawing/2014/main" val="4119739707"/>
                    </a:ext>
                  </a:extLst>
                </a:gridCol>
              </a:tblGrid>
              <a:tr h="370840">
                <a:tc>
                  <a:txBody>
                    <a:bodyPr/>
                    <a:lstStyle/>
                    <a:p>
                      <a:pPr algn="l"/>
                      <a:r>
                        <a:rPr lang="en-US" sz="2400" dirty="0">
                          <a:latin typeface="Calibri" panose="020F0502020204030204" pitchFamily="34" charset="0"/>
                          <a:cs typeface="Calibri" panose="020F0502020204030204" pitchFamily="34" charset="0"/>
                        </a:rPr>
                        <a:t>Additional Disability</a:t>
                      </a:r>
                    </a:p>
                  </a:txBody>
                  <a:tcPr anchor="ctr">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r>
                        <a:rPr lang="en-US" sz="2400" dirty="0">
                          <a:latin typeface="Calibri" panose="020F0502020204030204" pitchFamily="34" charset="0"/>
                          <a:cs typeface="Calibri" panose="020F0502020204030204" pitchFamily="34" charset="0"/>
                        </a:rPr>
                        <a:t>Total Numbers</a:t>
                      </a:r>
                    </a:p>
                  </a:txBody>
                  <a:tcPr anchor="ctr">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r>
                        <a:rPr lang="en-US" sz="2400" dirty="0">
                          <a:latin typeface="Calibri" panose="020F0502020204030204" pitchFamily="34" charset="0"/>
                          <a:cs typeface="Calibri" panose="020F0502020204030204" pitchFamily="34" charset="0"/>
                        </a:rPr>
                        <a:t>Percentage of Minnesota Students with Combined Hearing and Vision Loss</a:t>
                      </a:r>
                    </a:p>
                  </a:txBody>
                  <a:tcPr anchor="ctr">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262788626"/>
                  </a:ext>
                </a:extLst>
              </a:tr>
              <a:tr h="370840">
                <a:tc>
                  <a:txBody>
                    <a:bodyPr/>
                    <a:lstStyle/>
                    <a:p>
                      <a:r>
                        <a:rPr lang="en-US" sz="2400" dirty="0">
                          <a:latin typeface="Calibri" panose="020F0502020204030204" pitchFamily="34" charset="0"/>
                          <a:cs typeface="Calibri" panose="020F0502020204030204" pitchFamily="34" charset="0"/>
                        </a:rPr>
                        <a:t>Developmental Cognitive Delay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Calibri" panose="020F0502020204030204" pitchFamily="34" charset="0"/>
                          <a:cs typeface="Calibri" panose="020F0502020204030204" pitchFamily="34" charset="0"/>
                        </a:rPr>
                        <a:t>245 out of 363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Calibri" panose="020F0502020204030204" pitchFamily="34" charset="0"/>
                          <a:cs typeface="Calibri" panose="020F0502020204030204" pitchFamily="34" charset="0"/>
                        </a:rPr>
                        <a:t>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2634200"/>
                  </a:ext>
                </a:extLst>
              </a:tr>
              <a:tr h="370840">
                <a:tc>
                  <a:txBody>
                    <a:bodyPr/>
                    <a:lstStyle/>
                    <a:p>
                      <a:r>
                        <a:rPr lang="en-US" sz="2400" dirty="0">
                          <a:latin typeface="Calibri" panose="020F0502020204030204" pitchFamily="34" charset="0"/>
                          <a:cs typeface="Calibri" panose="020F0502020204030204" pitchFamily="34" charset="0"/>
                        </a:rPr>
                        <a:t>Physical Impairments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Calibri" panose="020F0502020204030204" pitchFamily="34" charset="0"/>
                          <a:cs typeface="Calibri" panose="020F0502020204030204" pitchFamily="34" charset="0"/>
                        </a:rPr>
                        <a:t>247 out of 363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Calibri" panose="020F0502020204030204" pitchFamily="34" charset="0"/>
                          <a:cs typeface="Calibri" panose="020F0502020204030204" pitchFamily="34" charset="0"/>
                        </a:rPr>
                        <a:t>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6684079"/>
                  </a:ext>
                </a:extLst>
              </a:tr>
              <a:tr h="370840">
                <a:tc>
                  <a:txBody>
                    <a:bodyPr/>
                    <a:lstStyle/>
                    <a:p>
                      <a:r>
                        <a:rPr lang="en-US" sz="2400" dirty="0">
                          <a:latin typeface="Calibri" panose="020F0502020204030204" pitchFamily="34" charset="0"/>
                          <a:cs typeface="Calibri" panose="020F0502020204030204" pitchFamily="34" charset="0"/>
                        </a:rPr>
                        <a:t>Complex Health Care Needs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Calibri" panose="020F0502020204030204" pitchFamily="34" charset="0"/>
                          <a:cs typeface="Calibri" panose="020F0502020204030204" pitchFamily="34" charset="0"/>
                        </a:rPr>
                        <a:t>226 out of 363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Calibri" panose="020F0502020204030204" pitchFamily="34" charset="0"/>
                          <a:cs typeface="Calibri" panose="020F0502020204030204" pitchFamily="34" charset="0"/>
                        </a:rPr>
                        <a:t>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2906353"/>
                  </a:ext>
                </a:extLst>
              </a:tr>
              <a:tr h="370840">
                <a:tc>
                  <a:txBody>
                    <a:bodyPr/>
                    <a:lstStyle/>
                    <a:p>
                      <a:r>
                        <a:rPr lang="en-US" sz="2400" dirty="0">
                          <a:latin typeface="Calibri" panose="020F0502020204030204" pitchFamily="34" charset="0"/>
                          <a:cs typeface="Calibri" panose="020F0502020204030204" pitchFamily="34" charset="0"/>
                        </a:rPr>
                        <a:t>Cortical Visual Impairment (CVI)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Calibri" panose="020F0502020204030204" pitchFamily="34" charset="0"/>
                          <a:cs typeface="Calibri" panose="020F0502020204030204" pitchFamily="34" charset="0"/>
                        </a:rPr>
                        <a:t>110 out of 363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Calibri" panose="020F0502020204030204" pitchFamily="34" charset="0"/>
                          <a:cs typeface="Calibri" panose="020F050202020403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3819259"/>
                  </a:ext>
                </a:extLst>
              </a:tr>
            </a:tbl>
          </a:graphicData>
        </a:graphic>
      </p:graphicFrame>
      <p:pic>
        <p:nvPicPr>
          <p:cNvPr id="5" name="Picture 4" descr="National Center on Deafblindness logo">
            <a:extLst>
              <a:ext uri="{FF2B5EF4-FFF2-40B4-BE49-F238E27FC236}">
                <a16:creationId xmlns:a16="http://schemas.microsoft.com/office/drawing/2014/main" id="{C401D03E-0932-FC25-6712-3F20FD646660}"/>
              </a:ext>
            </a:extLst>
          </p:cNvPr>
          <p:cNvPicPr>
            <a:picLocks noChangeAspect="1"/>
          </p:cNvPicPr>
          <p:nvPr/>
        </p:nvPicPr>
        <p:blipFill>
          <a:blip r:embed="rId2"/>
          <a:stretch>
            <a:fillRect/>
          </a:stretch>
        </p:blipFill>
        <p:spPr>
          <a:xfrm>
            <a:off x="10591150" y="1676382"/>
            <a:ext cx="994423" cy="994423"/>
          </a:xfrm>
          <a:prstGeom prst="rect">
            <a:avLst/>
          </a:prstGeom>
        </p:spPr>
      </p:pic>
    </p:spTree>
    <p:extLst>
      <p:ext uri="{BB962C8B-B14F-4D97-AF65-F5344CB8AC3E}">
        <p14:creationId xmlns:p14="http://schemas.microsoft.com/office/powerpoint/2010/main" val="1767846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B5704-05D0-1428-3B0F-2A640285F0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34A02A-6223-C635-B0F4-544BCD7C608B}"/>
              </a:ext>
            </a:extLst>
          </p:cNvPr>
          <p:cNvSpPr>
            <a:spLocks noGrp="1"/>
          </p:cNvSpPr>
          <p:nvPr>
            <p:ph type="title"/>
          </p:nvPr>
        </p:nvSpPr>
        <p:spPr/>
        <p:txBody>
          <a:bodyPr/>
          <a:lstStyle/>
          <a:p>
            <a:r>
              <a:rPr lang="en-US" dirty="0"/>
              <a:t>DeafBlind as the </a:t>
            </a:r>
            <a:r>
              <a:rPr lang="en-US" dirty="0">
                <a:solidFill>
                  <a:srgbClr val="005A8C"/>
                </a:solidFill>
              </a:rPr>
              <a:t>Primary Disability</a:t>
            </a:r>
          </a:p>
        </p:txBody>
      </p:sp>
      <p:sp>
        <p:nvSpPr>
          <p:cNvPr id="3" name="Content Placeholder 2">
            <a:extLst>
              <a:ext uri="{FF2B5EF4-FFF2-40B4-BE49-F238E27FC236}">
                <a16:creationId xmlns:a16="http://schemas.microsoft.com/office/drawing/2014/main" id="{71DCE921-AED8-A32C-C98A-336EF4B5AED6}"/>
              </a:ext>
            </a:extLst>
          </p:cNvPr>
          <p:cNvSpPr>
            <a:spLocks noGrp="1"/>
          </p:cNvSpPr>
          <p:nvPr>
            <p:ph type="body" sz="quarter" idx="10"/>
          </p:nvPr>
        </p:nvSpPr>
        <p:spPr>
          <a:xfrm>
            <a:off x="612488" y="2803766"/>
            <a:ext cx="10978994" cy="3180175"/>
          </a:xfrm>
        </p:spPr>
        <p:txBody>
          <a:bodyPr/>
          <a:lstStyle/>
          <a:p>
            <a:pPr marL="228600" lvl="1" indent="0">
              <a:spcBef>
                <a:spcPts val="1200"/>
              </a:spcBef>
              <a:spcAft>
                <a:spcPts val="1200"/>
              </a:spcAft>
              <a:buNone/>
            </a:pPr>
            <a:r>
              <a:rPr lang="en-US" sz="2600" dirty="0"/>
              <a:t>Students with combined hearing and vision loss (deafblindness) often may present with additional disabilities.</a:t>
            </a:r>
          </a:p>
          <a:p>
            <a:pPr marL="228600" lvl="1" indent="0">
              <a:spcBef>
                <a:spcPts val="1200"/>
              </a:spcBef>
              <a:spcAft>
                <a:spcPts val="1200"/>
              </a:spcAft>
              <a:buNone/>
            </a:pPr>
            <a:r>
              <a:rPr lang="en-US" sz="2600" dirty="0"/>
              <a:t>However, it is strongly encouraged that deafblindness be considered as the primary disability because deafblindness impacts </a:t>
            </a:r>
            <a:r>
              <a:rPr lang="en-US" sz="3200" b="1" dirty="0"/>
              <a:t>access</a:t>
            </a:r>
            <a:r>
              <a:rPr lang="en-US" sz="2600" dirty="0"/>
              <a:t> to </a:t>
            </a:r>
            <a:r>
              <a:rPr lang="en-US" sz="2600" b="1" dirty="0"/>
              <a:t>people, the environment, communication, language, and learning</a:t>
            </a:r>
            <a:r>
              <a:rPr lang="en-US" sz="2600" dirty="0"/>
              <a:t>.  </a:t>
            </a:r>
          </a:p>
          <a:p>
            <a:pPr marL="228600" lvl="1" indent="0">
              <a:spcBef>
                <a:spcPts val="1200"/>
              </a:spcBef>
              <a:spcAft>
                <a:spcPts val="1200"/>
              </a:spcAft>
              <a:buNone/>
            </a:pPr>
            <a:r>
              <a:rPr lang="en-US" sz="2600" dirty="0"/>
              <a:t>** At least 80-90% of sensory information is </a:t>
            </a:r>
            <a:r>
              <a:rPr lang="en-US" sz="2600" b="1" dirty="0"/>
              <a:t>compromised or missing</a:t>
            </a:r>
            <a:r>
              <a:rPr lang="en-US" sz="2600" dirty="0"/>
              <a:t>. **</a:t>
            </a:r>
          </a:p>
        </p:txBody>
      </p:sp>
    </p:spTree>
    <p:extLst>
      <p:ext uri="{BB962C8B-B14F-4D97-AF65-F5344CB8AC3E}">
        <p14:creationId xmlns:p14="http://schemas.microsoft.com/office/powerpoint/2010/main" val="1872188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F2209-0AAA-CDF2-43E8-CA7EB7534A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32A488-D0E4-F68E-A0E0-1CF0D903707C}"/>
              </a:ext>
            </a:extLst>
          </p:cNvPr>
          <p:cNvSpPr>
            <a:spLocks noGrp="1"/>
          </p:cNvSpPr>
          <p:nvPr>
            <p:ph type="title"/>
          </p:nvPr>
        </p:nvSpPr>
        <p:spPr/>
        <p:txBody>
          <a:bodyPr/>
          <a:lstStyle/>
          <a:p>
            <a:r>
              <a:rPr lang="en-US" dirty="0"/>
              <a:t>Simulations</a:t>
            </a:r>
            <a:endParaRPr lang="en-US" dirty="0">
              <a:solidFill>
                <a:srgbClr val="005A8C"/>
              </a:solidFill>
            </a:endParaRPr>
          </a:p>
        </p:txBody>
      </p:sp>
      <p:sp>
        <p:nvSpPr>
          <p:cNvPr id="3" name="Content Placeholder 2">
            <a:extLst>
              <a:ext uri="{FF2B5EF4-FFF2-40B4-BE49-F238E27FC236}">
                <a16:creationId xmlns:a16="http://schemas.microsoft.com/office/drawing/2014/main" id="{C2F5FFAF-B469-B2BB-19CF-BC66E6F617B1}"/>
              </a:ext>
            </a:extLst>
          </p:cNvPr>
          <p:cNvSpPr>
            <a:spLocks noGrp="1"/>
          </p:cNvSpPr>
          <p:nvPr>
            <p:ph type="body" sz="quarter" idx="10"/>
          </p:nvPr>
        </p:nvSpPr>
        <p:spPr/>
        <p:txBody>
          <a:bodyPr/>
          <a:lstStyle/>
          <a:p>
            <a:pPr marL="228600" lvl="1" indent="0">
              <a:spcBef>
                <a:spcPts val="1200"/>
              </a:spcBef>
              <a:spcAft>
                <a:spcPts val="1200"/>
              </a:spcAft>
              <a:buNone/>
            </a:pPr>
            <a:r>
              <a:rPr lang="en-US" sz="2600" b="1" dirty="0"/>
              <a:t>Disclaimer:  </a:t>
            </a:r>
            <a:r>
              <a:rPr lang="en-US" sz="2600" dirty="0"/>
              <a:t>There is debate about the value of short simulation activities for participant understanding.  Note that these short clips are not the experience of every person with combined hearing and vision loss.</a:t>
            </a:r>
          </a:p>
          <a:p>
            <a:pPr marL="228600" lvl="1" indent="0">
              <a:spcBef>
                <a:spcPts val="1200"/>
              </a:spcBef>
              <a:spcAft>
                <a:spcPts val="1200"/>
              </a:spcAft>
              <a:buNone/>
            </a:pPr>
            <a:r>
              <a:rPr lang="en-US" sz="2600" b="1" dirty="0"/>
              <a:t>Goal of this activity:  </a:t>
            </a:r>
            <a:r>
              <a:rPr lang="en-US" sz="2600" dirty="0"/>
              <a:t>To encourage reflection and consideration of the impact of combined hearing and vision loss on infant, child and youth access to learning.</a:t>
            </a:r>
          </a:p>
        </p:txBody>
      </p:sp>
    </p:spTree>
    <p:extLst>
      <p:ext uri="{BB962C8B-B14F-4D97-AF65-F5344CB8AC3E}">
        <p14:creationId xmlns:p14="http://schemas.microsoft.com/office/powerpoint/2010/main" val="988223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7ECD52-FC29-4293-9494-7771622AF54F}"/>
              </a:ext>
            </a:extLst>
          </p:cNvPr>
          <p:cNvSpPr>
            <a:spLocks noGrp="1"/>
          </p:cNvSpPr>
          <p:nvPr>
            <p:ph type="title"/>
          </p:nvPr>
        </p:nvSpPr>
        <p:spPr/>
        <p:txBody>
          <a:bodyPr/>
          <a:lstStyle/>
          <a:p>
            <a:r>
              <a:rPr lang="en-US" dirty="0"/>
              <a:t>What is it Like to have Cortical Visual Impairment?</a:t>
            </a:r>
            <a:endParaRPr lang="en-US" b="0" dirty="0"/>
          </a:p>
        </p:txBody>
      </p:sp>
      <p:sp>
        <p:nvSpPr>
          <p:cNvPr id="3" name="Text Placeholder 2">
            <a:extLst>
              <a:ext uri="{FF2B5EF4-FFF2-40B4-BE49-F238E27FC236}">
                <a16:creationId xmlns:a16="http://schemas.microsoft.com/office/drawing/2014/main" id="{26267A66-9DB3-A074-EC85-B9C517A3EAAF}"/>
              </a:ext>
            </a:extLst>
          </p:cNvPr>
          <p:cNvSpPr>
            <a:spLocks noGrp="1"/>
          </p:cNvSpPr>
          <p:nvPr>
            <p:ph type="body" sz="quarter" idx="11"/>
          </p:nvPr>
        </p:nvSpPr>
        <p:spPr>
          <a:xfrm>
            <a:off x="597946" y="2791730"/>
            <a:ext cx="4223436" cy="3775275"/>
          </a:xfrm>
        </p:spPr>
        <p:txBody>
          <a:bodyPr/>
          <a:lstStyle/>
          <a:p>
            <a:r>
              <a:rPr lang="en-US" dirty="0"/>
              <a:t>Link to YouTube video 1:05:  </a:t>
            </a:r>
            <a:br>
              <a:rPr lang="en-US" dirty="0"/>
            </a:br>
            <a:r>
              <a:rPr lang="en-US" dirty="0">
                <a:hlinkClick r:id="rId2"/>
              </a:rPr>
              <a:t>The New Face of Blindness</a:t>
            </a:r>
            <a:endParaRPr lang="en-US" dirty="0"/>
          </a:p>
        </p:txBody>
      </p:sp>
      <p:pic>
        <p:nvPicPr>
          <p:cNvPr id="7" name="Picture Placeholder 6" descr="Blue background with white text:  Perkins School for the Blind&#10;&#10;What is it like to have CVI?">
            <a:extLst>
              <a:ext uri="{FF2B5EF4-FFF2-40B4-BE49-F238E27FC236}">
                <a16:creationId xmlns:a16="http://schemas.microsoft.com/office/drawing/2014/main" id="{378CB4FA-9DD9-0FD3-9849-7677DD8DB2A1}"/>
              </a:ext>
            </a:extLst>
          </p:cNvPr>
          <p:cNvPicPr>
            <a:picLocks noGrp="1" noChangeAspect="1"/>
          </p:cNvPicPr>
          <p:nvPr>
            <p:ph type="pic" sz="quarter" idx="10"/>
          </p:nvPr>
        </p:nvPicPr>
        <p:blipFill>
          <a:blip r:embed="rId3"/>
          <a:stretch/>
        </p:blipFill>
        <p:spPr>
          <a:xfrm>
            <a:off x="5087388" y="2791730"/>
            <a:ext cx="6516347" cy="3089033"/>
          </a:xfrm>
          <a:prstGeom prst="rect">
            <a:avLst/>
          </a:prstGeom>
        </p:spPr>
      </p:pic>
    </p:spTree>
    <p:extLst>
      <p:ext uri="{BB962C8B-B14F-4D97-AF65-F5344CB8AC3E}">
        <p14:creationId xmlns:p14="http://schemas.microsoft.com/office/powerpoint/2010/main" val="2570682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093E1-9DDF-812A-D017-9E7BC873C2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5B182C-D212-30A3-6F43-DA03C5DCA827}"/>
              </a:ext>
            </a:extLst>
          </p:cNvPr>
          <p:cNvSpPr>
            <a:spLocks noGrp="1"/>
          </p:cNvSpPr>
          <p:nvPr>
            <p:ph type="title"/>
          </p:nvPr>
        </p:nvSpPr>
        <p:spPr>
          <a:xfrm>
            <a:off x="603503" y="1572768"/>
            <a:ext cx="11326029" cy="1133856"/>
          </a:xfrm>
        </p:spPr>
        <p:txBody>
          <a:bodyPr/>
          <a:lstStyle/>
          <a:p>
            <a:r>
              <a:rPr lang="en-US" dirty="0"/>
              <a:t>What Do Children with CVI See? </a:t>
            </a:r>
            <a:endParaRPr lang="en-US" b="0" i="1" dirty="0"/>
          </a:p>
        </p:txBody>
      </p:sp>
      <p:sp>
        <p:nvSpPr>
          <p:cNvPr id="3" name="Text Placeholder 2">
            <a:extLst>
              <a:ext uri="{FF2B5EF4-FFF2-40B4-BE49-F238E27FC236}">
                <a16:creationId xmlns:a16="http://schemas.microsoft.com/office/drawing/2014/main" id="{970E9EE5-A37A-10C6-0757-55F5311C5912}"/>
              </a:ext>
            </a:extLst>
          </p:cNvPr>
          <p:cNvSpPr>
            <a:spLocks noGrp="1"/>
          </p:cNvSpPr>
          <p:nvPr>
            <p:ph type="body" sz="quarter" idx="11"/>
          </p:nvPr>
        </p:nvSpPr>
        <p:spPr/>
        <p:txBody>
          <a:bodyPr/>
          <a:lstStyle/>
          <a:p>
            <a:r>
              <a:rPr lang="en-US" dirty="0">
                <a:hlinkClick r:id="rId2"/>
              </a:rPr>
              <a:t>CVI simulation </a:t>
            </a:r>
            <a:endParaRPr lang="en-US" dirty="0"/>
          </a:p>
          <a:p>
            <a:endParaRPr lang="en-US" dirty="0"/>
          </a:p>
          <a:p>
            <a:r>
              <a:rPr lang="en-US" dirty="0"/>
              <a:t>Figure 1: Children with Cortical Visual Impairment (CVI) have delays in recognition of what the image represents.</a:t>
            </a:r>
          </a:p>
        </p:txBody>
      </p:sp>
      <p:pic>
        <p:nvPicPr>
          <p:cNvPr id="4" name="Picture Placeholder 3" descr="Figure 1: simulation of how children with CVI may have delays in recognition of what the image represents.">
            <a:extLst>
              <a:ext uri="{FF2B5EF4-FFF2-40B4-BE49-F238E27FC236}">
                <a16:creationId xmlns:a16="http://schemas.microsoft.com/office/drawing/2014/main" id="{0B1CF3F4-EE9A-EFAD-18E2-2A6512E5222E}"/>
              </a:ext>
            </a:extLst>
          </p:cNvPr>
          <p:cNvPicPr>
            <a:picLocks noGrp="1" noChangeAspect="1"/>
          </p:cNvPicPr>
          <p:nvPr>
            <p:ph type="pic" sz="quarter" idx="10"/>
          </p:nvPr>
        </p:nvPicPr>
        <p:blipFill>
          <a:blip r:embed="rId3"/>
          <a:srcRect t="1737" b="1737"/>
          <a:stretch/>
        </p:blipFill>
        <p:spPr>
          <a:xfrm>
            <a:off x="6683346" y="2913232"/>
            <a:ext cx="4434985" cy="2907792"/>
          </a:xfrm>
        </p:spPr>
      </p:pic>
    </p:spTree>
    <p:extLst>
      <p:ext uri="{BB962C8B-B14F-4D97-AF65-F5344CB8AC3E}">
        <p14:creationId xmlns:p14="http://schemas.microsoft.com/office/powerpoint/2010/main" val="3389073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ED423-E3F2-AC1C-0E1C-7CE2ED2697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5A4604-416B-AC25-66E7-39393AD604BC}"/>
              </a:ext>
            </a:extLst>
          </p:cNvPr>
          <p:cNvSpPr>
            <a:spLocks noGrp="1"/>
          </p:cNvSpPr>
          <p:nvPr>
            <p:ph type="title"/>
          </p:nvPr>
        </p:nvSpPr>
        <p:spPr/>
        <p:txBody>
          <a:bodyPr/>
          <a:lstStyle/>
          <a:p>
            <a:r>
              <a:rPr lang="en-US" dirty="0"/>
              <a:t>What Do Children with CVI See?  </a:t>
            </a:r>
            <a:endParaRPr lang="en-US" b="0" i="1" dirty="0"/>
          </a:p>
        </p:txBody>
      </p:sp>
      <p:sp>
        <p:nvSpPr>
          <p:cNvPr id="3" name="Text Placeholder 2">
            <a:extLst>
              <a:ext uri="{FF2B5EF4-FFF2-40B4-BE49-F238E27FC236}">
                <a16:creationId xmlns:a16="http://schemas.microsoft.com/office/drawing/2014/main" id="{6B992F4F-3926-AD07-41CF-3DE5CFA10DA7}"/>
              </a:ext>
            </a:extLst>
          </p:cNvPr>
          <p:cNvSpPr>
            <a:spLocks noGrp="1"/>
          </p:cNvSpPr>
          <p:nvPr>
            <p:ph type="body" sz="quarter" idx="11"/>
          </p:nvPr>
        </p:nvSpPr>
        <p:spPr>
          <a:xfrm>
            <a:off x="597946" y="3429000"/>
            <a:ext cx="5473002" cy="2097741"/>
          </a:xfrm>
        </p:spPr>
        <p:txBody>
          <a:bodyPr/>
          <a:lstStyle/>
          <a:p>
            <a:r>
              <a:rPr lang="en-US" dirty="0"/>
              <a:t>Figure 2: Children with Cortical Visual Impairment (CVI) still searching for the recognition of what the image represents.</a:t>
            </a:r>
          </a:p>
        </p:txBody>
      </p:sp>
      <p:pic>
        <p:nvPicPr>
          <p:cNvPr id="4" name="Picture Placeholder 3" descr="Figure 2: simulation of how children with CVI still searching for the recognition of what the image represents.">
            <a:extLst>
              <a:ext uri="{FF2B5EF4-FFF2-40B4-BE49-F238E27FC236}">
                <a16:creationId xmlns:a16="http://schemas.microsoft.com/office/drawing/2014/main" id="{6C9036B5-23AE-8DF5-1055-24DB7F1F10FE}"/>
              </a:ext>
            </a:extLst>
          </p:cNvPr>
          <p:cNvPicPr>
            <a:picLocks noGrp="1" noChangeAspect="1"/>
          </p:cNvPicPr>
          <p:nvPr>
            <p:ph type="pic" sz="quarter" idx="10"/>
          </p:nvPr>
        </p:nvPicPr>
        <p:blipFill>
          <a:blip r:embed="rId2"/>
          <a:srcRect t="1323" b="1323"/>
          <a:stretch/>
        </p:blipFill>
        <p:spPr>
          <a:xfrm>
            <a:off x="6696635" y="2882752"/>
            <a:ext cx="4434506" cy="2907482"/>
          </a:xfrm>
        </p:spPr>
      </p:pic>
    </p:spTree>
    <p:extLst>
      <p:ext uri="{BB962C8B-B14F-4D97-AF65-F5344CB8AC3E}">
        <p14:creationId xmlns:p14="http://schemas.microsoft.com/office/powerpoint/2010/main" val="140135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p:txBody>
          <a:bodyPr/>
          <a:lstStyle/>
          <a:p>
            <a:r>
              <a:rPr lang="en-US" dirty="0"/>
              <a:t>Goals for Today’s Session</a:t>
            </a:r>
          </a:p>
        </p:txBody>
      </p:sp>
      <p:sp>
        <p:nvSpPr>
          <p:cNvPr id="3" name="Content Placeholder 2">
            <a:extLst>
              <a:ext uri="{FF2B5EF4-FFF2-40B4-BE49-F238E27FC236}">
                <a16:creationId xmlns:a16="http://schemas.microsoft.com/office/drawing/2014/main" id="{F4324366-FC38-E448-80F5-E9255C87157D}"/>
              </a:ext>
            </a:extLst>
          </p:cNvPr>
          <p:cNvSpPr>
            <a:spLocks noGrp="1"/>
          </p:cNvSpPr>
          <p:nvPr>
            <p:ph type="body" sz="quarter" idx="10"/>
          </p:nvPr>
        </p:nvSpPr>
        <p:spPr/>
        <p:txBody>
          <a:bodyPr/>
          <a:lstStyle/>
          <a:p>
            <a:pPr lvl="1"/>
            <a:r>
              <a:rPr lang="en-US" dirty="0"/>
              <a:t>Describe the impact of combined hearing and vision loss on learning, communication, people, and the environment.</a:t>
            </a:r>
          </a:p>
          <a:p>
            <a:pPr lvl="1"/>
            <a:r>
              <a:rPr lang="en-US" dirty="0"/>
              <a:t>Explain why combined hearing and vision loss (DeafBlind) should be considered primary for those who also have multiple disabilities.</a:t>
            </a:r>
          </a:p>
          <a:p>
            <a:pPr lvl="1"/>
            <a:r>
              <a:rPr lang="en-US" dirty="0"/>
              <a:t>Identify resources for assessment materials and impact statements for evaluation summaries.</a:t>
            </a:r>
          </a:p>
        </p:txBody>
      </p:sp>
    </p:spTree>
    <p:extLst>
      <p:ext uri="{BB962C8B-B14F-4D97-AF65-F5344CB8AC3E}">
        <p14:creationId xmlns:p14="http://schemas.microsoft.com/office/powerpoint/2010/main" val="2733567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C1868-5F0E-1D58-4253-EDEA1BF6D5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8051C5-8839-5B35-6E23-302B9A8D0469}"/>
              </a:ext>
            </a:extLst>
          </p:cNvPr>
          <p:cNvSpPr>
            <a:spLocks noGrp="1"/>
          </p:cNvSpPr>
          <p:nvPr>
            <p:ph type="title"/>
          </p:nvPr>
        </p:nvSpPr>
        <p:spPr/>
        <p:txBody>
          <a:bodyPr/>
          <a:lstStyle/>
          <a:p>
            <a:r>
              <a:rPr lang="en-US" dirty="0"/>
              <a:t>What Do Children CVI See?   </a:t>
            </a:r>
            <a:endParaRPr lang="en-US" b="0" i="1" dirty="0"/>
          </a:p>
        </p:txBody>
      </p:sp>
      <p:sp>
        <p:nvSpPr>
          <p:cNvPr id="3" name="Text Placeholder 2">
            <a:extLst>
              <a:ext uri="{FF2B5EF4-FFF2-40B4-BE49-F238E27FC236}">
                <a16:creationId xmlns:a16="http://schemas.microsoft.com/office/drawing/2014/main" id="{CCCC6C5A-CC8A-6FBF-8498-6372B387018B}"/>
              </a:ext>
            </a:extLst>
          </p:cNvPr>
          <p:cNvSpPr>
            <a:spLocks noGrp="1"/>
          </p:cNvSpPr>
          <p:nvPr>
            <p:ph type="body" sz="quarter" idx="11"/>
          </p:nvPr>
        </p:nvSpPr>
        <p:spPr>
          <a:xfrm>
            <a:off x="597946" y="3429001"/>
            <a:ext cx="5473002" cy="2788920"/>
          </a:xfrm>
        </p:spPr>
        <p:txBody>
          <a:bodyPr/>
          <a:lstStyle/>
          <a:p>
            <a:r>
              <a:rPr lang="en-US" dirty="0"/>
              <a:t>Figure 3: Children with Cortical Visual Impairment (CVI) can recognize better  images representation if the outline of pictures is highlighted.</a:t>
            </a:r>
          </a:p>
        </p:txBody>
      </p:sp>
      <p:pic>
        <p:nvPicPr>
          <p:cNvPr id="4" name="Picture Placeholder 3" descr="Figure 3: A  simulation of how children with CVI could benefit from highlighting the  outline of pictures to help recognize the image representation.">
            <a:extLst>
              <a:ext uri="{FF2B5EF4-FFF2-40B4-BE49-F238E27FC236}">
                <a16:creationId xmlns:a16="http://schemas.microsoft.com/office/drawing/2014/main" id="{3039DFF4-4247-AA6D-2354-12DD2DB9E59B}"/>
              </a:ext>
            </a:extLst>
          </p:cNvPr>
          <p:cNvPicPr>
            <a:picLocks noGrp="1" noChangeAspect="1"/>
          </p:cNvPicPr>
          <p:nvPr>
            <p:ph type="pic" sz="quarter" idx="10"/>
          </p:nvPr>
        </p:nvPicPr>
        <p:blipFill>
          <a:blip r:embed="rId2"/>
          <a:srcRect t="1183" b="1183"/>
          <a:stretch/>
        </p:blipFill>
        <p:spPr>
          <a:xfrm>
            <a:off x="6683350" y="2878396"/>
            <a:ext cx="4435014" cy="2907792"/>
          </a:xfrm>
        </p:spPr>
      </p:pic>
    </p:spTree>
    <p:extLst>
      <p:ext uri="{BB962C8B-B14F-4D97-AF65-F5344CB8AC3E}">
        <p14:creationId xmlns:p14="http://schemas.microsoft.com/office/powerpoint/2010/main" val="1564869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F58A3-AD73-E217-8AEB-A18CFABFB24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E22CF9A-C639-3A70-562B-E6F9873FED89}"/>
              </a:ext>
            </a:extLst>
          </p:cNvPr>
          <p:cNvSpPr>
            <a:spLocks noGrp="1"/>
          </p:cNvSpPr>
          <p:nvPr>
            <p:ph type="title"/>
          </p:nvPr>
        </p:nvSpPr>
        <p:spPr>
          <a:xfrm>
            <a:off x="602901" y="1572768"/>
            <a:ext cx="7190863" cy="1133856"/>
          </a:xfrm>
        </p:spPr>
        <p:txBody>
          <a:bodyPr/>
          <a:lstStyle/>
          <a:p>
            <a:r>
              <a:rPr lang="en-US" sz="4400" dirty="0"/>
              <a:t>Spelling Test: </a:t>
            </a:r>
            <a:r>
              <a:rPr lang="en-US" sz="4400" b="1" dirty="0"/>
              <a:t>Directions:</a:t>
            </a:r>
            <a:br>
              <a:rPr lang="en-US" sz="4400" b="1" dirty="0"/>
            </a:br>
            <a:endParaRPr lang="en-US" sz="4400" b="0" dirty="0"/>
          </a:p>
        </p:txBody>
      </p:sp>
      <p:sp>
        <p:nvSpPr>
          <p:cNvPr id="16" name="Text Placeholder 15">
            <a:extLst>
              <a:ext uri="{FF2B5EF4-FFF2-40B4-BE49-F238E27FC236}">
                <a16:creationId xmlns:a16="http://schemas.microsoft.com/office/drawing/2014/main" id="{03C553AF-99D2-118A-A672-95E2D0124360}"/>
              </a:ext>
            </a:extLst>
          </p:cNvPr>
          <p:cNvSpPr>
            <a:spLocks noGrp="1"/>
          </p:cNvSpPr>
          <p:nvPr>
            <p:ph type="body" sz="quarter" idx="10"/>
          </p:nvPr>
        </p:nvSpPr>
        <p:spPr>
          <a:xfrm>
            <a:off x="622999" y="2803764"/>
            <a:ext cx="4177602" cy="2135705"/>
          </a:xfrm>
        </p:spPr>
        <p:txBody>
          <a:bodyPr/>
          <a:lstStyle/>
          <a:p>
            <a:pPr marL="457200" indent="-457200">
              <a:buClrTx/>
              <a:buAutoNum type="arabicPeriod"/>
            </a:pPr>
            <a:r>
              <a:rPr lang="en-US" sz="3200" dirty="0"/>
              <a:t>Write down the five words that you hear.</a:t>
            </a:r>
          </a:p>
          <a:p>
            <a:pPr marL="457200" indent="-457200">
              <a:buClrTx/>
              <a:buAutoNum type="arabicPeriod"/>
            </a:pPr>
            <a:r>
              <a:rPr lang="en-US" sz="3200" dirty="0"/>
              <a:t>Review for accuracy.</a:t>
            </a:r>
          </a:p>
        </p:txBody>
      </p:sp>
      <p:sp>
        <p:nvSpPr>
          <p:cNvPr id="2" name="Text Placeholder 1">
            <a:extLst>
              <a:ext uri="{FF2B5EF4-FFF2-40B4-BE49-F238E27FC236}">
                <a16:creationId xmlns:a16="http://schemas.microsoft.com/office/drawing/2014/main" id="{A5E66B7E-366A-4D03-B779-C0239AB4CE22}"/>
              </a:ext>
            </a:extLst>
          </p:cNvPr>
          <p:cNvSpPr>
            <a:spLocks noGrp="1"/>
          </p:cNvSpPr>
          <p:nvPr>
            <p:ph type="body" sz="quarter" idx="11"/>
          </p:nvPr>
        </p:nvSpPr>
        <p:spPr>
          <a:xfrm>
            <a:off x="5446059" y="2834873"/>
            <a:ext cx="3523130" cy="3122174"/>
          </a:xfrm>
        </p:spPr>
        <p:txBody>
          <a:bodyPr/>
          <a:lstStyle/>
          <a:p>
            <a:r>
              <a:rPr lang="en-US" dirty="0"/>
              <a:t>Link to YouTube</a:t>
            </a:r>
            <a:r>
              <a:rPr lang="en-US" baseline="0" dirty="0"/>
              <a:t> </a:t>
            </a:r>
            <a:r>
              <a:rPr lang="en-US" dirty="0"/>
              <a:t>videos:</a:t>
            </a:r>
          </a:p>
          <a:p>
            <a:r>
              <a:rPr lang="en-US" dirty="0">
                <a:hlinkClick r:id="rId3"/>
              </a:rPr>
              <a:t>School Sound Effects (Ambience World)</a:t>
            </a:r>
          </a:p>
          <a:p>
            <a:r>
              <a:rPr lang="en-US" dirty="0">
                <a:hlinkClick r:id="rId4"/>
              </a:rPr>
              <a:t>Unfair Spelling Test 5 words</a:t>
            </a:r>
            <a:endParaRPr lang="en-US" dirty="0"/>
          </a:p>
        </p:txBody>
      </p:sp>
      <p:pic>
        <p:nvPicPr>
          <p:cNvPr id="8" name="Picture Placeholder 7" descr="A close-up of a blackboard&#10;">
            <a:extLst>
              <a:ext uri="{FF2B5EF4-FFF2-40B4-BE49-F238E27FC236}">
                <a16:creationId xmlns:a16="http://schemas.microsoft.com/office/drawing/2014/main" id="{1824B6E4-7174-8C9E-C130-E2B8D36C3CFE}"/>
              </a:ext>
            </a:extLst>
          </p:cNvPr>
          <p:cNvPicPr>
            <a:picLocks noGrp="1" noChangeAspect="1"/>
          </p:cNvPicPr>
          <p:nvPr>
            <p:ph type="pic" sz="quarter" idx="4294967295"/>
          </p:nvPr>
        </p:nvPicPr>
        <p:blipFill>
          <a:blip r:embed="rId5"/>
          <a:srcRect t="5662" b="5662"/>
          <a:stretch/>
        </p:blipFill>
        <p:spPr>
          <a:xfrm>
            <a:off x="9087739" y="2466100"/>
            <a:ext cx="2481262" cy="1466850"/>
          </a:xfrm>
        </p:spPr>
      </p:pic>
      <p:pic>
        <p:nvPicPr>
          <p:cNvPr id="10" name="Picture Placeholder 9" descr="a screen shot of an audiogram with the right half shaded in.  ">
            <a:extLst>
              <a:ext uri="{FF2B5EF4-FFF2-40B4-BE49-F238E27FC236}">
                <a16:creationId xmlns:a16="http://schemas.microsoft.com/office/drawing/2014/main" id="{92C0E6A7-5159-D491-FE07-0530F3ABF48D}"/>
              </a:ext>
            </a:extLst>
          </p:cNvPr>
          <p:cNvPicPr>
            <a:picLocks noGrp="1" noChangeAspect="1"/>
          </p:cNvPicPr>
          <p:nvPr>
            <p:ph type="pic" sz="quarter" idx="4294967295"/>
          </p:nvPr>
        </p:nvPicPr>
        <p:blipFill>
          <a:blip r:embed="rId6"/>
          <a:srcRect t="10756" b="10756"/>
          <a:stretch/>
        </p:blipFill>
        <p:spPr>
          <a:xfrm>
            <a:off x="9086151" y="4209020"/>
            <a:ext cx="2482850" cy="1465263"/>
          </a:xfrm>
        </p:spPr>
      </p:pic>
    </p:spTree>
    <p:extLst>
      <p:ext uri="{BB962C8B-B14F-4D97-AF65-F5344CB8AC3E}">
        <p14:creationId xmlns:p14="http://schemas.microsoft.com/office/powerpoint/2010/main" val="1645302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040B6-B257-CFFA-8932-034FC29E46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FEEC01-7F1B-5D3A-7FC5-F2CBED3E7677}"/>
              </a:ext>
            </a:extLst>
          </p:cNvPr>
          <p:cNvSpPr>
            <a:spLocks noGrp="1"/>
          </p:cNvSpPr>
          <p:nvPr>
            <p:ph type="title"/>
          </p:nvPr>
        </p:nvSpPr>
        <p:spPr/>
        <p:txBody>
          <a:bodyPr/>
          <a:lstStyle/>
          <a:p>
            <a:r>
              <a:rPr lang="en-US" dirty="0"/>
              <a:t>Simulations for Combined Hearing and Vision Loss Produced by SKI-HI Institute</a:t>
            </a:r>
            <a:endParaRPr lang="en-US" b="0" i="1" dirty="0"/>
          </a:p>
        </p:txBody>
      </p:sp>
      <p:sp>
        <p:nvSpPr>
          <p:cNvPr id="11" name="Text Placeholder 10">
            <a:extLst>
              <a:ext uri="{FF2B5EF4-FFF2-40B4-BE49-F238E27FC236}">
                <a16:creationId xmlns:a16="http://schemas.microsoft.com/office/drawing/2014/main" id="{1D34C7AA-7783-0CAC-DECA-3C1C28496453}"/>
              </a:ext>
            </a:extLst>
          </p:cNvPr>
          <p:cNvSpPr>
            <a:spLocks noGrp="1"/>
          </p:cNvSpPr>
          <p:nvPr>
            <p:ph type="body" sz="quarter" idx="11"/>
          </p:nvPr>
        </p:nvSpPr>
        <p:spPr>
          <a:xfrm>
            <a:off x="597944" y="2791730"/>
            <a:ext cx="6918961" cy="3775275"/>
          </a:xfrm>
        </p:spPr>
        <p:txBody>
          <a:bodyPr/>
          <a:lstStyle/>
          <a:p>
            <a:r>
              <a:rPr lang="en-US" kern="100" dirty="0">
                <a:ea typeface="Calibri" panose="020F0502020204030204" pitchFamily="34" charset="0"/>
              </a:rPr>
              <a:t>Link to YouTube videos:</a:t>
            </a:r>
          </a:p>
          <a:p>
            <a:r>
              <a:rPr lang="en-US" dirty="0">
                <a:hlinkClick r:id="rId2"/>
              </a:rPr>
              <a:t>Scattered Blind Spots and Severe Hearing Loss (1:03)</a:t>
            </a:r>
          </a:p>
          <a:p>
            <a:pPr>
              <a:spcAft>
                <a:spcPts val="600"/>
              </a:spcAft>
            </a:pPr>
            <a:r>
              <a:rPr lang="en-US" dirty="0">
                <a:hlinkClick r:id="rId3"/>
              </a:rPr>
              <a:t>20/200 Visual Acuity and Sloping Hearing Loss (1:04)</a:t>
            </a:r>
          </a:p>
          <a:p>
            <a:pPr>
              <a:spcAft>
                <a:spcPts val="600"/>
              </a:spcAft>
            </a:pPr>
            <a:r>
              <a:rPr lang="en-US" dirty="0">
                <a:hlinkClick r:id="rId4"/>
              </a:rPr>
              <a:t>Cataracts and Mild High Frequency Hearing Loss (0:59)</a:t>
            </a:r>
            <a:endParaRPr lang="en-US" dirty="0"/>
          </a:p>
          <a:p>
            <a:pPr>
              <a:spcBef>
                <a:spcPts val="2400"/>
              </a:spcBef>
              <a:spcAft>
                <a:spcPts val="0"/>
              </a:spcAft>
            </a:pPr>
            <a:r>
              <a:rPr lang="en-US" dirty="0">
                <a:hlinkClick r:id="rId5"/>
              </a:rPr>
              <a:t>Cochlear Implant Simulations Auditory Implant Service</a:t>
            </a:r>
            <a:endParaRPr lang="en-US" dirty="0"/>
          </a:p>
        </p:txBody>
      </p:sp>
      <p:pic>
        <p:nvPicPr>
          <p:cNvPr id="4" name="Picture Placeholder 3" descr="Dark black blotches cover a preschool classroom picture.  A teacher appears to be on the right side and some small children are in the middle.  It is difficult for a sighted person to see.">
            <a:extLst>
              <a:ext uri="{FF2B5EF4-FFF2-40B4-BE49-F238E27FC236}">
                <a16:creationId xmlns:a16="http://schemas.microsoft.com/office/drawing/2014/main" id="{7416AE1E-5B8A-4793-100B-8B1851E86B01}"/>
              </a:ext>
            </a:extLst>
          </p:cNvPr>
          <p:cNvPicPr>
            <a:picLocks noGrp="1" noChangeAspect="1"/>
          </p:cNvPicPr>
          <p:nvPr>
            <p:ph type="pic" sz="quarter" idx="10"/>
          </p:nvPr>
        </p:nvPicPr>
        <p:blipFill>
          <a:blip r:embed="rId6"/>
          <a:srcRect l="8073" r="8073"/>
          <a:stretch/>
        </p:blipFill>
        <p:spPr>
          <a:xfrm>
            <a:off x="7702006" y="2913233"/>
            <a:ext cx="3883855" cy="2546274"/>
          </a:xfrm>
        </p:spPr>
      </p:pic>
    </p:spTree>
    <p:extLst>
      <p:ext uri="{BB962C8B-B14F-4D97-AF65-F5344CB8AC3E}">
        <p14:creationId xmlns:p14="http://schemas.microsoft.com/office/powerpoint/2010/main" val="3058849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9B812-C364-76BB-4D78-900A14821FA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E006F21-36EE-CBF0-E78D-0559BAC915EE}"/>
              </a:ext>
            </a:extLst>
          </p:cNvPr>
          <p:cNvSpPr>
            <a:spLocks noGrp="1"/>
          </p:cNvSpPr>
          <p:nvPr>
            <p:ph type="title"/>
          </p:nvPr>
        </p:nvSpPr>
        <p:spPr/>
        <p:txBody>
          <a:bodyPr/>
          <a:lstStyle/>
          <a:p>
            <a:r>
              <a:rPr lang="en-US" dirty="0"/>
              <a:t>Active Learning and Access for DeafBlind Children</a:t>
            </a:r>
            <a:endParaRPr lang="en-US" b="0" dirty="0"/>
          </a:p>
        </p:txBody>
      </p:sp>
      <p:sp>
        <p:nvSpPr>
          <p:cNvPr id="16" name="Text Placeholder 15">
            <a:extLst>
              <a:ext uri="{FF2B5EF4-FFF2-40B4-BE49-F238E27FC236}">
                <a16:creationId xmlns:a16="http://schemas.microsoft.com/office/drawing/2014/main" id="{C6159088-D70C-9AE0-D5FD-608ADABFBED2}"/>
              </a:ext>
            </a:extLst>
          </p:cNvPr>
          <p:cNvSpPr>
            <a:spLocks noGrp="1"/>
          </p:cNvSpPr>
          <p:nvPr>
            <p:ph type="body" sz="quarter" idx="12"/>
          </p:nvPr>
        </p:nvSpPr>
        <p:spPr>
          <a:xfrm>
            <a:off x="622999" y="2803765"/>
            <a:ext cx="4110366" cy="3018812"/>
          </a:xfrm>
        </p:spPr>
        <p:txBody>
          <a:bodyPr/>
          <a:lstStyle/>
          <a:p>
            <a:r>
              <a:rPr lang="en-US" sz="3200" b="1" dirty="0"/>
              <a:t>When a DeafBlind child has </a:t>
            </a:r>
            <a:r>
              <a:rPr lang="en-US" sz="3200" b="1" dirty="0">
                <a:solidFill>
                  <a:srgbClr val="005A8C"/>
                </a:solidFill>
              </a:rPr>
              <a:t>access</a:t>
            </a:r>
            <a:r>
              <a:rPr lang="en-US" sz="3200" b="1" dirty="0"/>
              <a:t>, his energy levels, motivation, interactions, and engagement increase.</a:t>
            </a:r>
          </a:p>
          <a:p>
            <a:endParaRPr lang="en-US" sz="3200" dirty="0"/>
          </a:p>
        </p:txBody>
      </p:sp>
      <p:sp>
        <p:nvSpPr>
          <p:cNvPr id="2" name="Text Placeholder 1">
            <a:extLst>
              <a:ext uri="{FF2B5EF4-FFF2-40B4-BE49-F238E27FC236}">
                <a16:creationId xmlns:a16="http://schemas.microsoft.com/office/drawing/2014/main" id="{6F6B8C19-89EB-97FE-1D0E-6464E4BA3E09}"/>
              </a:ext>
            </a:extLst>
          </p:cNvPr>
          <p:cNvSpPr>
            <a:spLocks noGrp="1"/>
          </p:cNvSpPr>
          <p:nvPr>
            <p:ph type="body" sz="quarter" idx="13"/>
          </p:nvPr>
        </p:nvSpPr>
        <p:spPr/>
        <p:txBody>
          <a:bodyPr/>
          <a:lstStyle/>
          <a:p>
            <a:r>
              <a:rPr lang="en-US" kern="100" dirty="0">
                <a:ea typeface="Calibri" panose="020F0502020204030204" pitchFamily="34" charset="0"/>
              </a:rPr>
              <a:t>Link to video 0:09:  </a:t>
            </a:r>
            <a:r>
              <a:rPr lang="en-US" dirty="0">
                <a:hlinkClick r:id="rId2"/>
              </a:rPr>
              <a:t>Before Active Learning</a:t>
            </a:r>
            <a:endParaRPr lang="en-US" dirty="0"/>
          </a:p>
          <a:p>
            <a:endParaRPr lang="en-US" dirty="0"/>
          </a:p>
          <a:p>
            <a:r>
              <a:rPr lang="en-US" kern="100" dirty="0">
                <a:ea typeface="Calibri" panose="020F0502020204030204" pitchFamily="34" charset="0"/>
              </a:rPr>
              <a:t>Link to video 0:31: </a:t>
            </a:r>
            <a:br>
              <a:rPr lang="en-US" dirty="0"/>
            </a:br>
            <a:r>
              <a:rPr lang="en-US" dirty="0">
                <a:hlinkClick r:id="rId3"/>
              </a:rPr>
              <a:t>In Active Learning</a:t>
            </a:r>
            <a:endParaRPr lang="en-US" dirty="0"/>
          </a:p>
        </p:txBody>
      </p:sp>
      <p:pic>
        <p:nvPicPr>
          <p:cNvPr id="10" name="Picture Placeholder 9" descr="A young child lays on his back on brown carpet. He wears a lime green shirt and blue plaid shorts.  Now his arms and legs appear to be moving and touching various objects. ">
            <a:extLst>
              <a:ext uri="{FF2B5EF4-FFF2-40B4-BE49-F238E27FC236}">
                <a16:creationId xmlns:a16="http://schemas.microsoft.com/office/drawing/2014/main" id="{51BF3D00-CF4A-FA11-4FCD-DE8DCF8DC3C1}"/>
              </a:ext>
            </a:extLst>
          </p:cNvPr>
          <p:cNvPicPr>
            <a:picLocks noGrp="1" noChangeAspect="1"/>
          </p:cNvPicPr>
          <p:nvPr>
            <p:ph type="pic" sz="quarter" idx="11"/>
          </p:nvPr>
        </p:nvPicPr>
        <p:blipFill>
          <a:blip r:embed="rId4"/>
          <a:srcRect t="13052" b="13052"/>
          <a:stretch/>
        </p:blipFill>
        <p:spPr>
          <a:xfrm>
            <a:off x="9093758" y="4390706"/>
            <a:ext cx="2481794" cy="1466267"/>
          </a:xfrm>
        </p:spPr>
      </p:pic>
      <p:pic>
        <p:nvPicPr>
          <p:cNvPr id="8" name="Picture Placeholder 7" descr="A young child lays face down on brown carpet. He wears a lime green shirt and blue plaid shorts.">
            <a:extLst>
              <a:ext uri="{FF2B5EF4-FFF2-40B4-BE49-F238E27FC236}">
                <a16:creationId xmlns:a16="http://schemas.microsoft.com/office/drawing/2014/main" id="{F1E03ADD-1403-7B74-CB6C-226ED0A82A70}"/>
              </a:ext>
            </a:extLst>
          </p:cNvPr>
          <p:cNvPicPr>
            <a:picLocks noGrp="1" noChangeAspect="1"/>
          </p:cNvPicPr>
          <p:nvPr>
            <p:ph type="pic" sz="quarter" idx="10"/>
          </p:nvPr>
        </p:nvPicPr>
        <p:blipFill>
          <a:blip r:embed="rId5"/>
          <a:srcRect t="14674" b="14674"/>
          <a:stretch/>
        </p:blipFill>
        <p:spPr>
          <a:xfrm>
            <a:off x="9104069" y="2837786"/>
            <a:ext cx="2481794" cy="1466267"/>
          </a:xfrm>
        </p:spPr>
      </p:pic>
    </p:spTree>
    <p:extLst>
      <p:ext uri="{BB962C8B-B14F-4D97-AF65-F5344CB8AC3E}">
        <p14:creationId xmlns:p14="http://schemas.microsoft.com/office/powerpoint/2010/main" val="3872075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B7AE9-51F5-2A40-35EB-D44D57A499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621864B-F2ED-994B-9D9D-63F495C6D65C}"/>
              </a:ext>
            </a:extLst>
          </p:cNvPr>
          <p:cNvSpPr>
            <a:spLocks noGrp="1"/>
          </p:cNvSpPr>
          <p:nvPr>
            <p:ph type="title"/>
          </p:nvPr>
        </p:nvSpPr>
        <p:spPr/>
        <p:txBody>
          <a:bodyPr/>
          <a:lstStyle/>
          <a:p>
            <a:r>
              <a:rPr lang="en-US" dirty="0"/>
              <a:t>Critical Understanding #3: Access of the Hula Hoop</a:t>
            </a:r>
            <a:endParaRPr lang="en-US" b="0" dirty="0"/>
          </a:p>
        </p:txBody>
      </p:sp>
      <p:pic>
        <p:nvPicPr>
          <p:cNvPr id="3" name="Picture Placeholder 2" descr="A person stands behind a young man with goatee in a wheelchair.  The young man has a yellow shirt on and is holding a blue hula hoop.  On the right side, an older woman with an orange shirt bends down to talk to a young child in a wheelchair with a tray.">
            <a:extLst>
              <a:ext uri="{FF2B5EF4-FFF2-40B4-BE49-F238E27FC236}">
                <a16:creationId xmlns:a16="http://schemas.microsoft.com/office/drawing/2014/main" id="{AAEED5AC-12C6-1D30-0273-68F4AE94C23F}"/>
              </a:ext>
            </a:extLst>
          </p:cNvPr>
          <p:cNvPicPr>
            <a:picLocks noGrp="1" noChangeAspect="1"/>
          </p:cNvPicPr>
          <p:nvPr>
            <p:ph type="pic" sz="quarter" idx="10"/>
          </p:nvPr>
        </p:nvPicPr>
        <p:blipFill rotWithShape="1">
          <a:blip r:embed="rId2"/>
          <a:srcRect t="19335" r="4101" b="19335"/>
          <a:stretch/>
        </p:blipFill>
        <p:spPr>
          <a:xfrm>
            <a:off x="2558696" y="2746965"/>
            <a:ext cx="7082845" cy="3023062"/>
          </a:xfrm>
        </p:spPr>
      </p:pic>
    </p:spTree>
    <p:extLst>
      <p:ext uri="{BB962C8B-B14F-4D97-AF65-F5344CB8AC3E}">
        <p14:creationId xmlns:p14="http://schemas.microsoft.com/office/powerpoint/2010/main" val="1288090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C8083-084D-EAB8-230F-ABE24F8425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A2A8DC-0A6E-DF72-7F48-F387A38D651D}"/>
              </a:ext>
            </a:extLst>
          </p:cNvPr>
          <p:cNvSpPr>
            <a:spLocks noGrp="1"/>
          </p:cNvSpPr>
          <p:nvPr>
            <p:ph type="title"/>
          </p:nvPr>
        </p:nvSpPr>
        <p:spPr/>
        <p:txBody>
          <a:bodyPr/>
          <a:lstStyle/>
          <a:p>
            <a:r>
              <a:rPr lang="en-US" dirty="0"/>
              <a:t>Journal of Visual Impairment &amp; Blindness: An Examination of Interstate Differences in Eligibility Criteria for Deafblindness, June 6, 2023</a:t>
            </a:r>
            <a:endParaRPr lang="en-US" b="0" i="1" dirty="0"/>
          </a:p>
        </p:txBody>
      </p:sp>
      <p:sp>
        <p:nvSpPr>
          <p:cNvPr id="11" name="Text Placeholder 10">
            <a:extLst>
              <a:ext uri="{FF2B5EF4-FFF2-40B4-BE49-F238E27FC236}">
                <a16:creationId xmlns:a16="http://schemas.microsoft.com/office/drawing/2014/main" id="{6D56105B-88C9-D050-AAF1-4B56EE87CDEA}"/>
              </a:ext>
            </a:extLst>
          </p:cNvPr>
          <p:cNvSpPr>
            <a:spLocks noGrp="1"/>
          </p:cNvSpPr>
          <p:nvPr>
            <p:ph type="body" sz="quarter" idx="11"/>
          </p:nvPr>
        </p:nvSpPr>
        <p:spPr>
          <a:xfrm>
            <a:off x="597946" y="2791730"/>
            <a:ext cx="7429948" cy="3775275"/>
          </a:xfrm>
        </p:spPr>
        <p:txBody>
          <a:bodyPr/>
          <a:lstStyle/>
          <a:p>
            <a:r>
              <a:rPr lang="en-US" dirty="0">
                <a:hlinkClick r:id="rId2"/>
              </a:rPr>
              <a:t>Journal of Visual Impairment &amp; Blindness</a:t>
            </a:r>
            <a:endParaRPr lang="en-US" dirty="0"/>
          </a:p>
          <a:p>
            <a:pPr>
              <a:spcAft>
                <a:spcPts val="1400"/>
              </a:spcAft>
            </a:pPr>
            <a:r>
              <a:rPr lang="en-US" dirty="0"/>
              <a:t>…</a:t>
            </a:r>
            <a:r>
              <a:rPr lang="en-US" dirty="0" err="1"/>
              <a:t>miscategorizing</a:t>
            </a:r>
            <a:r>
              <a:rPr lang="en-US" dirty="0"/>
              <a:t> a student with </a:t>
            </a:r>
            <a:r>
              <a:rPr lang="en-US" dirty="0" err="1"/>
              <a:t>deafblindness</a:t>
            </a:r>
            <a:r>
              <a:rPr lang="en-US" dirty="0"/>
              <a:t> prevents the Individualized Education Program (IEP) team from conceptualizing the immediate and long-term needs of the individual with specific consideration given to the student's level of functional vision and functional hearing. </a:t>
            </a:r>
            <a:r>
              <a:rPr lang="en-US" b="1" dirty="0">
                <a:solidFill>
                  <a:srgbClr val="0051A2"/>
                </a:solidFill>
              </a:rPr>
              <a:t>The student's combined hearing and vision must always be a primary consideration; it may not be the focus without the label of deafblind.</a:t>
            </a:r>
          </a:p>
        </p:txBody>
      </p:sp>
      <p:pic>
        <p:nvPicPr>
          <p:cNvPr id="4" name="Picture Placeholder 3" descr="A child wearing glasses and smiling is standing in front of a wall with snowflakes">
            <a:extLst>
              <a:ext uri="{FF2B5EF4-FFF2-40B4-BE49-F238E27FC236}">
                <a16:creationId xmlns:a16="http://schemas.microsoft.com/office/drawing/2014/main" id="{D9D93F4F-601A-6BDC-B408-00FEB2CDD354}"/>
              </a:ext>
            </a:extLst>
          </p:cNvPr>
          <p:cNvPicPr>
            <a:picLocks noGrp="1" noChangeAspect="1"/>
          </p:cNvPicPr>
          <p:nvPr>
            <p:ph type="pic" sz="quarter" idx="10"/>
          </p:nvPr>
        </p:nvPicPr>
        <p:blipFill rotWithShape="1">
          <a:blip r:embed="rId3"/>
          <a:srcRect l="10595" t="10965" r="8210" b="6290"/>
          <a:stretch/>
        </p:blipFill>
        <p:spPr>
          <a:xfrm>
            <a:off x="8191948" y="3065928"/>
            <a:ext cx="3536576" cy="2702859"/>
          </a:xfrm>
        </p:spPr>
      </p:pic>
    </p:spTree>
    <p:extLst>
      <p:ext uri="{BB962C8B-B14F-4D97-AF65-F5344CB8AC3E}">
        <p14:creationId xmlns:p14="http://schemas.microsoft.com/office/powerpoint/2010/main" val="3965602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75B45-89A0-29FD-62F5-DA5AD0D8DF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0D40DF-85A8-9666-6CB2-16B60AE53A40}"/>
              </a:ext>
            </a:extLst>
          </p:cNvPr>
          <p:cNvSpPr>
            <a:spLocks noGrp="1"/>
          </p:cNvSpPr>
          <p:nvPr>
            <p:ph type="title"/>
          </p:nvPr>
        </p:nvSpPr>
        <p:spPr/>
        <p:txBody>
          <a:bodyPr/>
          <a:lstStyle/>
          <a:p>
            <a:r>
              <a:rPr lang="en-US" dirty="0"/>
              <a:t>What About Severely Multiply Impaired (SMI) as the Primary Disability for Students with Combined Hearing and Vision Loss and Additional Disabilities?</a:t>
            </a:r>
          </a:p>
        </p:txBody>
      </p:sp>
      <p:sp>
        <p:nvSpPr>
          <p:cNvPr id="5" name="Text Placeholder 4">
            <a:extLst>
              <a:ext uri="{FF2B5EF4-FFF2-40B4-BE49-F238E27FC236}">
                <a16:creationId xmlns:a16="http://schemas.microsoft.com/office/drawing/2014/main" id="{5E837098-1F2A-482E-FB19-AB94FD5390A5}"/>
              </a:ext>
            </a:extLst>
          </p:cNvPr>
          <p:cNvSpPr>
            <a:spLocks noGrp="1"/>
          </p:cNvSpPr>
          <p:nvPr>
            <p:ph type="body" sz="quarter" idx="10"/>
          </p:nvPr>
        </p:nvSpPr>
        <p:spPr>
          <a:xfrm>
            <a:off x="622999" y="2998694"/>
            <a:ext cx="5092002" cy="3592375"/>
          </a:xfrm>
        </p:spPr>
        <p:txBody>
          <a:bodyPr/>
          <a:lstStyle/>
          <a:p>
            <a:r>
              <a:rPr lang="en-US" dirty="0"/>
              <a:t>Current MN SMI Criteria Checklist: </a:t>
            </a:r>
          </a:p>
          <a:p>
            <a:pPr>
              <a:spcAft>
                <a:spcPts val="2400"/>
              </a:spcAft>
            </a:pPr>
            <a:r>
              <a:rPr lang="en-US" dirty="0">
                <a:hlinkClick r:id="rId2"/>
              </a:rPr>
              <a:t>MN Department of Education SMI Checklist Link</a:t>
            </a:r>
            <a:endParaRPr lang="en-US" dirty="0"/>
          </a:p>
          <a:p>
            <a:r>
              <a:rPr lang="en-US" dirty="0">
                <a:hlinkClick r:id="rId3"/>
              </a:rPr>
              <a:t>IDEA's Multiple Disabilities Criteria excludes </a:t>
            </a:r>
            <a:r>
              <a:rPr lang="en-US" dirty="0" err="1">
                <a:hlinkClick r:id="rId3"/>
              </a:rPr>
              <a:t>Deafblindness</a:t>
            </a:r>
            <a:r>
              <a:rPr lang="en-US" dirty="0">
                <a:hlinkClick r:id="rId3"/>
              </a:rPr>
              <a:t> and recognizes it as a separate disability category.</a:t>
            </a:r>
            <a:endParaRPr lang="en-US" dirty="0"/>
          </a:p>
          <a:p>
            <a:endParaRPr lang="en-US" dirty="0"/>
          </a:p>
        </p:txBody>
      </p:sp>
      <p:sp>
        <p:nvSpPr>
          <p:cNvPr id="4" name="Text Placeholder 3">
            <a:extLst>
              <a:ext uri="{FF2B5EF4-FFF2-40B4-BE49-F238E27FC236}">
                <a16:creationId xmlns:a16="http://schemas.microsoft.com/office/drawing/2014/main" id="{810E5F95-6C7F-539F-75EF-D4E1BECBFD67}"/>
              </a:ext>
            </a:extLst>
          </p:cNvPr>
          <p:cNvSpPr>
            <a:spLocks noGrp="1"/>
          </p:cNvSpPr>
          <p:nvPr>
            <p:ph type="body" sz="quarter" idx="11"/>
          </p:nvPr>
        </p:nvSpPr>
        <p:spPr>
          <a:xfrm>
            <a:off x="5961530" y="3186953"/>
            <a:ext cx="5818094" cy="3404116"/>
          </a:xfrm>
        </p:spPr>
        <p:txBody>
          <a:bodyPr/>
          <a:lstStyle/>
          <a:p>
            <a:pPr marL="228600" lvl="1" indent="0">
              <a:spcAft>
                <a:spcPts val="0"/>
              </a:spcAft>
              <a:buNone/>
            </a:pPr>
            <a:r>
              <a:rPr lang="en-US" sz="3200" b="1" dirty="0">
                <a:solidFill>
                  <a:srgbClr val="0051A2"/>
                </a:solidFill>
              </a:rPr>
              <a:t>Most importantly, recognize ACCESS.</a:t>
            </a:r>
          </a:p>
          <a:p>
            <a:pPr marL="228600" lvl="1" indent="0">
              <a:lnSpc>
                <a:spcPct val="100000"/>
              </a:lnSpc>
              <a:spcBef>
                <a:spcPts val="1800"/>
              </a:spcBef>
              <a:spcAft>
                <a:spcPts val="1200"/>
              </a:spcAft>
              <a:buNone/>
            </a:pPr>
            <a:r>
              <a:rPr lang="en-US" b="1" dirty="0"/>
              <a:t>The primary disability highlights the access needs.  It does not mean the child does not have co-occurring disabilities and does not need other special education services.  </a:t>
            </a:r>
            <a:r>
              <a:rPr lang="en-US" b="1" dirty="0">
                <a:highlight>
                  <a:srgbClr val="FFFF00"/>
                </a:highlight>
              </a:rPr>
              <a:t>The need for access is highlighted.</a:t>
            </a:r>
          </a:p>
        </p:txBody>
      </p:sp>
    </p:spTree>
    <p:extLst>
      <p:ext uri="{BB962C8B-B14F-4D97-AF65-F5344CB8AC3E}">
        <p14:creationId xmlns:p14="http://schemas.microsoft.com/office/powerpoint/2010/main" val="2316758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59CF9-0BD4-CC43-5692-687B1CA6D1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931273-D587-AEA0-370F-B85FB6C95ECB}"/>
              </a:ext>
            </a:extLst>
          </p:cNvPr>
          <p:cNvSpPr>
            <a:spLocks noGrp="1"/>
          </p:cNvSpPr>
          <p:nvPr>
            <p:ph type="title"/>
          </p:nvPr>
        </p:nvSpPr>
        <p:spPr/>
        <p:txBody>
          <a:bodyPr/>
          <a:lstStyle/>
          <a:p>
            <a:r>
              <a:rPr lang="en-US" dirty="0"/>
              <a:t>Resources for Assessing Students with Combined Hearing and Vision Loss (Deafblindness) with Multiple Disabilities</a:t>
            </a:r>
            <a:endParaRPr lang="en-US" b="0" i="1" dirty="0"/>
          </a:p>
        </p:txBody>
      </p:sp>
      <p:sp>
        <p:nvSpPr>
          <p:cNvPr id="11" name="Text Placeholder 10">
            <a:extLst>
              <a:ext uri="{FF2B5EF4-FFF2-40B4-BE49-F238E27FC236}">
                <a16:creationId xmlns:a16="http://schemas.microsoft.com/office/drawing/2014/main" id="{847590FC-3106-B929-1F9B-927BD15BDCEC}"/>
              </a:ext>
            </a:extLst>
          </p:cNvPr>
          <p:cNvSpPr>
            <a:spLocks noGrp="1"/>
          </p:cNvSpPr>
          <p:nvPr>
            <p:ph type="body" sz="quarter" idx="11"/>
          </p:nvPr>
        </p:nvSpPr>
        <p:spPr>
          <a:xfrm>
            <a:off x="597946" y="2971800"/>
            <a:ext cx="6824830" cy="3213847"/>
          </a:xfrm>
        </p:spPr>
        <p:txBody>
          <a:bodyPr/>
          <a:lstStyle/>
          <a:p>
            <a:pPr>
              <a:spcAft>
                <a:spcPts val="2400"/>
              </a:spcAft>
            </a:pPr>
            <a:r>
              <a:rPr lang="en-US" sz="2800" dirty="0">
                <a:hlinkClick r:id="rId2"/>
              </a:rPr>
              <a:t>Google Site: DeafBlind Resources for Educators</a:t>
            </a:r>
            <a:r>
              <a:rPr lang="en-US" sz="2800" dirty="0"/>
              <a:t> – Assessments</a:t>
            </a:r>
            <a:endParaRPr lang="en-US" dirty="0"/>
          </a:p>
          <a:p>
            <a:pPr>
              <a:spcAft>
                <a:spcPts val="2400"/>
              </a:spcAft>
            </a:pPr>
            <a:r>
              <a:rPr lang="en-US" sz="2800" dirty="0">
                <a:hlinkClick r:id="rId3"/>
              </a:rPr>
              <a:t>Google Site: DeafBlind Resources for Educators</a:t>
            </a:r>
            <a:r>
              <a:rPr lang="en-US" sz="2800" dirty="0"/>
              <a:t> – Writing Impact Statements for Combined Hearing and Vision Loss in the IEP </a:t>
            </a:r>
          </a:p>
        </p:txBody>
      </p:sp>
      <p:pic>
        <p:nvPicPr>
          <p:cNvPr id="9" name="Picture Placeholder 8" descr="MN DeafBlind Project logo on dark blue background with children holding hands encircling the top half.  MN Low Incidence Projects title in blue font encircles the top half of a red map of MN.">
            <a:extLst>
              <a:ext uri="{FF2B5EF4-FFF2-40B4-BE49-F238E27FC236}">
                <a16:creationId xmlns:a16="http://schemas.microsoft.com/office/drawing/2014/main" id="{486EC207-D546-2250-B6F8-BDF55004A09C}"/>
              </a:ext>
            </a:extLst>
          </p:cNvPr>
          <p:cNvPicPr>
            <a:picLocks noGrp="1" noChangeAspect="1"/>
          </p:cNvPicPr>
          <p:nvPr>
            <p:ph type="pic" sz="quarter" idx="10"/>
          </p:nvPr>
        </p:nvPicPr>
        <p:blipFill>
          <a:blip r:embed="rId4"/>
          <a:stretch>
            <a:fillRect/>
          </a:stretch>
        </p:blipFill>
        <p:spPr>
          <a:xfrm>
            <a:off x="7850977" y="3056413"/>
            <a:ext cx="3595160" cy="1757634"/>
          </a:xfrm>
          <a:prstGeom prst="rect">
            <a:avLst/>
          </a:prstGeom>
        </p:spPr>
      </p:pic>
    </p:spTree>
    <p:extLst>
      <p:ext uri="{BB962C8B-B14F-4D97-AF65-F5344CB8AC3E}">
        <p14:creationId xmlns:p14="http://schemas.microsoft.com/office/powerpoint/2010/main" val="2278354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62A0C-A576-EE5B-1F93-762D6E1387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920DF8-803A-9156-55B9-18F13DA0D313}"/>
              </a:ext>
            </a:extLst>
          </p:cNvPr>
          <p:cNvSpPr>
            <a:spLocks noGrp="1"/>
          </p:cNvSpPr>
          <p:nvPr>
            <p:ph type="title"/>
          </p:nvPr>
        </p:nvSpPr>
        <p:spPr/>
        <p:txBody>
          <a:bodyPr/>
          <a:lstStyle/>
          <a:p>
            <a:r>
              <a:rPr lang="en-US" sz="5400" dirty="0"/>
              <a:t>Interveners</a:t>
            </a:r>
          </a:p>
        </p:txBody>
      </p:sp>
      <p:sp>
        <p:nvSpPr>
          <p:cNvPr id="11" name="Text Placeholder 10">
            <a:extLst>
              <a:ext uri="{FF2B5EF4-FFF2-40B4-BE49-F238E27FC236}">
                <a16:creationId xmlns:a16="http://schemas.microsoft.com/office/drawing/2014/main" id="{9A4767CF-DC27-948A-4AA7-E2C8113060B7}"/>
              </a:ext>
            </a:extLst>
          </p:cNvPr>
          <p:cNvSpPr>
            <a:spLocks noGrp="1"/>
          </p:cNvSpPr>
          <p:nvPr>
            <p:ph type="body" sz="quarter" idx="11"/>
          </p:nvPr>
        </p:nvSpPr>
        <p:spPr/>
        <p:txBody>
          <a:bodyPr/>
          <a:lstStyle/>
          <a:p>
            <a:pPr marL="0" lvl="0" indent="0" algn="l" rtl="0">
              <a:lnSpc>
                <a:spcPct val="90000"/>
              </a:lnSpc>
              <a:spcBef>
                <a:spcPts val="640"/>
              </a:spcBef>
              <a:spcAft>
                <a:spcPts val="0"/>
              </a:spcAft>
              <a:buClr>
                <a:srgbClr val="FFFF00"/>
              </a:buClr>
              <a:buSzPts val="2400"/>
              <a:buNone/>
            </a:pPr>
            <a:r>
              <a:rPr lang="en-US" sz="2400" dirty="0"/>
              <a:t>Individuals with </a:t>
            </a:r>
            <a:r>
              <a:rPr lang="en-US" sz="2400" b="1" dirty="0"/>
              <a:t>specialized training</a:t>
            </a:r>
            <a:r>
              <a:rPr lang="en-US" sz="2400" dirty="0"/>
              <a:t> to work with children and youth who have combined hearing and vision loss (deafblindness) and work in a </a:t>
            </a:r>
            <a:r>
              <a:rPr lang="en-US" sz="2400" u="sng" dirty="0"/>
              <a:t>one-on-one</a:t>
            </a:r>
            <a:r>
              <a:rPr lang="en-US" sz="2400" dirty="0"/>
              <a:t> relationship with children/youth who are deafblind.</a:t>
            </a:r>
          </a:p>
          <a:p>
            <a:r>
              <a:rPr lang="en-US" dirty="0">
                <a:hlinkClick r:id="rId2"/>
              </a:rPr>
              <a:t>Intervener Information on the MN DeafBlind Project Website</a:t>
            </a:r>
            <a:endParaRPr lang="en-US" dirty="0"/>
          </a:p>
        </p:txBody>
      </p:sp>
      <p:pic>
        <p:nvPicPr>
          <p:cNvPr id="4" name="Picture Placeholder 3" descr="A woman with brown hair and a pink shirt smiles at a young boy wearing a yellow short-sleeved shirt.  The boy's hands are placed over the woman's hand.">
            <a:extLst>
              <a:ext uri="{FF2B5EF4-FFF2-40B4-BE49-F238E27FC236}">
                <a16:creationId xmlns:a16="http://schemas.microsoft.com/office/drawing/2014/main" id="{C750ECD4-1599-C102-AB78-954BE553BAB8}"/>
              </a:ext>
            </a:extLst>
          </p:cNvPr>
          <p:cNvPicPr>
            <a:picLocks noGrp="1" noChangeAspect="1"/>
          </p:cNvPicPr>
          <p:nvPr>
            <p:ph type="pic" sz="quarter" idx="10"/>
          </p:nvPr>
        </p:nvPicPr>
        <p:blipFill>
          <a:blip r:embed="rId3"/>
          <a:srcRect t="14461" b="14461"/>
          <a:stretch>
            <a:fillRect/>
          </a:stretch>
        </p:blipFill>
        <p:spPr>
          <a:xfrm>
            <a:off x="7182196" y="2746947"/>
            <a:ext cx="4403667" cy="2887066"/>
          </a:xfrm>
        </p:spPr>
      </p:pic>
    </p:spTree>
    <p:extLst>
      <p:ext uri="{BB962C8B-B14F-4D97-AF65-F5344CB8AC3E}">
        <p14:creationId xmlns:p14="http://schemas.microsoft.com/office/powerpoint/2010/main" val="4065849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625E2-B7CC-06EA-D1DE-73D89FC40B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06EF1C-3CC6-C91F-8FD0-152AB1CF9881}"/>
              </a:ext>
            </a:extLst>
          </p:cNvPr>
          <p:cNvSpPr>
            <a:spLocks noGrp="1"/>
          </p:cNvSpPr>
          <p:nvPr>
            <p:ph type="title"/>
          </p:nvPr>
        </p:nvSpPr>
        <p:spPr/>
        <p:txBody>
          <a:bodyPr/>
          <a:lstStyle/>
          <a:p>
            <a:r>
              <a:rPr lang="en-US" dirty="0"/>
              <a:t>Comparison of Interveners and Paraprofessionals</a:t>
            </a:r>
            <a:endParaRPr lang="en-US" b="0" i="1" dirty="0"/>
          </a:p>
        </p:txBody>
      </p:sp>
      <p:sp>
        <p:nvSpPr>
          <p:cNvPr id="11" name="Text Placeholder 10">
            <a:extLst>
              <a:ext uri="{FF2B5EF4-FFF2-40B4-BE49-F238E27FC236}">
                <a16:creationId xmlns:a16="http://schemas.microsoft.com/office/drawing/2014/main" id="{7DC71BF2-4DE8-4CFA-900C-D3432857369F}"/>
              </a:ext>
            </a:extLst>
          </p:cNvPr>
          <p:cNvSpPr>
            <a:spLocks noGrp="1"/>
          </p:cNvSpPr>
          <p:nvPr>
            <p:ph type="body" sz="quarter" idx="11"/>
          </p:nvPr>
        </p:nvSpPr>
        <p:spPr>
          <a:xfrm>
            <a:off x="597945" y="2791731"/>
            <a:ext cx="5681831" cy="3528388"/>
          </a:xfrm>
        </p:spPr>
        <p:txBody>
          <a:bodyPr/>
          <a:lstStyle/>
          <a:p>
            <a:pPr>
              <a:spcAft>
                <a:spcPts val="2400"/>
              </a:spcAft>
            </a:pPr>
            <a:r>
              <a:rPr lang="en-US" sz="2800" dirty="0">
                <a:hlinkClick r:id="rId2"/>
              </a:rPr>
              <a:t>Link: Comparison of Interveners and Paraprofessionals Document</a:t>
            </a:r>
            <a:endParaRPr lang="en-US" sz="2800" dirty="0"/>
          </a:p>
          <a:p>
            <a:pPr>
              <a:spcAft>
                <a:spcPts val="2400"/>
              </a:spcAft>
            </a:pPr>
            <a:r>
              <a:rPr lang="en-US" sz="2800" dirty="0"/>
              <a:t>Find more information about interveners on the Minnesota DeafBlind Project website under the </a:t>
            </a:r>
            <a:r>
              <a:rPr lang="en-US" sz="2800" dirty="0">
                <a:hlinkClick r:id="rId3"/>
              </a:rPr>
              <a:t>Interveners</a:t>
            </a:r>
            <a:r>
              <a:rPr lang="en-US" sz="2800" dirty="0"/>
              <a:t> tab.</a:t>
            </a:r>
          </a:p>
        </p:txBody>
      </p:sp>
      <p:pic>
        <p:nvPicPr>
          <p:cNvPr id="4" name="Picture Placeholder 3" descr="Screenshot of the Comparison of Interveners and Paraprofessionals document which is found on the MN DeafBlind Project website.">
            <a:extLst>
              <a:ext uri="{FF2B5EF4-FFF2-40B4-BE49-F238E27FC236}">
                <a16:creationId xmlns:a16="http://schemas.microsoft.com/office/drawing/2014/main" id="{B37119C5-A426-D8FD-CAD9-6B109AE04D2E}"/>
              </a:ext>
              <a:ext uri="{C183D7F6-B498-43B3-948B-1728B52AA6E4}">
                <adec:decorative xmlns:adec="http://schemas.microsoft.com/office/drawing/2017/decorative" val="0"/>
              </a:ext>
            </a:extLst>
          </p:cNvPr>
          <p:cNvPicPr>
            <a:picLocks noGrp="1" noChangeAspect="1"/>
          </p:cNvPicPr>
          <p:nvPr>
            <p:ph type="pic" sz="quarter" idx="10"/>
          </p:nvPr>
        </p:nvPicPr>
        <p:blipFill>
          <a:blip r:embed="rId4"/>
          <a:srcRect t="7345" b="7345"/>
          <a:stretch>
            <a:fillRect/>
          </a:stretch>
        </p:blipFill>
        <p:spPr>
          <a:xfrm>
            <a:off x="6750424" y="2765315"/>
            <a:ext cx="4862333" cy="3187770"/>
          </a:xfrm>
        </p:spPr>
      </p:pic>
    </p:spTree>
    <p:extLst>
      <p:ext uri="{BB962C8B-B14F-4D97-AF65-F5344CB8AC3E}">
        <p14:creationId xmlns:p14="http://schemas.microsoft.com/office/powerpoint/2010/main" val="37612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4C960-D36F-6249-B978-86B4C003FC61}"/>
              </a:ext>
            </a:extLst>
          </p:cNvPr>
          <p:cNvSpPr>
            <a:spLocks noGrp="1"/>
          </p:cNvSpPr>
          <p:nvPr>
            <p:ph type="title"/>
          </p:nvPr>
        </p:nvSpPr>
        <p:spPr/>
        <p:txBody>
          <a:bodyPr/>
          <a:lstStyle/>
          <a:p>
            <a:r>
              <a:rPr lang="en-US" dirty="0"/>
              <a:t>Who Is DeafBlind?</a:t>
            </a:r>
            <a:endParaRPr lang="en-US" b="0" i="1" dirty="0"/>
          </a:p>
        </p:txBody>
      </p:sp>
      <p:pic>
        <p:nvPicPr>
          <p:cNvPr id="7" name="Picture 6" descr="A young boy sits on a wicker seat with three pumpkins next to him.">
            <a:extLst>
              <a:ext uri="{FF2B5EF4-FFF2-40B4-BE49-F238E27FC236}">
                <a16:creationId xmlns:a16="http://schemas.microsoft.com/office/drawing/2014/main" id="{D836F168-115A-BD3F-533C-863660793DBE}"/>
              </a:ext>
            </a:extLst>
          </p:cNvPr>
          <p:cNvPicPr>
            <a:picLocks noChangeAspect="1"/>
          </p:cNvPicPr>
          <p:nvPr/>
        </p:nvPicPr>
        <p:blipFill>
          <a:blip r:embed="rId2"/>
          <a:srcRect/>
          <a:stretch/>
        </p:blipFill>
        <p:spPr>
          <a:xfrm>
            <a:off x="1059429" y="2806220"/>
            <a:ext cx="2590541" cy="3218064"/>
          </a:xfrm>
          <a:prstGeom prst="rect">
            <a:avLst/>
          </a:prstGeom>
        </p:spPr>
      </p:pic>
      <p:pic>
        <p:nvPicPr>
          <p:cNvPr id="8" name="Picture 7" descr="A baby with large crossed eyes smiles at the camera.  She has a gray shirt on with lime green lettering.">
            <a:extLst>
              <a:ext uri="{FF2B5EF4-FFF2-40B4-BE49-F238E27FC236}">
                <a16:creationId xmlns:a16="http://schemas.microsoft.com/office/drawing/2014/main" id="{FB6AF725-18D4-EE8A-D2DC-82B2BDA50586}"/>
              </a:ext>
            </a:extLst>
          </p:cNvPr>
          <p:cNvPicPr>
            <a:picLocks noChangeAspect="1"/>
          </p:cNvPicPr>
          <p:nvPr/>
        </p:nvPicPr>
        <p:blipFill>
          <a:blip r:embed="rId3"/>
          <a:srcRect/>
          <a:stretch/>
        </p:blipFill>
        <p:spPr>
          <a:xfrm>
            <a:off x="4521606" y="2805657"/>
            <a:ext cx="2413548" cy="3218064"/>
          </a:xfrm>
          <a:prstGeom prst="rect">
            <a:avLst/>
          </a:prstGeom>
        </p:spPr>
      </p:pic>
      <p:pic>
        <p:nvPicPr>
          <p:cNvPr id="10" name="Picture Placeholder 9" descr="A young adult with sunglasses and a baseball cap in a wheelchair smiles at the camera.  She is wearing a red short-sleeved shirt and a purple shirt covering.">
            <a:extLst>
              <a:ext uri="{FF2B5EF4-FFF2-40B4-BE49-F238E27FC236}">
                <a16:creationId xmlns:a16="http://schemas.microsoft.com/office/drawing/2014/main" id="{6BD3C7A8-F1A7-0479-5DC6-34AB6CCECB3A}"/>
              </a:ext>
            </a:extLst>
          </p:cNvPr>
          <p:cNvPicPr>
            <a:picLocks noGrp="1" noChangeAspect="1"/>
          </p:cNvPicPr>
          <p:nvPr>
            <p:ph type="pic" sz="quarter" idx="10"/>
          </p:nvPr>
        </p:nvPicPr>
        <p:blipFill>
          <a:blip r:embed="rId4"/>
          <a:srcRect t="24901" b="24901"/>
          <a:stretch>
            <a:fillRect/>
          </a:stretch>
        </p:blipFill>
        <p:spPr>
          <a:xfrm>
            <a:off x="7732683" y="3076113"/>
            <a:ext cx="3853179" cy="2526163"/>
          </a:xfrm>
        </p:spPr>
      </p:pic>
    </p:spTree>
    <p:extLst>
      <p:ext uri="{BB962C8B-B14F-4D97-AF65-F5344CB8AC3E}">
        <p14:creationId xmlns:p14="http://schemas.microsoft.com/office/powerpoint/2010/main" val="73458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56ADF-A503-958C-7FF9-E8760B5CA8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6F1D71-CC7B-5CDC-4656-3D9A908DD097}"/>
              </a:ext>
            </a:extLst>
          </p:cNvPr>
          <p:cNvSpPr>
            <a:spLocks noGrp="1"/>
          </p:cNvSpPr>
          <p:nvPr>
            <p:ph type="title"/>
          </p:nvPr>
        </p:nvSpPr>
        <p:spPr/>
        <p:txBody>
          <a:bodyPr/>
          <a:lstStyle/>
          <a:p>
            <a:r>
              <a:rPr lang="en-US" dirty="0"/>
              <a:t>Clarification of Roles of Contracted Nurses, District Health Staff, and Interveners in Educational Settings</a:t>
            </a:r>
            <a:endParaRPr lang="en-US" b="0" i="1" dirty="0"/>
          </a:p>
        </p:txBody>
      </p:sp>
      <p:sp>
        <p:nvSpPr>
          <p:cNvPr id="11" name="Text Placeholder 10">
            <a:extLst>
              <a:ext uri="{FF2B5EF4-FFF2-40B4-BE49-F238E27FC236}">
                <a16:creationId xmlns:a16="http://schemas.microsoft.com/office/drawing/2014/main" id="{D9138AD8-1F6A-66A1-BB8E-12BF20B7B2E6}"/>
              </a:ext>
            </a:extLst>
          </p:cNvPr>
          <p:cNvSpPr>
            <a:spLocks noGrp="1"/>
          </p:cNvSpPr>
          <p:nvPr>
            <p:ph type="body" sz="quarter" idx="11"/>
          </p:nvPr>
        </p:nvSpPr>
        <p:spPr>
          <a:xfrm>
            <a:off x="597946" y="2791730"/>
            <a:ext cx="5829748" cy="3775275"/>
          </a:xfrm>
        </p:spPr>
        <p:txBody>
          <a:bodyPr/>
          <a:lstStyle/>
          <a:p>
            <a:r>
              <a:rPr lang="en-US" sz="2800" dirty="0">
                <a:hlinkClick r:id="rId2"/>
              </a:rPr>
              <a:t>Link: Clarification of Roles of Contracted Nurses, District Health Staff, and Interveners in Educational Settings</a:t>
            </a:r>
            <a:endParaRPr lang="en-US" sz="2800" dirty="0"/>
          </a:p>
          <a:p>
            <a:r>
              <a:rPr lang="en-US" sz="2800" dirty="0"/>
              <a:t>Find more information about interveners on the Minnesota DeafBlind Project website under the </a:t>
            </a:r>
            <a:r>
              <a:rPr lang="en-US" sz="2800" dirty="0">
                <a:hlinkClick r:id="rId3"/>
              </a:rPr>
              <a:t>Resources for Interveners</a:t>
            </a:r>
            <a:r>
              <a:rPr lang="en-US" sz="2800" dirty="0"/>
              <a:t> tab.</a:t>
            </a:r>
          </a:p>
        </p:txBody>
      </p:sp>
      <p:pic>
        <p:nvPicPr>
          <p:cNvPr id="4" name="Picture Placeholder 3" descr="Screenshot of the Clarification of Roles of Contracted Nurses, District Health Staff, and Interveners in Educational Settings document found on the website link.">
            <a:extLst>
              <a:ext uri="{FF2B5EF4-FFF2-40B4-BE49-F238E27FC236}">
                <a16:creationId xmlns:a16="http://schemas.microsoft.com/office/drawing/2014/main" id="{456C54AD-3FDD-9317-80DE-C0F6D8EEAA40}"/>
              </a:ext>
              <a:ext uri="{C183D7F6-B498-43B3-948B-1728B52AA6E4}">
                <adec:decorative xmlns:adec="http://schemas.microsoft.com/office/drawing/2017/decorative" val="0"/>
              </a:ext>
            </a:extLst>
          </p:cNvPr>
          <p:cNvPicPr>
            <a:picLocks noGrp="1" noChangeAspect="1"/>
          </p:cNvPicPr>
          <p:nvPr>
            <p:ph type="pic" sz="quarter" idx="10"/>
          </p:nvPr>
        </p:nvPicPr>
        <p:blipFill>
          <a:blip r:embed="rId4"/>
          <a:stretch/>
        </p:blipFill>
        <p:spPr>
          <a:xfrm>
            <a:off x="6642847" y="2872412"/>
            <a:ext cx="5368691" cy="3193531"/>
          </a:xfrm>
          <a:prstGeom prst="rect">
            <a:avLst/>
          </a:prstGeom>
        </p:spPr>
      </p:pic>
    </p:spTree>
    <p:extLst>
      <p:ext uri="{BB962C8B-B14F-4D97-AF65-F5344CB8AC3E}">
        <p14:creationId xmlns:p14="http://schemas.microsoft.com/office/powerpoint/2010/main" val="3177042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71B63-965E-F36B-581B-96BF2A9D15E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71856E-D709-4B1A-32D5-1D3979CDF762}"/>
              </a:ext>
            </a:extLst>
          </p:cNvPr>
          <p:cNvSpPr>
            <a:spLocks noGrp="1"/>
          </p:cNvSpPr>
          <p:nvPr>
            <p:ph type="title"/>
          </p:nvPr>
        </p:nvSpPr>
        <p:spPr/>
        <p:txBody>
          <a:bodyPr/>
          <a:lstStyle/>
          <a:p>
            <a:r>
              <a:rPr lang="en-US" sz="4800" dirty="0"/>
              <a:t>Professional Learning Opportunities</a:t>
            </a:r>
            <a:endParaRPr lang="en-US" sz="4800" b="0" dirty="0"/>
          </a:p>
        </p:txBody>
      </p:sp>
      <p:sp>
        <p:nvSpPr>
          <p:cNvPr id="16" name="Text Placeholder 15">
            <a:extLst>
              <a:ext uri="{FF2B5EF4-FFF2-40B4-BE49-F238E27FC236}">
                <a16:creationId xmlns:a16="http://schemas.microsoft.com/office/drawing/2014/main" id="{81B078E4-4D3F-B14D-BA26-B748CBB42A41}"/>
              </a:ext>
            </a:extLst>
          </p:cNvPr>
          <p:cNvSpPr>
            <a:spLocks noGrp="1"/>
          </p:cNvSpPr>
          <p:nvPr>
            <p:ph type="body" sz="quarter" idx="12"/>
          </p:nvPr>
        </p:nvSpPr>
        <p:spPr>
          <a:xfrm>
            <a:off x="622998" y="2803765"/>
            <a:ext cx="7220840" cy="3247412"/>
          </a:xfrm>
        </p:spPr>
        <p:txBody>
          <a:bodyPr/>
          <a:lstStyle/>
          <a:p>
            <a:pPr>
              <a:spcAft>
                <a:spcPts val="2400"/>
              </a:spcAft>
            </a:pPr>
            <a:r>
              <a:rPr lang="en-US" sz="2800" b="1" dirty="0"/>
              <a:t>Understanding Deafblindness and the Role of the Intervener </a:t>
            </a:r>
            <a:r>
              <a:rPr lang="en-US" sz="2800" b="1" dirty="0">
                <a:solidFill>
                  <a:srgbClr val="0051A2"/>
                </a:solidFill>
              </a:rPr>
              <a:t>Virtual</a:t>
            </a:r>
            <a:r>
              <a:rPr lang="en-US" sz="2800" b="1" dirty="0">
                <a:solidFill>
                  <a:schemeClr val="accent5">
                    <a:lumMod val="75000"/>
                  </a:schemeClr>
                </a:solidFill>
              </a:rPr>
              <a:t> </a:t>
            </a:r>
            <a:r>
              <a:rPr lang="en-US" sz="2800" b="1" dirty="0"/>
              <a:t>Workshop – August 2024</a:t>
            </a:r>
          </a:p>
          <a:p>
            <a:pPr>
              <a:spcAft>
                <a:spcPts val="2400"/>
              </a:spcAft>
            </a:pPr>
            <a:r>
              <a:rPr lang="en-US" sz="2800" b="1" dirty="0"/>
              <a:t>Open Hands, Open Access Asynchronous Facilitated Cohorts with CEUs, begin mid-September 2024 for educators, educational interpreters, and trained interveners.</a:t>
            </a:r>
          </a:p>
        </p:txBody>
      </p:sp>
      <p:pic>
        <p:nvPicPr>
          <p:cNvPr id="8" name="Picture Placeholder 7" descr="A Zoom icon">
            <a:extLst>
              <a:ext uri="{FF2B5EF4-FFF2-40B4-BE49-F238E27FC236}">
                <a16:creationId xmlns:a16="http://schemas.microsoft.com/office/drawing/2014/main" id="{261C7AB2-A964-1889-8FD1-307ABD5F4EFD}"/>
              </a:ext>
              <a:ext uri="{C183D7F6-B498-43B3-948B-1728B52AA6E4}">
                <adec:decorative xmlns:adec="http://schemas.microsoft.com/office/drawing/2017/decorative" val="0"/>
              </a:ext>
            </a:extLst>
          </p:cNvPr>
          <p:cNvPicPr>
            <a:picLocks noGrp="1" noChangeAspect="1"/>
          </p:cNvPicPr>
          <p:nvPr>
            <p:ph type="pic" sz="quarter" idx="10"/>
          </p:nvPr>
        </p:nvPicPr>
        <p:blipFill>
          <a:blip r:embed="rId2"/>
          <a:stretch/>
        </p:blipFill>
        <p:spPr>
          <a:xfrm>
            <a:off x="8548030" y="2803764"/>
            <a:ext cx="1297603" cy="1297603"/>
          </a:xfrm>
          <a:prstGeom prst="rect">
            <a:avLst/>
          </a:prstGeom>
        </p:spPr>
      </p:pic>
      <p:pic>
        <p:nvPicPr>
          <p:cNvPr id="10" name="Picture Placeholder 9" descr="Picture of two hands touching each other with Open Hands, Open Access encircling the top half of the picture.  Deaf-Blind Intervener Learning Modules encircles the bottom of the hands.">
            <a:extLst>
              <a:ext uri="{FF2B5EF4-FFF2-40B4-BE49-F238E27FC236}">
                <a16:creationId xmlns:a16="http://schemas.microsoft.com/office/drawing/2014/main" id="{CF223A4E-7326-DC16-20EA-27BB5A368821}"/>
              </a:ext>
            </a:extLst>
          </p:cNvPr>
          <p:cNvPicPr>
            <a:picLocks noGrp="1" noChangeAspect="1"/>
          </p:cNvPicPr>
          <p:nvPr>
            <p:ph type="pic" sz="quarter" idx="11"/>
          </p:nvPr>
        </p:nvPicPr>
        <p:blipFill>
          <a:blip r:embed="rId3"/>
          <a:srcRect t="22921" b="22921"/>
          <a:stretch/>
        </p:blipFill>
        <p:spPr>
          <a:xfrm>
            <a:off x="8085643" y="4333879"/>
            <a:ext cx="2481794" cy="1466267"/>
          </a:xfrm>
        </p:spPr>
      </p:pic>
    </p:spTree>
    <p:extLst>
      <p:ext uri="{BB962C8B-B14F-4D97-AF65-F5344CB8AC3E}">
        <p14:creationId xmlns:p14="http://schemas.microsoft.com/office/powerpoint/2010/main" val="3940561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6F1DB6C-80AB-4E41-A5AE-91CFF09CA65B}"/>
              </a:ext>
            </a:extLst>
          </p:cNvPr>
          <p:cNvSpPr>
            <a:spLocks noGrp="1"/>
          </p:cNvSpPr>
          <p:nvPr>
            <p:ph type="ctrTitle"/>
          </p:nvPr>
        </p:nvSpPr>
        <p:spPr/>
        <p:txBody>
          <a:bodyPr/>
          <a:lstStyle/>
          <a:p>
            <a:r>
              <a:rPr lang="en-US" dirty="0"/>
              <a:t>Contact Information and Thank you!</a:t>
            </a:r>
          </a:p>
        </p:txBody>
      </p:sp>
      <p:sp>
        <p:nvSpPr>
          <p:cNvPr id="4" name="Text Placeholder 3">
            <a:extLst>
              <a:ext uri="{FF2B5EF4-FFF2-40B4-BE49-F238E27FC236}">
                <a16:creationId xmlns:a16="http://schemas.microsoft.com/office/drawing/2014/main" id="{5D86727D-FF4D-41F5-80A5-FE24A8249968}"/>
              </a:ext>
            </a:extLst>
          </p:cNvPr>
          <p:cNvSpPr>
            <a:spLocks noGrp="1"/>
          </p:cNvSpPr>
          <p:nvPr>
            <p:ph type="subTitle" idx="1"/>
          </p:nvPr>
        </p:nvSpPr>
        <p:spPr/>
        <p:txBody>
          <a:bodyPr/>
          <a:lstStyle/>
          <a:p>
            <a:pPr algn="ctr"/>
            <a:r>
              <a:rPr lang="en-US" dirty="0">
                <a:hlinkClick r:id="rId2"/>
              </a:rPr>
              <a:t>Ann.Mayes@brightworksmn.org</a:t>
            </a:r>
            <a:endParaRPr lang="en-US" dirty="0"/>
          </a:p>
          <a:p>
            <a:pPr algn="ctr"/>
            <a:r>
              <a:rPr lang="en-US" dirty="0"/>
              <a:t>612-638-1527</a:t>
            </a:r>
          </a:p>
        </p:txBody>
      </p:sp>
    </p:spTree>
    <p:extLst>
      <p:ext uri="{BB962C8B-B14F-4D97-AF65-F5344CB8AC3E}">
        <p14:creationId xmlns:p14="http://schemas.microsoft.com/office/powerpoint/2010/main" val="3316001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ED6C2-A94C-A606-70F9-77397CD8C1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1BE2EE-790B-5FD9-EC72-E3A8AFC327EF}"/>
              </a:ext>
            </a:extLst>
          </p:cNvPr>
          <p:cNvSpPr>
            <a:spLocks noGrp="1"/>
          </p:cNvSpPr>
          <p:nvPr>
            <p:ph type="title"/>
          </p:nvPr>
        </p:nvSpPr>
        <p:spPr/>
        <p:txBody>
          <a:bodyPr/>
          <a:lstStyle/>
          <a:p>
            <a:r>
              <a:rPr lang="en-US" dirty="0"/>
              <a:t>How Would Being DeafBlind Affect Your Life?</a:t>
            </a:r>
            <a:endParaRPr lang="en-US" b="0" i="1" dirty="0"/>
          </a:p>
        </p:txBody>
      </p:sp>
      <p:sp>
        <p:nvSpPr>
          <p:cNvPr id="11" name="Text Placeholder 10">
            <a:extLst>
              <a:ext uri="{FF2B5EF4-FFF2-40B4-BE49-F238E27FC236}">
                <a16:creationId xmlns:a16="http://schemas.microsoft.com/office/drawing/2014/main" id="{EAF9BB5D-D2D6-EDEC-3A9A-020C2BE5856C}"/>
              </a:ext>
            </a:extLst>
          </p:cNvPr>
          <p:cNvSpPr>
            <a:spLocks noGrp="1"/>
          </p:cNvSpPr>
          <p:nvPr>
            <p:ph type="body" sz="quarter" idx="11"/>
          </p:nvPr>
        </p:nvSpPr>
        <p:spPr>
          <a:xfrm>
            <a:off x="597946" y="2741027"/>
            <a:ext cx="5473002" cy="2544206"/>
          </a:xfrm>
        </p:spPr>
        <p:txBody>
          <a:bodyPr/>
          <a:lstStyle/>
          <a:p>
            <a:pPr>
              <a:spcAft>
                <a:spcPts val="0"/>
              </a:spcAft>
            </a:pPr>
            <a:r>
              <a:rPr lang="en-US" dirty="0"/>
              <a:t>“It’s not about what you cannot do, it is all about what you can do, if given the right supports and environment.”  </a:t>
            </a:r>
          </a:p>
          <a:p>
            <a:pPr>
              <a:spcAft>
                <a:spcPts val="0"/>
              </a:spcAft>
            </a:pPr>
            <a:r>
              <a:rPr lang="en-US" i="1" dirty="0"/>
              <a:t>Dr. Jerry Petroff, 2012</a:t>
            </a:r>
            <a:endParaRPr lang="en-US" dirty="0"/>
          </a:p>
          <a:p>
            <a:pPr>
              <a:spcAft>
                <a:spcPts val="0"/>
              </a:spcAft>
            </a:pPr>
            <a:r>
              <a:rPr lang="en-US" dirty="0"/>
              <a:t>Link to video</a:t>
            </a:r>
            <a:r>
              <a:rPr lang="en-US" b="1" dirty="0"/>
              <a:t> </a:t>
            </a:r>
            <a:r>
              <a:rPr lang="en-US" dirty="0"/>
              <a:t>2:18: </a:t>
            </a:r>
            <a:r>
              <a:rPr lang="en-US" u="sng" dirty="0">
                <a:hlinkClick r:id="rId2"/>
              </a:rPr>
              <a:t>NCDB (YouTube.com)</a:t>
            </a:r>
            <a:endParaRPr lang="en-US" dirty="0"/>
          </a:p>
        </p:txBody>
      </p:sp>
      <p:pic>
        <p:nvPicPr>
          <p:cNvPr id="4" name="Picture Placeholder 3" descr="A dark green YouTube video screen: How would being deaf and blind affect your life?">
            <a:extLst>
              <a:ext uri="{FF2B5EF4-FFF2-40B4-BE49-F238E27FC236}">
                <a16:creationId xmlns:a16="http://schemas.microsoft.com/office/drawing/2014/main" id="{09D90113-F59F-1553-04FE-3C98AF2C5867}"/>
              </a:ext>
            </a:extLst>
          </p:cNvPr>
          <p:cNvPicPr>
            <a:picLocks noGrp="1" noChangeAspect="1"/>
          </p:cNvPicPr>
          <p:nvPr>
            <p:ph type="pic" sz="quarter" idx="10"/>
          </p:nvPr>
        </p:nvPicPr>
        <p:blipFill>
          <a:blip r:embed="rId3"/>
          <a:srcRect t="4940" b="4940"/>
          <a:stretch>
            <a:fillRect/>
          </a:stretch>
        </p:blipFill>
        <p:spPr>
          <a:xfrm>
            <a:off x="6858000" y="2765554"/>
            <a:ext cx="3880700" cy="2544206"/>
          </a:xfrm>
        </p:spPr>
      </p:pic>
    </p:spTree>
    <p:extLst>
      <p:ext uri="{BB962C8B-B14F-4D97-AF65-F5344CB8AC3E}">
        <p14:creationId xmlns:p14="http://schemas.microsoft.com/office/powerpoint/2010/main" val="693705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32009-C113-845A-3A82-C42BCE1700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1711EC-7E20-B09F-6E87-9FA963471DC4}"/>
              </a:ext>
            </a:extLst>
          </p:cNvPr>
          <p:cNvSpPr>
            <a:spLocks noGrp="1"/>
          </p:cNvSpPr>
          <p:nvPr>
            <p:ph type="title"/>
          </p:nvPr>
        </p:nvSpPr>
        <p:spPr/>
        <p:txBody>
          <a:bodyPr/>
          <a:lstStyle/>
          <a:p>
            <a:r>
              <a:rPr lang="en-US" dirty="0"/>
              <a:t>How Do You Access and Learn Information?</a:t>
            </a:r>
          </a:p>
        </p:txBody>
      </p:sp>
      <p:sp>
        <p:nvSpPr>
          <p:cNvPr id="3" name="Content Placeholder 2">
            <a:extLst>
              <a:ext uri="{FF2B5EF4-FFF2-40B4-BE49-F238E27FC236}">
                <a16:creationId xmlns:a16="http://schemas.microsoft.com/office/drawing/2014/main" id="{A0BAFC20-A929-ED9B-10B0-3E301E789E8E}"/>
              </a:ext>
            </a:extLst>
          </p:cNvPr>
          <p:cNvSpPr>
            <a:spLocks noGrp="1"/>
          </p:cNvSpPr>
          <p:nvPr>
            <p:ph type="body" sz="quarter" idx="10"/>
          </p:nvPr>
        </p:nvSpPr>
        <p:spPr>
          <a:xfrm>
            <a:off x="612488" y="2803766"/>
            <a:ext cx="10978994" cy="2830552"/>
          </a:xfrm>
        </p:spPr>
        <p:txBody>
          <a:bodyPr/>
          <a:lstStyle/>
          <a:p>
            <a:pPr lvl="1"/>
            <a:r>
              <a:rPr lang="en-US" dirty="0"/>
              <a:t>How do you experience the world?</a:t>
            </a:r>
          </a:p>
          <a:p>
            <a:pPr lvl="1"/>
            <a:r>
              <a:rPr lang="en-US" dirty="0"/>
              <a:t>How do you learn?</a:t>
            </a:r>
          </a:p>
          <a:p>
            <a:pPr lvl="1"/>
            <a:r>
              <a:rPr lang="en-US" dirty="0"/>
              <a:t>How do you gain knowledge?</a:t>
            </a:r>
          </a:p>
          <a:p>
            <a:pPr lvl="1"/>
            <a:endParaRPr lang="en-US" dirty="0"/>
          </a:p>
          <a:p>
            <a:pPr marL="228600" lvl="1" indent="0">
              <a:buNone/>
            </a:pPr>
            <a:r>
              <a:rPr lang="en-US" i="1" dirty="0"/>
              <a:t>Credit: Dr. Jerry Petroff, 2012</a:t>
            </a:r>
          </a:p>
        </p:txBody>
      </p:sp>
    </p:spTree>
    <p:extLst>
      <p:ext uri="{BB962C8B-B14F-4D97-AF65-F5344CB8AC3E}">
        <p14:creationId xmlns:p14="http://schemas.microsoft.com/office/powerpoint/2010/main" val="3528440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2" name="Title 1">
            <a:extLst>
              <a:ext uri="{FF2B5EF4-FFF2-40B4-BE49-F238E27FC236}">
                <a16:creationId xmlns:a16="http://schemas.microsoft.com/office/drawing/2014/main" id="{CB99AA96-37F3-68FA-50DF-92310548479F}"/>
              </a:ext>
            </a:extLst>
          </p:cNvPr>
          <p:cNvSpPr>
            <a:spLocks noGrp="1"/>
          </p:cNvSpPr>
          <p:nvPr>
            <p:ph type="title"/>
          </p:nvPr>
        </p:nvSpPr>
        <p:spPr>
          <a:xfrm>
            <a:off x="3052483" y="1559321"/>
            <a:ext cx="8215077" cy="1133856"/>
          </a:xfrm>
        </p:spPr>
        <p:txBody>
          <a:bodyPr/>
          <a:lstStyle/>
          <a:p>
            <a:r>
              <a:rPr lang="en-US" kern="0" dirty="0">
                <a:sym typeface="Arial"/>
              </a:rPr>
              <a:t>Accessing Information Through Senses</a:t>
            </a:r>
            <a:endParaRPr lang="en-US" dirty="0"/>
          </a:p>
        </p:txBody>
      </p:sp>
      <p:sp>
        <p:nvSpPr>
          <p:cNvPr id="7" name="Text Placeholder 6">
            <a:extLst>
              <a:ext uri="{FF2B5EF4-FFF2-40B4-BE49-F238E27FC236}">
                <a16:creationId xmlns:a16="http://schemas.microsoft.com/office/drawing/2014/main" id="{093F0558-E3FF-5606-87BF-6E401AB0DC52}"/>
              </a:ext>
            </a:extLst>
          </p:cNvPr>
          <p:cNvSpPr>
            <a:spLocks noGrp="1"/>
          </p:cNvSpPr>
          <p:nvPr>
            <p:ph type="body" sz="quarter" idx="10"/>
          </p:nvPr>
        </p:nvSpPr>
        <p:spPr>
          <a:xfrm>
            <a:off x="6489255" y="2686509"/>
            <a:ext cx="3071604" cy="2418891"/>
          </a:xfrm>
        </p:spPr>
        <p:txBody>
          <a:bodyPr/>
          <a:lstStyle/>
          <a:p>
            <a:pPr>
              <a:spcAft>
                <a:spcPts val="300"/>
              </a:spcAft>
              <a:buClr>
                <a:srgbClr val="FFFFFF"/>
              </a:buClr>
              <a:buSzPts val="1800"/>
            </a:pPr>
            <a:r>
              <a:rPr lang="en-US" b="1" kern="0" dirty="0">
                <a:solidFill>
                  <a:srgbClr val="002060"/>
                </a:solidFill>
                <a:ea typeface="Arial"/>
                <a:sym typeface="Arial"/>
              </a:rPr>
              <a:t>Hearing	20%</a:t>
            </a:r>
            <a:endParaRPr lang="en-US" kern="0" dirty="0">
              <a:solidFill>
                <a:srgbClr val="002060"/>
              </a:solidFill>
              <a:sym typeface="Arial"/>
            </a:endParaRPr>
          </a:p>
          <a:p>
            <a:pPr>
              <a:spcBef>
                <a:spcPts val="900"/>
              </a:spcBef>
              <a:spcAft>
                <a:spcPts val="300"/>
              </a:spcAft>
              <a:buClr>
                <a:srgbClr val="FFFFFF"/>
              </a:buClr>
              <a:buSzPts val="1800"/>
            </a:pPr>
            <a:r>
              <a:rPr lang="en-US" b="1" kern="0" dirty="0">
                <a:solidFill>
                  <a:srgbClr val="C00000"/>
                </a:solidFill>
                <a:ea typeface="Arial"/>
                <a:sym typeface="Arial"/>
              </a:rPr>
              <a:t>Vision		70%</a:t>
            </a:r>
            <a:endParaRPr lang="en-US" kern="0" dirty="0">
              <a:solidFill>
                <a:srgbClr val="C00000"/>
              </a:solidFill>
              <a:sym typeface="Arial"/>
            </a:endParaRPr>
          </a:p>
          <a:p>
            <a:pPr>
              <a:spcBef>
                <a:spcPts val="900"/>
              </a:spcBef>
              <a:spcAft>
                <a:spcPts val="300"/>
              </a:spcAft>
              <a:buClr>
                <a:srgbClr val="FFFFFF"/>
              </a:buClr>
              <a:buSzPts val="1800"/>
            </a:pPr>
            <a:r>
              <a:rPr lang="en-US" b="1" kern="0" dirty="0">
                <a:solidFill>
                  <a:schemeClr val="accent6">
                    <a:lumMod val="75000"/>
                  </a:schemeClr>
                </a:solidFill>
                <a:ea typeface="Arial"/>
                <a:sym typeface="Arial"/>
              </a:rPr>
              <a:t>Touch		 5%</a:t>
            </a:r>
            <a:endParaRPr lang="en-US" kern="0" dirty="0">
              <a:solidFill>
                <a:schemeClr val="accent6">
                  <a:lumMod val="75000"/>
                </a:schemeClr>
              </a:solidFill>
              <a:sym typeface="Arial"/>
            </a:endParaRPr>
          </a:p>
          <a:p>
            <a:pPr>
              <a:spcBef>
                <a:spcPts val="900"/>
              </a:spcBef>
              <a:spcAft>
                <a:spcPts val="300"/>
              </a:spcAft>
              <a:buClr>
                <a:srgbClr val="FFFFFF"/>
              </a:buClr>
              <a:buSzPts val="1800"/>
            </a:pPr>
            <a:r>
              <a:rPr lang="en-US" b="1" kern="0" dirty="0">
                <a:solidFill>
                  <a:schemeClr val="accent2">
                    <a:lumMod val="50000"/>
                  </a:schemeClr>
                </a:solidFill>
                <a:ea typeface="Arial"/>
                <a:sym typeface="Arial"/>
              </a:rPr>
              <a:t>Smell 		 3%</a:t>
            </a:r>
            <a:endParaRPr lang="en-US" kern="0" dirty="0">
              <a:solidFill>
                <a:schemeClr val="accent2">
                  <a:lumMod val="50000"/>
                </a:schemeClr>
              </a:solidFill>
              <a:sym typeface="Arial"/>
            </a:endParaRPr>
          </a:p>
          <a:p>
            <a:pPr>
              <a:spcBef>
                <a:spcPts val="900"/>
              </a:spcBef>
              <a:spcAft>
                <a:spcPts val="300"/>
              </a:spcAft>
              <a:buClr>
                <a:srgbClr val="FFFFFF"/>
              </a:buClr>
              <a:buSzPts val="1800"/>
            </a:pPr>
            <a:r>
              <a:rPr lang="en-US" b="1" kern="0" dirty="0">
                <a:solidFill>
                  <a:srgbClr val="7030A0"/>
                </a:solidFill>
                <a:ea typeface="Arial"/>
                <a:sym typeface="Arial"/>
              </a:rPr>
              <a:t>Taste		 2%</a:t>
            </a:r>
            <a:endParaRPr lang="en-US" dirty="0"/>
          </a:p>
        </p:txBody>
      </p:sp>
      <p:grpSp>
        <p:nvGrpSpPr>
          <p:cNvPr id="9" name="Group 8" descr="Accessing information through senses chart">
            <a:extLst>
              <a:ext uri="{FF2B5EF4-FFF2-40B4-BE49-F238E27FC236}">
                <a16:creationId xmlns:a16="http://schemas.microsoft.com/office/drawing/2014/main" id="{E24AB90B-FD1F-F072-FDA4-DFAA3BDD57DD}"/>
              </a:ext>
            </a:extLst>
          </p:cNvPr>
          <p:cNvGrpSpPr/>
          <p:nvPr/>
        </p:nvGrpSpPr>
        <p:grpSpPr>
          <a:xfrm>
            <a:off x="1509681" y="1827301"/>
            <a:ext cx="7869597" cy="4110412"/>
            <a:chOff x="1397367" y="1428883"/>
            <a:chExt cx="8965833" cy="4682993"/>
          </a:xfrm>
        </p:grpSpPr>
        <p:sp>
          <p:nvSpPr>
            <p:cNvPr id="104" name="Google Shape;104;p19"/>
            <p:cNvSpPr txBox="1"/>
            <p:nvPr/>
          </p:nvSpPr>
          <p:spPr>
            <a:xfrm>
              <a:off x="2438400" y="5029200"/>
              <a:ext cx="609600" cy="519112"/>
            </a:xfrm>
            <a:prstGeom prst="rect">
              <a:avLst/>
            </a:prstGeom>
            <a:noFill/>
            <a:ln>
              <a:noFill/>
            </a:ln>
          </p:spPr>
          <p:txBody>
            <a:bodyPr spcFirstLastPara="1" wrap="square" lIns="91425" tIns="45700" rIns="91425" bIns="45700" anchor="t" anchorCtr="0">
              <a:noAutofit/>
            </a:bodyPr>
            <a:lstStyle/>
            <a:p>
              <a:pPr algn="ctr" defTabSz="914400">
                <a:buClr>
                  <a:srgbClr val="FFFFFF"/>
                </a:buClr>
                <a:buSzPts val="2800"/>
              </a:pPr>
              <a:r>
                <a:rPr lang="en-US" sz="2800" kern="0" dirty="0">
                  <a:latin typeface="Calibri" panose="020F0502020204030204" pitchFamily="34" charset="0"/>
                  <a:ea typeface="Arial Black"/>
                  <a:cs typeface="Calibri" panose="020F0502020204030204" pitchFamily="34" charset="0"/>
                  <a:sym typeface="Arial Black"/>
                </a:rPr>
                <a:t>0</a:t>
              </a:r>
              <a:endParaRPr sz="1400" kern="0" dirty="0">
                <a:latin typeface="Calibri" panose="020F0502020204030204" pitchFamily="34" charset="0"/>
                <a:cs typeface="Calibri" panose="020F0502020204030204" pitchFamily="34" charset="0"/>
                <a:sym typeface="Arial"/>
              </a:endParaRPr>
            </a:p>
          </p:txBody>
        </p:sp>
        <p:sp>
          <p:nvSpPr>
            <p:cNvPr id="105" name="Google Shape;105;p19"/>
            <p:cNvSpPr txBox="1"/>
            <p:nvPr/>
          </p:nvSpPr>
          <p:spPr>
            <a:xfrm>
              <a:off x="2331937" y="3512344"/>
              <a:ext cx="657225" cy="519112"/>
            </a:xfrm>
            <a:prstGeom prst="rect">
              <a:avLst/>
            </a:prstGeom>
            <a:noFill/>
            <a:ln>
              <a:noFill/>
            </a:ln>
          </p:spPr>
          <p:txBody>
            <a:bodyPr spcFirstLastPara="1" wrap="square" lIns="91425" tIns="45700" rIns="91425" bIns="45700" anchor="t" anchorCtr="0">
              <a:noAutofit/>
            </a:bodyPr>
            <a:lstStyle/>
            <a:p>
              <a:pPr algn="ctr" defTabSz="914400">
                <a:buClr>
                  <a:srgbClr val="FFFFFF"/>
                </a:buClr>
                <a:buSzPts val="2800"/>
              </a:pPr>
              <a:r>
                <a:rPr lang="en-US" sz="2800" kern="0" dirty="0">
                  <a:latin typeface="Calibri" panose="020F0502020204030204" pitchFamily="34" charset="0"/>
                  <a:ea typeface="Arial Black"/>
                  <a:cs typeface="Calibri" panose="020F0502020204030204" pitchFamily="34" charset="0"/>
                  <a:sym typeface="Arial Black"/>
                </a:rPr>
                <a:t>50</a:t>
              </a:r>
              <a:endParaRPr sz="1400" kern="0" dirty="0">
                <a:latin typeface="Calibri" panose="020F0502020204030204" pitchFamily="34" charset="0"/>
                <a:cs typeface="Calibri" panose="020F0502020204030204" pitchFamily="34" charset="0"/>
                <a:sym typeface="Arial"/>
              </a:endParaRPr>
            </a:p>
          </p:txBody>
        </p:sp>
        <p:sp>
          <p:nvSpPr>
            <p:cNvPr id="106" name="Google Shape;106;p19"/>
            <p:cNvSpPr txBox="1"/>
            <p:nvPr/>
          </p:nvSpPr>
          <p:spPr>
            <a:xfrm>
              <a:off x="2120700" y="2001464"/>
              <a:ext cx="1079700" cy="519000"/>
            </a:xfrm>
            <a:prstGeom prst="rect">
              <a:avLst/>
            </a:prstGeom>
            <a:noFill/>
            <a:ln>
              <a:noFill/>
            </a:ln>
          </p:spPr>
          <p:txBody>
            <a:bodyPr spcFirstLastPara="1" wrap="square" lIns="91425" tIns="45700" rIns="91425" bIns="45700" anchor="t" anchorCtr="0">
              <a:noAutofit/>
            </a:bodyPr>
            <a:lstStyle/>
            <a:p>
              <a:pPr algn="ctr" defTabSz="914400">
                <a:buClr>
                  <a:srgbClr val="FFFFFF"/>
                </a:buClr>
                <a:buSzPts val="2800"/>
              </a:pPr>
              <a:r>
                <a:rPr lang="en-US" sz="2800" kern="0" dirty="0">
                  <a:latin typeface="Calibri" panose="020F0502020204030204" pitchFamily="34" charset="0"/>
                  <a:ea typeface="Arial Black"/>
                  <a:cs typeface="Calibri" panose="020F0502020204030204" pitchFamily="34" charset="0"/>
                  <a:sym typeface="Arial Black"/>
                </a:rPr>
                <a:t>100</a:t>
              </a:r>
              <a:endParaRPr sz="1400" kern="0" dirty="0">
                <a:latin typeface="Calibri" panose="020F0502020204030204" pitchFamily="34" charset="0"/>
                <a:cs typeface="Calibri" panose="020F0502020204030204" pitchFamily="34" charset="0"/>
                <a:sym typeface="Arial"/>
              </a:endParaRPr>
            </a:p>
          </p:txBody>
        </p:sp>
        <p:sp>
          <p:nvSpPr>
            <p:cNvPr id="107" name="Google Shape;107;p19">
              <a:extLst>
                <a:ext uri="{C183D7F6-B498-43B3-948B-1728B52AA6E4}">
                  <adec:decorative xmlns:adec="http://schemas.microsoft.com/office/drawing/2017/decorative" val="0"/>
                </a:ext>
              </a:extLst>
            </p:cNvPr>
            <p:cNvSpPr txBox="1"/>
            <p:nvPr/>
          </p:nvSpPr>
          <p:spPr>
            <a:xfrm>
              <a:off x="3124200" y="5715001"/>
              <a:ext cx="7239000" cy="396875"/>
            </a:xfrm>
            <a:prstGeom prst="rect">
              <a:avLst/>
            </a:prstGeom>
            <a:noFill/>
            <a:ln>
              <a:noFill/>
            </a:ln>
          </p:spPr>
          <p:txBody>
            <a:bodyPr spcFirstLastPara="1" wrap="square" lIns="91425" tIns="45700" rIns="91425" bIns="45700" anchor="t" anchorCtr="0">
              <a:noAutofit/>
            </a:bodyPr>
            <a:lstStyle/>
            <a:p>
              <a:pPr defTabSz="914400">
                <a:buClr>
                  <a:srgbClr val="FFFFFF"/>
                </a:buClr>
                <a:buSzPts val="2000"/>
              </a:pPr>
              <a:r>
                <a:rPr lang="en-US" sz="2400" kern="0" dirty="0">
                  <a:latin typeface="Calibri" panose="020F0502020204030204" pitchFamily="34" charset="0"/>
                  <a:ea typeface="Arial Black"/>
                  <a:cs typeface="Calibri" panose="020F0502020204030204" pitchFamily="34" charset="0"/>
                  <a:sym typeface="Arial Black"/>
                </a:rPr>
                <a:t>Hearing     Vision          Touch	    Smell       Taste</a:t>
              </a:r>
              <a:endParaRPr sz="2400" kern="0" dirty="0">
                <a:latin typeface="Calibri" panose="020F0502020204030204" pitchFamily="34" charset="0"/>
                <a:cs typeface="Calibri" panose="020F0502020204030204" pitchFamily="34" charset="0"/>
                <a:sym typeface="Arial"/>
              </a:endParaRPr>
            </a:p>
          </p:txBody>
        </p:sp>
        <p:sp>
          <p:nvSpPr>
            <p:cNvPr id="108" name="Google Shape;108;p19"/>
            <p:cNvSpPr txBox="1"/>
            <p:nvPr/>
          </p:nvSpPr>
          <p:spPr>
            <a:xfrm>
              <a:off x="3561150" y="4684059"/>
              <a:ext cx="457200" cy="762000"/>
            </a:xfrm>
            <a:prstGeom prst="rect">
              <a:avLst/>
            </a:prstGeom>
            <a:solidFill>
              <a:srgbClr val="005A8C"/>
            </a:solidFill>
            <a:ln w="9525" cap="flat" cmpd="sng">
              <a:solidFill>
                <a:schemeClr val="dk1"/>
              </a:solid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algn="ctr" defTabSz="914400">
                <a:buClr>
                  <a:srgbClr val="000000"/>
                </a:buClr>
              </a:pPr>
              <a:endParaRPr kern="0" dirty="0">
                <a:solidFill>
                  <a:srgbClr val="FFFFCC"/>
                </a:solidFill>
                <a:latin typeface="Calibri" panose="020F0502020204030204" pitchFamily="34" charset="0"/>
                <a:ea typeface="Arial"/>
                <a:cs typeface="Calibri" panose="020F0502020204030204" pitchFamily="34" charset="0"/>
                <a:sym typeface="Arial"/>
              </a:endParaRPr>
            </a:p>
          </p:txBody>
        </p:sp>
        <p:sp>
          <p:nvSpPr>
            <p:cNvPr id="109" name="Google Shape;109;p19"/>
            <p:cNvSpPr txBox="1"/>
            <p:nvPr/>
          </p:nvSpPr>
          <p:spPr>
            <a:xfrm>
              <a:off x="4729775" y="2736150"/>
              <a:ext cx="457200" cy="2723356"/>
            </a:xfrm>
            <a:prstGeom prst="rect">
              <a:avLst/>
            </a:prstGeom>
            <a:solidFill>
              <a:srgbClr val="C00000"/>
            </a:solidFill>
            <a:ln w="9525" cap="flat" cmpd="sng">
              <a:solidFill>
                <a:srgbClr val="FFFFCC"/>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pPr>
              <a:endParaRPr kern="0" dirty="0">
                <a:latin typeface="Calibri" panose="020F0502020204030204" pitchFamily="34" charset="0"/>
                <a:ea typeface="Arial"/>
                <a:cs typeface="Calibri" panose="020F0502020204030204" pitchFamily="34" charset="0"/>
                <a:sym typeface="Arial"/>
              </a:endParaRPr>
            </a:p>
          </p:txBody>
        </p:sp>
        <p:sp>
          <p:nvSpPr>
            <p:cNvPr id="110" name="Google Shape;110;p19"/>
            <p:cNvSpPr txBox="1"/>
            <p:nvPr/>
          </p:nvSpPr>
          <p:spPr>
            <a:xfrm>
              <a:off x="6019800" y="5299111"/>
              <a:ext cx="457200" cy="173841"/>
            </a:xfrm>
            <a:prstGeom prst="rect">
              <a:avLst/>
            </a:prstGeom>
            <a:solidFill>
              <a:schemeClr val="accent6">
                <a:lumMod val="75000"/>
              </a:scheme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pPr>
              <a:endParaRPr kern="0" dirty="0">
                <a:solidFill>
                  <a:srgbClr val="FFFFFF"/>
                </a:solidFill>
                <a:latin typeface="Calibri" panose="020F0502020204030204" pitchFamily="34" charset="0"/>
                <a:ea typeface="Arial"/>
                <a:cs typeface="Calibri" panose="020F0502020204030204" pitchFamily="34" charset="0"/>
                <a:sym typeface="Arial"/>
              </a:endParaRPr>
            </a:p>
          </p:txBody>
        </p:sp>
        <p:sp>
          <p:nvSpPr>
            <p:cNvPr id="111" name="Google Shape;111;p19"/>
            <p:cNvSpPr txBox="1"/>
            <p:nvPr/>
          </p:nvSpPr>
          <p:spPr>
            <a:xfrm>
              <a:off x="7239000" y="5307106"/>
              <a:ext cx="457200" cy="152400"/>
            </a:xfrm>
            <a:prstGeom prst="rect">
              <a:avLst/>
            </a:prstGeom>
            <a:solidFill>
              <a:schemeClr val="accent2">
                <a:lumMod val="50000"/>
              </a:scheme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pPr>
              <a:endParaRPr kern="0" dirty="0">
                <a:solidFill>
                  <a:srgbClr val="7030A0"/>
                </a:solidFill>
                <a:latin typeface="Calibri" panose="020F0502020204030204" pitchFamily="34" charset="0"/>
                <a:ea typeface="Arial"/>
                <a:cs typeface="Calibri" panose="020F0502020204030204" pitchFamily="34" charset="0"/>
                <a:sym typeface="Arial"/>
              </a:endParaRPr>
            </a:p>
          </p:txBody>
        </p:sp>
        <p:sp>
          <p:nvSpPr>
            <p:cNvPr id="112" name="Google Shape;112;p19"/>
            <p:cNvSpPr txBox="1"/>
            <p:nvPr/>
          </p:nvSpPr>
          <p:spPr>
            <a:xfrm>
              <a:off x="8382000" y="5383306"/>
              <a:ext cx="457200" cy="76200"/>
            </a:xfrm>
            <a:prstGeom prst="rect">
              <a:avLst/>
            </a:prstGeom>
            <a:solidFill>
              <a:srgbClr val="7030A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pPr>
              <a:endParaRPr kern="0" dirty="0">
                <a:solidFill>
                  <a:srgbClr val="FFFFFF"/>
                </a:solidFill>
                <a:latin typeface="Calibri" panose="020F0502020204030204" pitchFamily="34" charset="0"/>
                <a:ea typeface="Arial"/>
                <a:cs typeface="Calibri" panose="020F0502020204030204" pitchFamily="34" charset="0"/>
                <a:sym typeface="Arial"/>
              </a:endParaRPr>
            </a:p>
          </p:txBody>
        </p:sp>
        <p:sp>
          <p:nvSpPr>
            <p:cNvPr id="6" name="TextBox 5">
              <a:extLst>
                <a:ext uri="{FF2B5EF4-FFF2-40B4-BE49-F238E27FC236}">
                  <a16:creationId xmlns:a16="http://schemas.microsoft.com/office/drawing/2014/main" id="{A9BED23E-793A-2BFB-9309-8259BB0BA2F8}"/>
                </a:ext>
              </a:extLst>
            </p:cNvPr>
            <p:cNvSpPr txBox="1"/>
            <p:nvPr/>
          </p:nvSpPr>
          <p:spPr>
            <a:xfrm>
              <a:off x="1397367" y="1428883"/>
              <a:ext cx="1869140" cy="461665"/>
            </a:xfrm>
            <a:prstGeom prst="rect">
              <a:avLst/>
            </a:prstGeom>
            <a:noFill/>
          </p:spPr>
          <p:txBody>
            <a:bodyPr wrap="square" rtlCol="0">
              <a:spAutoFit/>
            </a:bodyPr>
            <a:lstStyle/>
            <a:p>
              <a:r>
                <a:rPr lang="en-US" sz="2400" kern="0" dirty="0">
                  <a:latin typeface="Calibri" panose="020F0502020204030204" pitchFamily="34" charset="0"/>
                  <a:ea typeface="Arial Black"/>
                  <a:cs typeface="Calibri" panose="020F0502020204030204" pitchFamily="34" charset="0"/>
                  <a:sym typeface="Arial Black"/>
                </a:rPr>
                <a:t>Percent  (%)</a:t>
              </a:r>
              <a:endParaRPr lang="en-US" sz="2400" kern="0" dirty="0">
                <a:latin typeface="Calibri" panose="020F0502020204030204" pitchFamily="34" charset="0"/>
                <a:cs typeface="Calibri" panose="020F0502020204030204" pitchFamily="34" charset="0"/>
                <a:sym typeface="Arial"/>
              </a:endParaRPr>
            </a:p>
          </p:txBody>
        </p:sp>
        <p:cxnSp>
          <p:nvCxnSpPr>
            <p:cNvPr id="101" name="Google Shape;101;p19"/>
            <p:cNvCxnSpPr>
              <a:cxnSpLocks/>
            </p:cNvCxnSpPr>
            <p:nvPr/>
          </p:nvCxnSpPr>
          <p:spPr>
            <a:xfrm>
              <a:off x="3200400" y="2125014"/>
              <a:ext cx="0" cy="3361386"/>
            </a:xfrm>
            <a:prstGeom prst="straightConnector1">
              <a:avLst/>
            </a:prstGeom>
            <a:noFill/>
            <a:ln w="57150" cap="flat" cmpd="sng">
              <a:solidFill>
                <a:schemeClr val="dk1"/>
              </a:solidFill>
              <a:prstDash val="solid"/>
              <a:miter lim="800000"/>
              <a:headEnd type="none" w="med" len="med"/>
              <a:tailEnd type="none" w="med" len="med"/>
            </a:ln>
          </p:spPr>
        </p:cxnSp>
        <p:cxnSp>
          <p:nvCxnSpPr>
            <p:cNvPr id="102" name="Google Shape;102;p19"/>
            <p:cNvCxnSpPr/>
            <p:nvPr/>
          </p:nvCxnSpPr>
          <p:spPr>
            <a:xfrm>
              <a:off x="3200400" y="5486400"/>
              <a:ext cx="6705600" cy="0"/>
            </a:xfrm>
            <a:prstGeom prst="straightConnector1">
              <a:avLst/>
            </a:prstGeom>
            <a:noFill/>
            <a:ln w="57150" cap="flat" cmpd="sng">
              <a:solidFill>
                <a:schemeClr val="dk1"/>
              </a:solidFill>
              <a:prstDash val="solid"/>
              <a:miter lim="800000"/>
              <a:headEnd type="none" w="med" len="med"/>
              <a:tailEnd type="none" w="med" len="med"/>
            </a:ln>
          </p:spPr>
        </p:cxnSp>
      </p:gr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11D36-AC40-BFF1-40B7-69A050B6B4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A98450-15A2-328D-BE2C-C14CC167B8E4}"/>
              </a:ext>
            </a:extLst>
          </p:cNvPr>
          <p:cNvSpPr>
            <a:spLocks noGrp="1"/>
          </p:cNvSpPr>
          <p:nvPr>
            <p:ph type="title"/>
          </p:nvPr>
        </p:nvSpPr>
        <p:spPr/>
        <p:txBody>
          <a:bodyPr/>
          <a:lstStyle/>
          <a:p>
            <a:r>
              <a:rPr lang="en-US" dirty="0"/>
              <a:t>Critical Understanding #1</a:t>
            </a:r>
          </a:p>
        </p:txBody>
      </p:sp>
      <p:sp>
        <p:nvSpPr>
          <p:cNvPr id="3" name="Text Placeholder 2">
            <a:extLst>
              <a:ext uri="{FF2B5EF4-FFF2-40B4-BE49-F238E27FC236}">
                <a16:creationId xmlns:a16="http://schemas.microsoft.com/office/drawing/2014/main" id="{8AA35776-09B1-7D6B-5FB5-D3E76A75D21B}"/>
              </a:ext>
            </a:extLst>
          </p:cNvPr>
          <p:cNvSpPr>
            <a:spLocks noGrp="1"/>
          </p:cNvSpPr>
          <p:nvPr>
            <p:ph type="body" sz="quarter" idx="10"/>
          </p:nvPr>
        </p:nvSpPr>
        <p:spPr>
          <a:xfrm>
            <a:off x="622998" y="2803765"/>
            <a:ext cx="5264079" cy="3260860"/>
          </a:xfrm>
        </p:spPr>
        <p:txBody>
          <a:bodyPr/>
          <a:lstStyle/>
          <a:p>
            <a:pPr indent="-342900"/>
            <a:r>
              <a:rPr lang="en-US" sz="2800" dirty="0"/>
              <a:t>Approximately 80-90% of sensory information is compromised or missing for children who have combined hearing and vision loss.</a:t>
            </a:r>
            <a:endParaRPr lang="en-US" dirty="0"/>
          </a:p>
          <a:p>
            <a:pPr indent="-342900"/>
            <a:endParaRPr lang="en-US" dirty="0"/>
          </a:p>
          <a:p>
            <a:pPr indent="-342900"/>
            <a:r>
              <a:rPr lang="en-US" dirty="0"/>
              <a:t>Credit: Dr. Jerry Petroff, 2012</a:t>
            </a:r>
          </a:p>
        </p:txBody>
      </p:sp>
      <p:sp>
        <p:nvSpPr>
          <p:cNvPr id="4" name="Text Placeholder 3">
            <a:extLst>
              <a:ext uri="{FF2B5EF4-FFF2-40B4-BE49-F238E27FC236}">
                <a16:creationId xmlns:a16="http://schemas.microsoft.com/office/drawing/2014/main" id="{3977ED0D-958E-2F7A-A6BE-3806BE0DADF6}"/>
              </a:ext>
            </a:extLst>
          </p:cNvPr>
          <p:cNvSpPr>
            <a:spLocks noGrp="1"/>
          </p:cNvSpPr>
          <p:nvPr>
            <p:ph type="body" sz="quarter" idx="11"/>
          </p:nvPr>
        </p:nvSpPr>
        <p:spPr>
          <a:xfrm>
            <a:off x="6096000" y="2834873"/>
            <a:ext cx="5505991" cy="3229752"/>
          </a:xfrm>
        </p:spPr>
        <p:txBody>
          <a:bodyPr/>
          <a:lstStyle/>
          <a:p>
            <a:pPr marL="228600" lvl="1" indent="0">
              <a:spcAft>
                <a:spcPts val="1200"/>
              </a:spcAft>
              <a:buNone/>
            </a:pPr>
            <a:r>
              <a:rPr lang="en-US" dirty="0"/>
              <a:t>Students with deafblindness often experience additional disabilities.  More than 80% of deafblind students in Minnesota have additional disabilities.</a:t>
            </a:r>
          </a:p>
          <a:p>
            <a:pPr marL="228600" lvl="1" indent="0">
              <a:spcAft>
                <a:spcPts val="1200"/>
              </a:spcAft>
              <a:buNone/>
            </a:pPr>
            <a:r>
              <a:rPr lang="en-US" dirty="0"/>
              <a:t>However, it is deafblindness that must always be considered as their primary challenge to access for communication and learning.</a:t>
            </a:r>
          </a:p>
        </p:txBody>
      </p:sp>
    </p:spTree>
    <p:extLst>
      <p:ext uri="{BB962C8B-B14F-4D97-AF65-F5344CB8AC3E}">
        <p14:creationId xmlns:p14="http://schemas.microsoft.com/office/powerpoint/2010/main" val="3373684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22F32-FAAE-D26E-D630-EA8CD24626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24FBF7-382E-7686-F45C-2E772504D9FC}"/>
              </a:ext>
            </a:extLst>
          </p:cNvPr>
          <p:cNvSpPr>
            <a:spLocks noGrp="1"/>
          </p:cNvSpPr>
          <p:nvPr>
            <p:ph type="title"/>
          </p:nvPr>
        </p:nvSpPr>
        <p:spPr/>
        <p:txBody>
          <a:bodyPr/>
          <a:lstStyle/>
          <a:p>
            <a:r>
              <a:rPr lang="en-US" dirty="0"/>
              <a:t>Definition and Examples of Deafblindness</a:t>
            </a:r>
          </a:p>
        </p:txBody>
      </p:sp>
      <p:sp>
        <p:nvSpPr>
          <p:cNvPr id="3" name="Content Placeholder 2">
            <a:extLst>
              <a:ext uri="{FF2B5EF4-FFF2-40B4-BE49-F238E27FC236}">
                <a16:creationId xmlns:a16="http://schemas.microsoft.com/office/drawing/2014/main" id="{FECCA48B-C164-447C-BCC4-CBAADECD8C7A}"/>
              </a:ext>
            </a:extLst>
          </p:cNvPr>
          <p:cNvSpPr>
            <a:spLocks noGrp="1"/>
          </p:cNvSpPr>
          <p:nvPr>
            <p:ph type="body" sz="quarter" idx="10"/>
          </p:nvPr>
        </p:nvSpPr>
        <p:spPr>
          <a:xfrm>
            <a:off x="612488" y="2803766"/>
            <a:ext cx="10978994" cy="2870893"/>
          </a:xfrm>
        </p:spPr>
        <p:txBody>
          <a:bodyPr/>
          <a:lstStyle/>
          <a:p>
            <a:pPr marL="228600" lvl="1" indent="0">
              <a:spcAft>
                <a:spcPts val="1800"/>
              </a:spcAft>
              <a:buNone/>
            </a:pPr>
            <a:r>
              <a:rPr lang="en-US" sz="2800" dirty="0">
                <a:hlinkClick r:id="rId2"/>
              </a:rPr>
              <a:t>Deafblindness</a:t>
            </a:r>
            <a:r>
              <a:rPr lang="en-US" sz="2800" dirty="0"/>
              <a:t> is when a person experiences loss in both hearing and vision.  The levels at which hearing, and vision are affected vary greatly.</a:t>
            </a:r>
          </a:p>
          <a:p>
            <a:pPr marL="228600" lvl="1" indent="0">
              <a:spcAft>
                <a:spcPts val="1800"/>
              </a:spcAft>
              <a:buNone/>
            </a:pPr>
            <a:r>
              <a:rPr lang="en-US" sz="2800" b="1" dirty="0">
                <a:solidFill>
                  <a:srgbClr val="005A8C"/>
                </a:solidFill>
              </a:rPr>
              <a:t>Only 1% </a:t>
            </a:r>
            <a:r>
              <a:rPr lang="en-US" sz="2800" dirty="0"/>
              <a:t>of children identified as deafblind are </a:t>
            </a:r>
            <a:r>
              <a:rPr lang="en-US" sz="2800" b="1" dirty="0">
                <a:solidFill>
                  <a:srgbClr val="005A8C"/>
                </a:solidFill>
              </a:rPr>
              <a:t>completely deaf </a:t>
            </a:r>
            <a:r>
              <a:rPr lang="en-US" sz="2800" b="1" u="sng" dirty="0">
                <a:solidFill>
                  <a:srgbClr val="005A8C"/>
                </a:solidFill>
              </a:rPr>
              <a:t>and</a:t>
            </a:r>
            <a:r>
              <a:rPr lang="en-US" sz="2800" b="1" dirty="0">
                <a:solidFill>
                  <a:srgbClr val="005A8C"/>
                </a:solidFill>
              </a:rPr>
              <a:t> completely blind. </a:t>
            </a:r>
            <a:r>
              <a:rPr lang="en-US" sz="2800" dirty="0"/>
              <a:t>The other 99% have different levels of </a:t>
            </a:r>
            <a:r>
              <a:rPr lang="en-US" sz="2800" b="1" dirty="0"/>
              <a:t>combined hearing and vision loss</a:t>
            </a:r>
            <a:r>
              <a:rPr lang="en-US" sz="2800" dirty="0"/>
              <a:t>. Even when children have the same syndrome, they may be impacted differently. Each person is unique.</a:t>
            </a:r>
          </a:p>
        </p:txBody>
      </p:sp>
    </p:spTree>
    <p:extLst>
      <p:ext uri="{BB962C8B-B14F-4D97-AF65-F5344CB8AC3E}">
        <p14:creationId xmlns:p14="http://schemas.microsoft.com/office/powerpoint/2010/main" val="2155159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3E194-2167-C87E-D020-CA0E9489E4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BA5BCB-4CBA-2342-71F0-A10A83B29306}"/>
              </a:ext>
            </a:extLst>
          </p:cNvPr>
          <p:cNvSpPr>
            <a:spLocks noGrp="1"/>
          </p:cNvSpPr>
          <p:nvPr>
            <p:ph type="title"/>
          </p:nvPr>
        </p:nvSpPr>
        <p:spPr/>
        <p:txBody>
          <a:bodyPr/>
          <a:lstStyle/>
          <a:p>
            <a:r>
              <a:rPr lang="en-US" dirty="0"/>
              <a:t>Critical Understanding # 2</a:t>
            </a:r>
            <a:endParaRPr lang="en-US" b="0" i="1" dirty="0"/>
          </a:p>
        </p:txBody>
      </p:sp>
      <p:grpSp>
        <p:nvGrpSpPr>
          <p:cNvPr id="9" name="Group 8" descr="The word &quot;Hot&quot; with a picture of the sun.">
            <a:extLst>
              <a:ext uri="{FF2B5EF4-FFF2-40B4-BE49-F238E27FC236}">
                <a16:creationId xmlns:a16="http://schemas.microsoft.com/office/drawing/2014/main" id="{1803654F-E914-67A7-D60F-BC0ECAD46F8D}"/>
              </a:ext>
            </a:extLst>
          </p:cNvPr>
          <p:cNvGrpSpPr/>
          <p:nvPr/>
        </p:nvGrpSpPr>
        <p:grpSpPr>
          <a:xfrm>
            <a:off x="1087152" y="2902604"/>
            <a:ext cx="1616764" cy="2063246"/>
            <a:chOff x="1087152" y="2902604"/>
            <a:chExt cx="1616764" cy="2063246"/>
          </a:xfrm>
        </p:grpSpPr>
        <p:pic>
          <p:nvPicPr>
            <p:cNvPr id="7" name="Picture 6">
              <a:extLst>
                <a:ext uri="{FF2B5EF4-FFF2-40B4-BE49-F238E27FC236}">
                  <a16:creationId xmlns:a16="http://schemas.microsoft.com/office/drawing/2014/main" id="{0119001B-BF37-B201-5507-91C3E1605ABE}"/>
                </a:ext>
              </a:extLst>
            </p:cNvPr>
            <p:cNvPicPr>
              <a:picLocks noChangeAspect="1"/>
            </p:cNvPicPr>
            <p:nvPr/>
          </p:nvPicPr>
          <p:blipFill>
            <a:blip r:embed="rId2"/>
            <a:srcRect/>
            <a:stretch/>
          </p:blipFill>
          <p:spPr>
            <a:xfrm>
              <a:off x="1087152" y="2902604"/>
              <a:ext cx="1616763" cy="1616763"/>
            </a:xfrm>
            <a:prstGeom prst="rect">
              <a:avLst/>
            </a:prstGeom>
          </p:spPr>
        </p:pic>
        <p:sp>
          <p:nvSpPr>
            <p:cNvPr id="11" name="TextBox 10">
              <a:extLst>
                <a:ext uri="{FF2B5EF4-FFF2-40B4-BE49-F238E27FC236}">
                  <a16:creationId xmlns:a16="http://schemas.microsoft.com/office/drawing/2014/main" id="{86A18F1C-A633-664F-4D97-4DF92B47B20E}"/>
                </a:ext>
              </a:extLst>
            </p:cNvPr>
            <p:cNvSpPr txBox="1"/>
            <p:nvPr/>
          </p:nvSpPr>
          <p:spPr>
            <a:xfrm>
              <a:off x="1087153" y="4442630"/>
              <a:ext cx="1616763" cy="523220"/>
            </a:xfrm>
            <a:prstGeom prst="rect">
              <a:avLst/>
            </a:prstGeom>
            <a:noFill/>
          </p:spPr>
          <p:txBody>
            <a:bodyPr wrap="square" rtlCol="0">
              <a:spAutoFit/>
            </a:bodyPr>
            <a:lstStyle/>
            <a:p>
              <a:pPr algn="ctr"/>
              <a:r>
                <a:rPr lang="en-US" sz="2800" dirty="0">
                  <a:latin typeface="Calibri" panose="020F0502020204030204" pitchFamily="34" charset="0"/>
                  <a:cs typeface="Calibri" panose="020F0502020204030204" pitchFamily="34" charset="0"/>
                </a:rPr>
                <a:t>Hot</a:t>
              </a:r>
            </a:p>
          </p:txBody>
        </p:sp>
      </p:grpSp>
      <p:pic>
        <p:nvPicPr>
          <p:cNvPr id="4" name="Picture 3" descr="black plus sign symbol">
            <a:extLst>
              <a:ext uri="{FF2B5EF4-FFF2-40B4-BE49-F238E27FC236}">
                <a16:creationId xmlns:a16="http://schemas.microsoft.com/office/drawing/2014/main" id="{0FB42D04-6011-0282-6796-3EC8EB76D65A}"/>
              </a:ext>
            </a:extLst>
          </p:cNvPr>
          <p:cNvPicPr>
            <a:picLocks noChangeAspect="1"/>
          </p:cNvPicPr>
          <p:nvPr/>
        </p:nvPicPr>
        <p:blipFill>
          <a:blip r:embed="rId3"/>
          <a:stretch>
            <a:fillRect/>
          </a:stretch>
        </p:blipFill>
        <p:spPr>
          <a:xfrm>
            <a:off x="2995265" y="3235689"/>
            <a:ext cx="950593" cy="950593"/>
          </a:xfrm>
          <a:prstGeom prst="rect">
            <a:avLst/>
          </a:prstGeom>
        </p:spPr>
      </p:pic>
      <p:grpSp>
        <p:nvGrpSpPr>
          <p:cNvPr id="14" name="Group 13" descr="The word &quot;Dog&quot; with a picture of a German shepherd dog wearing sunglasses lays on the ground with his tongue hanging out ">
            <a:extLst>
              <a:ext uri="{FF2B5EF4-FFF2-40B4-BE49-F238E27FC236}">
                <a16:creationId xmlns:a16="http://schemas.microsoft.com/office/drawing/2014/main" id="{601C2ED1-15A9-67A2-CD68-CB6688AE5ACB}"/>
              </a:ext>
            </a:extLst>
          </p:cNvPr>
          <p:cNvGrpSpPr/>
          <p:nvPr/>
        </p:nvGrpSpPr>
        <p:grpSpPr>
          <a:xfrm>
            <a:off x="4224415" y="3015887"/>
            <a:ext cx="2619983" cy="1953769"/>
            <a:chOff x="4224415" y="3015887"/>
            <a:chExt cx="2619983" cy="1953769"/>
          </a:xfrm>
        </p:grpSpPr>
        <p:pic>
          <p:nvPicPr>
            <p:cNvPr id="8" name="Picture 7">
              <a:extLst>
                <a:ext uri="{FF2B5EF4-FFF2-40B4-BE49-F238E27FC236}">
                  <a16:creationId xmlns:a16="http://schemas.microsoft.com/office/drawing/2014/main" id="{B8FF42EF-29E8-F1AE-6E49-A599F62AE023}"/>
                </a:ext>
              </a:extLst>
            </p:cNvPr>
            <p:cNvPicPr>
              <a:picLocks noChangeAspect="1"/>
            </p:cNvPicPr>
            <p:nvPr/>
          </p:nvPicPr>
          <p:blipFill>
            <a:blip r:embed="rId4"/>
            <a:srcRect/>
            <a:stretch/>
          </p:blipFill>
          <p:spPr>
            <a:xfrm>
              <a:off x="4224415" y="3015887"/>
              <a:ext cx="2619983" cy="1390196"/>
            </a:xfrm>
            <a:prstGeom prst="rect">
              <a:avLst/>
            </a:prstGeom>
          </p:spPr>
        </p:pic>
        <p:sp>
          <p:nvSpPr>
            <p:cNvPr id="12" name="TextBox 11">
              <a:extLst>
                <a:ext uri="{FF2B5EF4-FFF2-40B4-BE49-F238E27FC236}">
                  <a16:creationId xmlns:a16="http://schemas.microsoft.com/office/drawing/2014/main" id="{D0C66AA8-6E01-8939-C3D0-60CD343A0475}"/>
                </a:ext>
              </a:extLst>
            </p:cNvPr>
            <p:cNvSpPr txBox="1"/>
            <p:nvPr/>
          </p:nvSpPr>
          <p:spPr>
            <a:xfrm>
              <a:off x="4224415" y="4446436"/>
              <a:ext cx="2619983" cy="523220"/>
            </a:xfrm>
            <a:prstGeom prst="rect">
              <a:avLst/>
            </a:prstGeom>
            <a:noFill/>
          </p:spPr>
          <p:txBody>
            <a:bodyPr wrap="square" rtlCol="0">
              <a:spAutoFit/>
            </a:bodyPr>
            <a:lstStyle/>
            <a:p>
              <a:pPr algn="ctr"/>
              <a:r>
                <a:rPr lang="en-US" sz="2800" dirty="0">
                  <a:latin typeface="Calibri" panose="020F0502020204030204" pitchFamily="34" charset="0"/>
                  <a:cs typeface="Calibri" panose="020F0502020204030204" pitchFamily="34" charset="0"/>
                </a:rPr>
                <a:t>Dog</a:t>
              </a:r>
            </a:p>
          </p:txBody>
        </p:sp>
      </p:grpSp>
      <p:pic>
        <p:nvPicPr>
          <p:cNvPr id="6" name="Picture 5" descr="black unequal sign symbol">
            <a:extLst>
              <a:ext uri="{FF2B5EF4-FFF2-40B4-BE49-F238E27FC236}">
                <a16:creationId xmlns:a16="http://schemas.microsoft.com/office/drawing/2014/main" id="{34031F59-449A-383C-6526-221EAAB2C783}"/>
              </a:ext>
            </a:extLst>
          </p:cNvPr>
          <p:cNvPicPr>
            <a:picLocks noChangeAspect="1"/>
          </p:cNvPicPr>
          <p:nvPr/>
        </p:nvPicPr>
        <p:blipFill>
          <a:blip r:embed="rId5"/>
          <a:stretch>
            <a:fillRect/>
          </a:stretch>
        </p:blipFill>
        <p:spPr>
          <a:xfrm>
            <a:off x="7122955" y="3015887"/>
            <a:ext cx="1390196" cy="1390196"/>
          </a:xfrm>
          <a:prstGeom prst="rect">
            <a:avLst/>
          </a:prstGeom>
        </p:spPr>
      </p:pic>
      <p:pic>
        <p:nvPicPr>
          <p:cNvPr id="10" name="Picture Placeholder 9" descr="The word &quot;Hot dog&quot; with a picture of a hot dog.">
            <a:extLst>
              <a:ext uri="{FF2B5EF4-FFF2-40B4-BE49-F238E27FC236}">
                <a16:creationId xmlns:a16="http://schemas.microsoft.com/office/drawing/2014/main" id="{DFAE4BD6-1625-B862-F60B-F6FF9949143B}"/>
              </a:ext>
            </a:extLst>
          </p:cNvPr>
          <p:cNvPicPr>
            <a:picLocks noGrp="1" noChangeAspect="1"/>
          </p:cNvPicPr>
          <p:nvPr>
            <p:ph type="pic" sz="quarter" idx="4294967295"/>
          </p:nvPr>
        </p:nvPicPr>
        <p:blipFill>
          <a:blip r:embed="rId6"/>
          <a:srcRect t="6293" b="6293"/>
          <a:stretch/>
        </p:blipFill>
        <p:spPr>
          <a:xfrm>
            <a:off x="8893739" y="2929871"/>
            <a:ext cx="2451100" cy="1606550"/>
          </a:xfrm>
        </p:spPr>
      </p:pic>
      <p:sp>
        <p:nvSpPr>
          <p:cNvPr id="13" name="TextBox 12">
            <a:extLst>
              <a:ext uri="{FF2B5EF4-FFF2-40B4-BE49-F238E27FC236}">
                <a16:creationId xmlns:a16="http://schemas.microsoft.com/office/drawing/2014/main" id="{19DC431F-9392-D779-30BA-303500E0394D}"/>
              </a:ext>
            </a:extLst>
          </p:cNvPr>
          <p:cNvSpPr txBox="1"/>
          <p:nvPr/>
        </p:nvSpPr>
        <p:spPr>
          <a:xfrm>
            <a:off x="8706972" y="4568539"/>
            <a:ext cx="2619983" cy="523220"/>
          </a:xfrm>
          <a:prstGeom prst="rect">
            <a:avLst/>
          </a:prstGeom>
          <a:noFill/>
        </p:spPr>
        <p:txBody>
          <a:bodyPr wrap="square" rtlCol="0">
            <a:spAutoFit/>
          </a:bodyPr>
          <a:lstStyle/>
          <a:p>
            <a:pPr lvl="1" algn="ctr"/>
            <a:r>
              <a:rPr lang="en-US" sz="2800" dirty="0">
                <a:latin typeface="Calibri" panose="020F0502020204030204" pitchFamily="34" charset="0"/>
                <a:cs typeface="Calibri" panose="020F0502020204030204" pitchFamily="34" charset="0"/>
              </a:rPr>
              <a:t>Hot Dog</a:t>
            </a:r>
          </a:p>
        </p:txBody>
      </p:sp>
      <p:sp>
        <p:nvSpPr>
          <p:cNvPr id="3" name="Text Placeholder 2">
            <a:extLst>
              <a:ext uri="{FF2B5EF4-FFF2-40B4-BE49-F238E27FC236}">
                <a16:creationId xmlns:a16="http://schemas.microsoft.com/office/drawing/2014/main" id="{2174C875-CBAF-FC1D-9DD5-B9E118D470E5}"/>
              </a:ext>
            </a:extLst>
          </p:cNvPr>
          <p:cNvSpPr>
            <a:spLocks noGrp="1"/>
          </p:cNvSpPr>
          <p:nvPr>
            <p:ph type="body" sz="quarter" idx="10"/>
          </p:nvPr>
        </p:nvSpPr>
        <p:spPr>
          <a:xfrm>
            <a:off x="612488" y="5258338"/>
            <a:ext cx="10978994" cy="602059"/>
          </a:xfrm>
        </p:spPr>
        <p:txBody>
          <a:bodyPr/>
          <a:lstStyle/>
          <a:p>
            <a:r>
              <a:rPr lang="en-US" sz="3200" dirty="0" err="1"/>
              <a:t>Deafblindness</a:t>
            </a:r>
            <a:r>
              <a:rPr lang="en-US" sz="3200" dirty="0"/>
              <a:t> does </a:t>
            </a:r>
            <a:r>
              <a:rPr lang="en-US" sz="3200" b="1" dirty="0"/>
              <a:t>not</a:t>
            </a:r>
            <a:r>
              <a:rPr lang="en-US" sz="3200" dirty="0"/>
              <a:t> equal deaf plus blind. </a:t>
            </a:r>
          </a:p>
        </p:txBody>
      </p:sp>
    </p:spTree>
    <p:extLst>
      <p:ext uri="{BB962C8B-B14F-4D97-AF65-F5344CB8AC3E}">
        <p14:creationId xmlns:p14="http://schemas.microsoft.com/office/powerpoint/2010/main" val="37515227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CC"/>
      </a:hlink>
      <a:folHlink>
        <a:srgbClr val="954F7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8euNCCA4IqjupmbpvbvSMfRq+8o=" pdftag="H1" isBookmarkSet="no" bookmark="yes" Order="_x0031_"/>
  <Shape xmlns="" ID="ARSfPO/U9ItJ9zIOwm93ZJ7l/j8=" pdftag="H2" isBookmarkSet="no" bookmark="yes" Order="_x0032_"/>
  <Shape xmlns="" ID="osa0KM2sbnZHHxlXUxKH3ujjHuE=" pdftag="" bookmark="no" Order="_x0031_"/>
  <Shape xmlns="" ID="4JRL6lqoOFw9RUHrP0y9U5BDzf8=" pdftag="" bookmark="no" Order="_x0032_"/>
  <Shape xmlns="" ID="sM+ghJOlUVqnHU19mdPjAdwWJuw=" pdftag="" bookmark="no" Order="_x0031_"/>
  <Shape xmlns="" ID="GTGIHFiwAYvgHLb8IUSCQ2X6w4g=" pdftag="" bookmark="no" Order="_x0032_"/>
  <Shape xmlns="" ID="hq9gSbGZQhpPus+SHezN5PrGc9w=" pdftag="" bookmark="no" Order="_x0031_"/>
  <Shape xmlns="" ID="FtXJgaOuZev8eFU+if2YMxbKkRI=" pdftag="" bookmark="no" Order="_x0032_"/>
  <Shape xmlns="" ID="ri+uYzSNCD67GlIZrZ8qmmNgURU=" pdftag="" bookmark="no" Order="_x0033_"/>
  <Shape xmlns="" ID="/Xe9+1NnBDFDac2uz9Mf5cnxpHw=" pdftag="" bookmark="no" Order="_x0031_"/>
  <Shape xmlns="" ID="rGgMSPfHoOmRN/+oUl7Dwo+YgYE=" pdftag="" bookmark="no" Order="_x0032_"/>
  <Shape xmlns="" ID="ZTBnAgeWTQQGZoyfyflkLJl+jcs=" pdftag="" bookmark="no" Order="_x0035_"/>
  <Shape xmlns="" ID="nSihPpWUspo+Y57wY5tF8LIQIHs=" pdftag="" bookmark="no" Order="_x0032_"/>
  <Shape xmlns="" ID="S6CVtHyytP5Rb39DTS6OkAlP7e0=" pdftag="" bookmark="no" Order="_x0034_"/>
  <Shape xmlns="" ID="USIEJhtT65UPFtGM0RUW67D4iJA=" pdftag="" bookmark="no" Order="_x0033_"/>
  <Shape xmlns="" ID="XzVFQuOWAWqK/HZDqm2LiuGBOJQ=" pdftag="" bookmark="no" Order="_x0032_"/>
  <Shape xmlns="" ID="uflvo7/4mXD7uDuM1tkLIDwRdoQ=" inline="no" formula="no" pdftag="Figure" Lang="" bookmark="no" Order="_x0031_" artifact="_x0030_" validate="no"/>
  <HyperLink xmlns="" ID="iB0l3QkZoIIwbuqLQRe5I0KEal0=1995016305290.2289_384.0426" plainAltText="shuyin.maciel_x0040_metrocsu.org" Lang=""/>
  <Shape xmlns="" ID="oUeVMHAtmcFeZuL28VldA6mxYF4=" pdftag="" bookmark="no" Order="_x0031_"/>
  <Shape xmlns="" ID="iB0l3QkZoIIwbuqLQRe5I0KEal0=" pdftag="" bookmark="no" Order="_x0032_"/>
  <SubText xmlns="" ID="uflvo7/4mXD7uDuM1tkLIDwRdoQ=" ActualText=""/>
  <Shape xmlns="" ID="dPX0ernXQqq7MaM8E4a1qptkh+k=" pdftag="" Order="_x0033_"/>
  <Shape xmlns="" ID="Hh1Xjc3/gkCgz3Lgnw5QbaDBk5s=" isBookmarkSet="no" pdftag="H1" artifact="_x0030_" bookmark="yes" Order="_x0031_"/>
  <Shape xmlns="" ID="Qxpb1VRXstRwAhf8+cTEaFqGdXE=" pdftag="P" artifact="_x0030_" isBookmarkSet="yes" bookmark="no" Order="_x0032_"/>
  <Shape xmlns="" ID="jL4iU1+1d2QxMCWzp8zYBh0ctsY=" pdftag="H2" isBookmarkSet="no" bookmark="yes" Order="_x0031_"/>
  <Shape xmlns="" ID="x/QBzKvZs8QT19MUK4I5dwzhtq8=" pdftag="P" isBookmarkSet="no" bookmark="no" Order="_x0032_"/>
  <Shape xmlns="" ID="YzDsAodc/xSgdSmVogHs9OYpieI=" pdftag="H2" isBookmarkSet="no" bookmark="yes" Order="_x0031_"/>
  <Shape xmlns="" ID="Dvoh/+UvY2cJM+HcXwRtEk02T+4=" formula="no" inline="no" pdftag="Figure" isBookmarkSet="no" bookmark="no" Lang="" artifact="_x0030_" validate="yes" Order="_x0032_"/>
  <HyperLink xmlns="" ID="67frI6mN6vlw8/nADi9hbEiFcuI=-223215442234.4474_335.1089" validate="" plainAltText="NCDB_x0020__x0028_YouTube.com_x0029_" language="" Lang=""/>
  <HyperLink xmlns="" ID="tzG5mn3ag31CKlZ/3T16Os1XQ3E=-61544900269.8274_224.369" validate="" plainAltText="Deafblindness_x002C__x0020_Minnesota_x0020_DeafBlind_x0020_Projects" language="" Lang=""/>
  <HyperLink xmlns="" ID="rUHWb+R13CLGcGz7DhmZgmMtKCM=-7931201152.65496_201.0768" validate="" plainAltText="Etiologies_x0020_of_x0020_Deafblindness_x002C__x0020_Minnesota_x0020_DeafBlind_x0020_Projects" language="" Lang=""/>
  <HyperLink xmlns="" ID="sKSlvLfyErJYyVPL6f+iNCdr9wo=-292999979239.8224_223.4213" validate="" plainAltText="Cortical_x0020_Visual_x0020_Impirments_x0020_"/>
  <HyperLink xmlns="" ID="sKSlvLfyErJYyVPL6f+iNCdr9wo=-202218399050.68236_249.3413" plainAltText="New_x0020_Face_x0020_of_x0020_Blindness_x0020_" validate=""/>
  <HyperLink xmlns="" ID="sKSlvLfyErJYyVPL6f+iNCdr9wo=128011867150.68236_275.2613" validate="" plainAltText="New_x0020_Face_x0020_of_x0020_Blindness_x0020_"/>
  <HyperLink xmlns="" ID="q5nNh6yDnLm7BFon6HWNPPv9vFg=38742662750.68236_223.4213" plainAltText="cvi_x0020_simulation_x0020__x007C__x0020_cvi_x0020_teacher_x0020_"/>
  <HyperLink xmlns="" ID="q5nNh6yDnLm7BFon6HWNPPv9vFg=102354469550.68236_249.3413" validate="" plainAltText="cortical_x0020_visual_x0020_impairment_x0020__x0028_CVI_x0029_"/>
  <HyperLink xmlns="" ID="zLcot18FrTQx3qvcRvszgA1p90I=38742662750.68236_223.4213" plainAltText="cvi_x0020_simulation_x0020__x007C__x0020_cvi_x0020_teacher_x0020_"/>
  <HyperLink xmlns="" ID="zLcot18FrTQx3qvcRvszgA1p90I=102354469550.68236_249.3413" plainAltText="_x0028_wordpress.com_x0029_"/>
  <HyperLink xmlns="" ID="egNWSxoKSrbNHeoKcrqe4wCg5x8=38742662750.68236_223.4213" plainAltText="cvi_x0020_simulation_x0020__x007C__x0020_cvi_x0020_teacher_x0020_"/>
  <HyperLink xmlns="" ID="egNWSxoKSrbNHeoKcrqe4wCg5x8=102354469550.68236_249.3413" plainAltText="_x0028_wordpress.com_x0029_"/>
  <HyperLink xmlns="" ID="2vUKWi/kzJocODnqTmXFyA3glGM=-1386156533432.4236_264.7383" plainAltText="School_x0020_Sound_x0020_Effects_x0020_" language="" Lang=""/>
  <HyperLink xmlns="" ID="2vUKWi/kzJocODnqTmXFyA3glGM=1755000053432.4236_302.6584" plainAltText="_x0028_Ambience_x0020_World_x0029_"/>
  <HyperLink xmlns="" ID="2vUKWi/kzJocODnqTmXFyA3glGM=609199831432.4236_340.5783" plainAltText="Unfair_x0020_Spelling_x0020_Test_x0020_5_x0020_words" language="" Lang=""/>
  <HyperLink xmlns="" ID="9Fc+J1eZUF+4r6ulToLKtDiGd3o=-29595661550.68221_261.3412" plainAltText="Scattered_x0020_Blind_x0020_Spots_x0020_and_x0020_Severe_x0020_Hearing_x0020_Loss_x0020__x0028_1:03_x0029__x000D_" language="" Lang=""/>
  <HyperLink xmlns="" ID="9Fc+J1eZUF+4r6ulToLKtDiGd3o=-87305582750.68221_305.2613" plainAltText="_x0032_0_x002F_200_x0020_Visual_x0020_Acuity_x0020_and_x0020_Sloping_x0020_Hearing_x0020_Loss_x0020__x0028_1:04_x0029__x000D_"/>
  <HyperLink xmlns="" ID="9Fc+J1eZUF+4r6ulToLKtDiGd3o=-137895799350.68221_349.1813" plainAltText="Cataracts_x0020_and_x0020_Mild_x0020_High_x0020_Frequency_x0020_Hearing_x0020_Los"/>
  <HyperLink xmlns="" ID="9Fc+J1eZUF+4r6ulToLKtDiGd3o=1023520426508.6072_349.1813" plainAltText="s_x0020__x0028_0:59_x0029_"/>
  <HyperLink xmlns="" ID="9Fc+J1eZUF+4r6ulToLKtDiGd3o=-155496331150.68221_393.1013" plainAltText="Cochlear_x0020_Implant_x0020_Simulations_x0020_Auditory_x0020_Implant_x0020_Service_x0020_"/>
  <HyperLink xmlns="" ID="9Fc+J1eZUF+4r6ulToLKtDiGd3o=-116978081550.68221_443.0213" validate="" plainAltText="Cochlear_x0020_Implant_x0020_Simulations_x0020_"/>
  <HyperLink xmlns="" ID="tHpZ6eYqhSk9/8eKYNT5N0oGr/Y=-1765588191454.1508_248.2383" plainAltText="Before_x0020_Active_x0020_Learning" language="" Lang=""/>
  <HyperLink xmlns="" ID="tHpZ6eYqhSk9/8eKYNT5N0oGr/Y=-1735266845454.1508_373.9984" plainAltText="In_x0020_Active_x0020_Learning" language="" Lang=""/>
  <HyperLink xmlns="" ID="r/KWO5hsBuI53mPStn+cttsmz+s=-151920918250.68236_223.4213" plainAltText="Journal_x0020_of_x0020_Visual_x0020_Impairment_x0020__x0026__x0020_Blindness" language="" Lang=""/>
  <HyperLink xmlns="" ID="DNRbaI0kfqv/Pu6eRQwjI70Zly0=124463885952.65504_277.6376" plainAltText="MN_x0020_Department_x0020_of_x0020_Education_x0020_SMI_x0020_" language="" Lang=""/>
  <HyperLink xmlns="" ID="DNRbaI0kfqv/Pu6eRQwjI70Zly0=84958219852.65504_315.5576" plainAltText="Checklist_x0020_Link" language=""/>
  <HyperLink xmlns="" ID="DNRbaI0kfqv/Pu6eRQwjI70Zly0=108955605452.65504_365.4776" plainAltText="IDEA_x0027_s_x0020_Multiple_x0020_Disabilities_x0020_Criteria_x0020_" language="" Lang=""/>
  <HyperLink xmlns="" ID="DNRbaI0kfqv/Pu6eRQwjI70Zly0=90326541352.65504_403.3976" plainAltText="excludes_x0020_Deafblindness_x0020_and_x0020_recognizes_x0020_" language=""/>
  <HyperLink xmlns="" ID="DNRbaI0kfqv/Pu6eRQwjI70Zly0=88240779352.65504_429.3176" plainAltText="it_x0020_as_x0020_a_x0020_separate_x0020_disability_x0020_category." language=""/>
  <HyperLink xmlns="" ID="X8DXDJWHhk4AT9NHOrrcrDgjExk=-88190715950.68236_237.6" plainAltText="Google_x0020_Site:_x0020_DeafBlind_x0020_Resources_x0020_for_x0020_" language="" Lang=""/>
  <HyperLink xmlns="" ID="X8DXDJWHhk4AT9NHOrrcrDgjExk=202413465250.68236_267.84" plainAltText="Educators" language=""/>
  <HyperLink xmlns="" ID="X8DXDJWHhk4AT9NHOrrcrDgjExk=-88190715950.68236_322.08" plainAltText="Google_x0020_Site:_x0020_DeafBlind_x0020_Resources_x0020_for_x0020_" language="" Lang=""/>
  <HyperLink xmlns="" ID="X8DXDJWHhk4AT9NHOrrcrDgjExk=202413465250.68236_364.32" plainAltText="Educators" language=""/>
  <HyperLink xmlns="" ID="zoidT1R40RDFcJW25l5oiyoKj04=-171461689950.68236_378.9413" plainAltText="Intervener_x0020_Information_x0020_on_x0020_the_x0020_MN_x0020_" language="" Lang=""/>
  <HyperLink xmlns="" ID="zoidT1R40RDFcJW25l5oiyoKj04=46054602550.68236_416.8613" plainAltText="DeafBlind_x0020_Project_x0020_Website" language=""/>
  <HyperLink xmlns="" ID="bTRdlOFQAQVdYpIIcx9jPyQDRHY=212033971050.68229_223.4213" plainAltText="Link:_x0020_Comparison_x0020_of_x0020_Interveners_x0020_and_x0020_" language="" Lang=""/>
  <HyperLink xmlns="" ID="bTRdlOFQAQVdYpIIcx9jPyQDRHY=104120720150.68229_253.6613" plainAltText="Paraprofessionals_x0020_Document" language="" Lang=""/>
  <HyperLink xmlns="" ID="bTRdlOFQAQVdYpIIcx9jPyQDRHY=133428586950.68229_410.6213" plainAltText="Interveners" language="" Lang=""/>
  <HyperLink xmlns="" ID="P63jNIUm8ttGFxFnYLO6cy7qaUs=67898202550.68236_223.4213" plainAltText="Link:_x0020_Clarification_x0020_of_x0020_Roles_x0020_of_x0020_" language="" Lang=""/>
  <HyperLink xmlns="" ID="P63jNIUm8ttGFxFnYLO6cy7qaUs=-153100676150.68236_253.6613" plainAltText="Contracted_x0020_Nurses_x002C__x0020_District_x0020_Health_x0020_Staff_x002C__x0020_" language=""/>
  <HyperLink xmlns="" ID="P63jNIUm8ttGFxFnYLO6cy7qaUs=-80980503350.68236_283.9012" plainAltText="and_x0020_Interveners_x0020_in_x0020_Educational_x0020_Settings" language=""/>
  <HyperLink xmlns="" ID="P63jNIUm8ttGFxFnYLO6cy7qaUs=72373554350.68236_428.8613" plainAltText="Resources_x0020_for_x0020_Interveners" language="" Lang=""/>
  <HyperLink xmlns="" ID="jUTYvpmOTThsG45D1w+Miwid0sI=1725154279322.7238_311.4378" plainAltText="Ann.Mayes_x0040_brightworksmn.org" language="" Lang=""/>
  <Shape xmlns="" ID="xS2qdNIuHE37SPR7RJ1/n1fsuDQ=" formula="no" inline="no" pdftag="Figure" isBookmarkSet="no" bookmark="no" artifact="_x0030_" Lang="" validate="yes" Order="_x0033_"/>
  <Shape xmlns="" ID="7H6k1QSEOaqln6gMbnx7XawdpMA=" formula="no" inline="no" pdftag="Figure" isBookmarkSet="no" bookmark="no" artifact="_x0030_" Lang="" validate="yes" Order="_x0034_"/>
  <Shape xmlns="" ID="clM7S71kDa5KS7AzLjTU38cFj+w=" pdftag="H2" isBookmarkSet="no" bookmark="yes" Order="_x0031_"/>
  <Shape xmlns="" ID="67frI6mN6vlw8/nADi9hbEiFcuI=" pdftag="P" isBookmarkSet="no" bookmark="no" Order="_x0032_"/>
  <Shape xmlns="" ID="d2naULY/BAupnAjg5Bg/DCv9FqQ=" formula="no" inline="no" pdftag="Figure" isBookmarkSet="no" bookmark="no" artifact="_x0030_" Lang="" validate="yes" Order="_x0033_"/>
  <Shape xmlns="" ID="5nXlIvaTqQNK2iJ0qv9G/QO5Mn0=" pdftag="H2" isBookmarkSet="no" bookmark="yes" Order="_x0031_"/>
  <Shape xmlns="" ID="tC0W+4O/RORbynrOsOli3P6LLcw=" pdftag="P" isBookmarkSet="no" bookmark="no" Order="_x0032_"/>
  <Shape xmlns="" ID="4LTYL/MbmZbPRDDWr/mkSn+n6Rs=" pdftag="H2" isBookmarkSet="no" bookmark="yes" Order="_x0031_"/>
  <Shape xmlns="" ID="ULOumZi1o68/nTB5M/dTG9+Nedc=" pdftag="P" isBookmarkSet="no" bookmark="no" Order="_x0033_"/>
  <Shape xmlns="" ID="Ova7LcD3phmseEWt9uatOSS5Y4o=" pdftag="Figure" formula="no" inline="no" isBookmarkSet="no" bookmark="no" artifact="_x0030_" Lang="" validate="yes" Order="_x0032_"/>
  <Shape xmlns="" ID="Iga2RhzUAw52h3irCRfORgJqFHg=" pdftag="H2" isBookmarkSet="no" bookmark="yes" Order="_x0031_"/>
  <Shape xmlns="" ID="JM6cQv0XKEN/5PUitMYhVrRC8JY=" pdftag="P" isBookmarkSet="no" bookmark="no" Order="_x0032_"/>
  <Shape xmlns="" ID="ISsIkkbIyGT12DEgfvtNd+bXNK4=" pdftag="P" isBookmarkSet="no" bookmark="no" Order="_x0033_"/>
  <Shape xmlns="" ID="QOTGmmHJOB14Vaswiz7QJ5fKJUA=" pdftag="H2" isBookmarkSet="no" bookmark="yes" Order="_x0031_"/>
  <Shape xmlns="" ID="tzG5mn3ag31CKlZ/3T16Os1XQ3E=" pdftag="P" isBookmarkSet="no" bookmark="no" Order="_x0032_"/>
  <Shape xmlns="" ID="aVY2CjqlgMI8G6U5bryiY+Q06io=" pdftag="H2" isBookmarkSet="no" bookmark="yes" Order="_x0031_"/>
  <Shape xmlns="" ID="N6UctHOGfqaUOoIdxniEz9k5qcY=" pdftag="Figure" formula="no" inline="no" isBookmarkSet="no" bookmark="no" artifact="_x0030_" Lang="" validate="yes" Order="_x0032_"/>
  <Shape xmlns="" ID="Y3IjvwLkBn06dsQPzAqGWFHBu8E=" formula="no" inline="no" pdftag="Figure" isBookmarkSet="no" bookmark="no" artifact="_x0030_" Lang="" validate="yes" Order="_x0033_"/>
  <Shape xmlns="" ID="eGPSx3Muzif47f6AOkO5iuGIVvw=" pdftag="Figure" formula="no" inline="no" isBookmarkSet="no" bookmark="no" artifact="_x0030_" Lang="" validate="yes" Order="_x0034_"/>
  <Shape xmlns="" ID="g4kSaD6+O26gWJzfQ6UdeCso+AM=" formula="no" inline="no" pdftag="Figure" isBookmarkSet="no" bookmark="no" artifact="_x0030_" Lang="" validate="yes" Order="_x0035_"/>
  <Shape xmlns="" ID="wMuZV5SMCI1NMYkhqpYTA36JyLY=" formula="no" inline="no" pdftag="Figure" isBookmarkSet="no" bookmark="no" artifact="_x0030_" Lang="" validate="yes" Order="_x0036_"/>
  <Shape xmlns="" ID="xJt0SY7Nlb5dHEIt1Sd2/a+Dx6g=" pdftag="P" isBookmarkSet="no" bookmark="no" Order="_x0037_"/>
  <Shape xmlns="" ID="QLRneUJ0WIkxCk0AwPZnC1K5EA4=" pdftag="P" isBookmarkSet="no" bookmark="no" Order="_x0038_"/>
  <Shape xmlns="" ID="Bdt55eWvQrprl9db46w3nic2ax8=" pdftag="H2" isBookmarkSet="no" bookmark="yes" Order="_x0031_"/>
  <Shape xmlns="" ID="rUHWb+R13CLGcGz7DhmZgmMtKCM=" pdftag="P" isBookmarkSet="no" bookmark="no" Order="_x0032_"/>
  <Shape xmlns="" ID="6LTnFDCLf16Lht/z2fHrn9Xl1p4=" pdftag="P" isBookmarkSet="no" bookmark="no" Order="_x0033_"/>
  <Shape xmlns="" ID="G7QaXs8wuNm52uPbLJKnGG/NZsI=" pdftag="H2" isBookmarkSet="no" bookmark="yes" Order="_x0031_"/>
  <Shape xmlns="" ID="0eNfXImZDY/sLZohSC/ucG3A6fQ=" pdftag="P" isBookmarkSet="no" bookmark="no" Order="_x0032_"/>
  <Shape xmlns="" ID="NTavbDb1ks5SluphNdbVmE+UGFg=" formula="no" inline="no" pdftag="Figure" isBookmarkSet="no" bookmark="no" artifact="_x0030_" Lang="" validate="yes" Order="_x0033_"/>
  <Shape xmlns="" ID="jgxaEdtR5jxWXBs5Fc92RDLe3r0=" pdftag="H2" isBookmarkSet="no" bookmark="yes" Order="_x0031_"/>
  <Shape xmlns="" ID="+nA0ChZFmd40ilabGdh6ET4kpQI=" pdftag="P" isBookmarkSet="no" bookmark="no" Order="_x0032_"/>
  <Shape xmlns="" ID="CA7q1vh/2mRVzx14xim0xJSKtxk=" formula="no" inline="no" pdftag="Figure" isBookmarkSet="no" bookmark="no" artifact="_x0030_" Lang="" validate="yes" Order="_x0033_"/>
  <Shape xmlns="" ID="3R5y2jflfoVWSH8Q0YrJ1Z2hJoE=" pdftag="H2" isBookmarkSet="no" bookmark="yes" Order="_x0031_"/>
  <Shape xmlns="" ID="Q3/OYSd+4T1CVszzysho9Wi25nA=" pdftag="P" isBookmarkSet="no" bookmark="no" Order="_x0032_"/>
  <Shape xmlns="" ID="neUbFXmYcVQXk82eSYPA0qevlj8=" formula="no" inline="no" pdftag="Figure" isBookmarkSet="no" bookmark="no" artifact="_x0030_" validate="yes" Order="_x0033_" Lang=""/>
  <Shape xmlns="" ID="/VknWrUEZNgaIvI+q94+X3CXGV0=" formula="no" inline="no" pdftag="Figure" isBookmarkSet="no" bookmark="no" artifact="_x0030_" validate="yes" Order="_x0034_" Lang=""/>
  <Shape xmlns="" ID="blo5ZZm4s3WPpz9x1xWDLO6QiWU=" pdftag="H2" isBookmarkSet="no" bookmark="yes" Order="_x0031_"/>
  <Shape xmlns="" ID="DoX8mElSGGeckuMj57DHkvGPNpE=" pdftag="P" isBookmarkSet="no" bookmark="no" Order="_x0033_"/>
  <Shape xmlns="" ID="kxJbUQbM7FoLkeGpGQqqNZJI8gM=" formula="no" inline="no" pdftag="Figure" isBookmarkSet="no" bookmark="no" artifact="_x0030_" Lang="" validate="yes" Order="_x0032_"/>
  <Shape xmlns="" ID="XZ1AWsu5R9mJMawiE2YxRmULPHc=" pdftag="H2" isBookmarkSet="no" bookmark="yes" Order="_x0031_"/>
  <Shape xmlns="" ID="A3MUTWPIIeljecFHoXQPTYwD9Ug=" pdftag="P" isBookmarkSet="no" bookmark="no" Order="_x0032_"/>
  <Shape xmlns="" ID="9HQtgHshWJ0WzQV+8o5EDlMgHLE=" pdftag="H2" isBookmarkSet="no" bookmark="yes" Order="_x0031_"/>
  <Shape xmlns="" ID="Ht3Fqrtc70wgSZ3C+e23bmWJi+s=" pdftag="P" isBookmarkSet="no" bookmark="no" Order="_x0032_"/>
  <Shape xmlns="" ID="S5Neu/WI1yw8inRj9PCjxD/daLw=" pdftag="H2" isBookmarkSet="no" bookmark="yes" Order="_x0031_"/>
  <Shape xmlns="" ID="sKSlvLfyErJYyVPL6f+iNCdr9wo=" pdftag="P" isBookmarkSet="no" bookmark="no" Order="_x0032_"/>
  <Shape xmlns="" ID="XNeKiDH4NjmnAfm1/RJxRp+A1ck=" formula="no" artifact="_x0030_" inline="no" validate="yes" pdftag="Figure" isBookmarkSet="no" bookmark="no" Order="_x0033_"/>
  <Shape xmlns="" ID="XcLV/sTQJGwyLv2g07rbC2JbgAw=" pdftag="H2" isBookmarkSet="no" bookmark="yes" Order="_x0031_"/>
  <Shape xmlns="" ID="q5nNh6yDnLm7BFon6HWNPPv9vFg=" pdftag="P" isBookmarkSet="no" bookmark="no" Order="_x0032_"/>
  <Shape xmlns="" ID="XNVExtZdjVXUdls8eibgUKj9pqg=" formula="no" inline="no" pdftag="Figure" isBookmarkSet="no" bookmark="no" artifact="_x0030_" Lang="" validate="yes" Order="_x0033_"/>
  <Shape xmlns="" ID="mbeMc+99NTKRa9yYg71zL9oyyaI=" pdftag="H2" isBookmarkSet="no" bookmark="yes" Order="_x0031_"/>
  <Shape xmlns="" ID="zLcot18FrTQx3qvcRvszgA1p90I=" pdftag="P" isBookmarkSet="no" bookmark="no" Order="_x0032_"/>
  <Shape xmlns="" ID="VYxHU45dK/+7aW5+ZWSp4LrHP4k=" formula="no" inline="no" pdftag="Figure" isBookmarkSet="no" bookmark="no" artifact="_x0030_" Lang="" validate="yes" Order="_x0032_"/>
  <Shape xmlns="" ID="D+RRCP0Mw/OjNSCrFc6IbahECpY=" pdftag="H2" isBookmarkSet="no" bookmark="yes" Order="_x0031_"/>
  <Shape xmlns="" ID="egNWSxoKSrbNHeoKcrqe4wCg5x8=" pdftag="P" isBookmarkSet="no" bookmark="no" Order="_x0032_"/>
  <Shape xmlns="" ID="nIdL9YFOdsOwHL33OxfTzjmET2k=" formula="no" inline="no" pdftag="Figure" isBookmarkSet="no" bookmark="no" artifact="_x0030_" Lang="" validate="yes" Order="_x0033_"/>
  <Shape xmlns="" ID="AJq2vWH+5aUaTFnM6BZRwzlt9ek=" pdftag="H2" isBookmarkSet="no" bookmark="yes" Order="_x0031_"/>
  <Shape xmlns="" ID="AKFAaLxi08h61gVmUU7kNG7p/Ic=" pdftag="P" isBookmarkSet="no" bookmark="no" Order="_x0032_"/>
  <Shape xmlns="" ID="2vUKWi/kzJocODnqTmXFyA3glGM=" pdftag="P" isBookmarkSet="no" bookmark="no" Order="_x0033_"/>
  <Shape xmlns="" ID="lguPTKwnF34wZZEM7lL2IsjUxk8=" formula="no" inline="no" pdftag="Figure" isBookmarkSet="no" bookmark="no" artifact="_x0030_" Lang="" validate="yes" Order="_x0034_"/>
  <Shape xmlns="" ID="k4YKK1w2tSR/IgSyBiEigNfsvYI=" formula="no" inline="no" pdftag="Figure" isBookmarkSet="no" bookmark="no" artifact="_x0030_" Lang="" validate="yes" Order="_x0035_"/>
  <Shape xmlns="" ID="by2ivNkzK7KWm3ZyLRkB0lMqJcQ=" pdftag="H2" isBookmarkSet="no" bookmark="yes" Order="_x0031_"/>
  <Shape xmlns="" ID="9Fc+J1eZUF+4r6ulToLKtDiGd3o=" pdftag="P" isBookmarkSet="no" bookmark="no" Order="_x0032_"/>
  <Shape xmlns="" ID="Oe3ZGbeIPrlbZKEH45LUSwiDaAw=" formula="no" inline="no" pdftag="Figure" isBookmarkSet="no" bookmark="no" artifact="_x0030_" Lang="" validate="yes" Order="_x0033_"/>
  <Shape xmlns="" ID="v1DcJAOskSeXoOoKk9PobUwvyJc=" pdftag="H2" isBookmarkSet="no" bookmark="yes" Order="_x0031_"/>
  <Shape xmlns="" ID="LkHhmXVz5GCKNCe79ym2+rqNjks=" pdftag="P" isBookmarkSet="no" bookmark="no" Order="_x0032_"/>
  <Shape xmlns="" ID="tHpZ6eYqhSk9/8eKYNT5N0oGr/Y=" pdftag="P" isBookmarkSet="no" bookmark="no" Order="_x0033_"/>
  <Shape xmlns="" ID="CvQeKtK91ePowZvqO9KkTN1cCPo=" formula="no" inline="no" pdftag="Figure" isBookmarkSet="no" bookmark="no" artifact="_x0030_" Lang="" validate="yes" Order="_x0035_"/>
  <Shape xmlns="" ID="FLSNSijw43ABt4AVRXX1SAdHzG0=" formula="no" inline="no" pdftag="Figure" isBookmarkSet="no" bookmark="no" artifact="_x0030_" Lang="" validate="yes" Order="_x0034_"/>
  <Shape xmlns="" ID="u5jBaF9zjiBmmjjG5Vi02iQ7/eI=" pdftag="H2" isBookmarkSet="no" bookmark="yes" Order="_x0031_"/>
  <Shape xmlns="" ID="2OD8x8mTKU2xt0vLniCnF9c1VkE=" formula="no" inline="no" pdftag="Figure" isBookmarkSet="no" bookmark="no" artifact="_x0030_" Lang="" validate="yes" Order="_x0032_"/>
  <Shape xmlns="" ID="MqbnSyMGQ7AmIGCMoeBybamnJUk=" pdftag="H2" isBookmarkSet="no" bookmark="yes" Order="_x0031_"/>
  <Shape xmlns="" ID="r/KWO5hsBuI53mPStn+cttsmz+s=" pdftag="P" isBookmarkSet="no" bookmark="no" Order="_x0032_"/>
  <Shape xmlns="" ID="a+HmzC70pGujSvZlEukTik+bqdE=" formula="no" inline="no" pdftag="Figure" isBookmarkSet="no" bookmark="no" artifact="_x0030_" Lang="" validate="yes" Order="_x0033_"/>
  <Shape xmlns="" ID="ZuNXF9XJFiP2ZYtyZJKKQxIppq0=" pdftag="H2" isBookmarkSet="no" bookmark="yes" Order="_x0031_"/>
  <Shape xmlns="" ID="DNRbaI0kfqv/Pu6eRQwjI70Zly0=" pdftag="P" isBookmarkSet="no" bookmark="no" Order="_x0032_"/>
  <Shape xmlns="" ID="bo/5Zm8+k6zWXpjLNxPIfeN5Fm0=" pdftag="P" isBookmarkSet="no" bookmark="no" Order="_x0033_"/>
  <Shape xmlns="" ID="Z9Q5Z79VISirYiTb8q5GfqOrbFI=" pdftag="H2" isBookmarkSet="no" bookmark="yes" Order="_x0031_"/>
  <Shape xmlns="" ID="X8DXDJWHhk4AT9NHOrrcrDgjExk=" pdftag="P" isBookmarkSet="no" bookmark="no" Order="_x0032_"/>
  <Shape xmlns="" ID="6Kgksc9h4/8/yl+2c5H5nGT7q+o=" formula="no" inline="no" pdftag="Figure" isBookmarkSet="no" bookmark="no" artifact="_x0030_" Lang="" validate="yes" Order="_x0033_"/>
  <Shape xmlns="" ID="br+H7mB4i5Lf37/ZjA3Oux/8PyI=" pdftag="H2" isBookmarkSet="no" bookmark="yes" Order="_x0031_"/>
  <Shape xmlns="" ID="zoidT1R40RDFcJW25l5oiyoKj04=" pdftag="P" isBookmarkSet="no" bookmark="no" Order="_x0032_"/>
  <Shape xmlns="" ID="eMplTsf6nWXM2hFvwi0+z9lnQ4Y=" formula="no" inline="no" artifact="_x0030_" validate="yes" Order="_x0032_" pdftag="Figure" isBookmarkSet="no" bookmark="no"/>
  <Shape xmlns="" ID="tPOgyE56Rgofb9fVduvEHjwJJmE=" pdftag="H2" isBookmarkSet="no" bookmark="yes" Order="_x0031_"/>
  <Shape xmlns="" ID="bTRdlOFQAQVdYpIIcx9jPyQDRHY=" pdftag="P" isBookmarkSet="no" bookmark="no" Order="_x0032_"/>
  <Shape xmlns="" ID="6y+dWWC5GafZR+t9dmKZLH1AYvc=" formula="no" inline="no" pdftag="Figure" isBookmarkSet="no" bookmark="no" artifact="_x0030_" Lang="" validate="yes" Order="_x0033_"/>
  <Shape xmlns="" ID="DqdmUlNGDMmz1JQ5atPnxiev+5g=" pdftag="H2" isBookmarkSet="no" bookmark="yes" Order="_x0031_"/>
  <Shape xmlns="" ID="P63jNIUm8ttGFxFnYLO6cy7qaUs=" pdftag="P" isBookmarkSet="no" bookmark="no" Order="_x0032_"/>
  <Shape xmlns="" ID="Q5ilhhVcuiIn2TlM9j1yQRhUKIY=" formula="no" inline="no" pdftag="Figure" isBookmarkSet="no" bookmark="no" artifact="_x0030_" Lang="" validate="yes" Order="_x0033_"/>
  <Shape xmlns="" ID="7KxnTUCQyvGkDOBCV5xFm6+Q9yQ=" pdftag="H2" isBookmarkSet="no" bookmark="yes" Order="_x0031_"/>
  <Shape xmlns="" ID="oJmTcpo1R5Wz1iKvwG/TxTYCUv0=" pdftag="P" isBookmarkSet="no" bookmark="no" Order="_x0032_"/>
  <Shape xmlns="" ID="1p67h/LmYyVwwXVxk6g/gbvEsiM=" formula="no" inline="no" pdftag="Figure" isBookmarkSet="no" bookmark="no" artifact="_x0030_" Lang="" validate="yes" Order="_x0033_"/>
  <Shape xmlns="" ID="eph87osSyFb/yEwL/ePBX/D/3b4=" formula="no" inline="no" pdftag="Figure" isBookmarkSet="no" bookmark="no" Lang="" artifact="_x0030_" validate="yes" Order="_x0034_"/>
  <Shape xmlns="" ID="Umd7j8VCMAsyjczBrtlCXEVWDwA=" pdftag="H2" isBookmarkSet="no" bookmark="yes" Order="_x0031_"/>
  <Shape xmlns="" ID="jUTYvpmOTThsG45D1w+Miwid0sI=" pdftag="P" isBookmarkSet="no" bookmark="no" Order="_x0032_"/>
  <SubText xmlns="" ID="Dvoh/+UvY2cJM+HcXwRtEk02T+4=" ActualText=""/>
  <SubText xmlns="" ID="eph87osSyFb/yEwL/ePBX/D/3b4=" ActualText=""/>
  <SubText xmlns="" ID="a+HmzC70pGujSvZlEukTik+bqdE=" ActualText=""/>
  <SubText xmlns="" ID="6Kgksc9h4/8/yl+2c5H5nGT7q+o=" ActualText=""/>
  <SubText xmlns="" ID="eMplTsf6nWXM2hFvwi0+z9lnQ4Y=" ActualText=""/>
  <SubText xmlns="" ID="6y+dWWC5GafZR+t9dmKZLH1AYvc=" ActualText=""/>
  <SubText xmlns="" ID="Q5ilhhVcuiIn2TlM9j1yQRhUKIY=" ActualText=""/>
  <SubText xmlns="" ID="1p67h/LmYyVwwXVxk6g/gbvEsiM=" ActualText=""/>
  <SubText xmlns="" ID="xS2qdNIuHE37SPR7RJ1/n1fsuDQ=" ActualText=""/>
  <SubText xmlns="" ID="7H6k1QSEOaqln6gMbnx7XawdpMA=" ActualText=""/>
  <SubText xmlns="" ID="d2naULY/BAupnAjg5Bg/DCv9FqQ=" ActualText=""/>
  <SubText xmlns="" ID="Ova7LcD3phmseEWt9uatOSS5Y4o=" ActualText=""/>
  <SubText xmlns="" ID="N6UctHOGfqaUOoIdxniEz9k5qcY=" ActualText=""/>
  <SubText xmlns="" ID="Y3IjvwLkBn06dsQPzAqGWFHBu8E=" ActualText=""/>
  <SubText xmlns="" ID="eGPSx3Muzif47f6AOkO5iuGIVvw=" ActualText=""/>
  <SubText xmlns="" ID="g4kSaD6+O26gWJzfQ6UdeCso+AM=" ActualText=""/>
  <SubText xmlns="" ID="wMuZV5SMCI1NMYkhqpYTA36JyLY=" ActualText=""/>
  <SubText xmlns="" ID="NTavbDb1ks5SluphNdbVmE+UGFg=" ActualText=""/>
  <SubText xmlns="" ID="CA7q1vh/2mRVzx14xim0xJSKtxk=" ActualText=""/>
  <SubText xmlns="" ID="neUbFXmYcVQXk82eSYPA0qevlj8=" ActualText=""/>
  <SubText xmlns="" ID="/VknWrUEZNgaIvI+q94+X3CXGV0=" ActualText=""/>
  <SubText xmlns="" ID="kxJbUQbM7FoLkeGpGQqqNZJI8gM=" ActualText=""/>
  <SubText xmlns="" ID="XNeKiDH4NjmnAfm1/RJxRp+A1ck=" ActualText=""/>
  <SubText xmlns="" ID="XNVExtZdjVXUdls8eibgUKj9pqg=" ActualText=""/>
  <SubText xmlns="" ID="VYxHU45dK/+7aW5+ZWSp4LrHP4k=" ActualText=""/>
  <SubText xmlns="" ID="nIdL9YFOdsOwHL33OxfTzjmET2k=" ActualText=""/>
  <SubText xmlns="" ID="lguPTKwnF34wZZEM7lL2IsjUxk8=" ActualText=""/>
  <SubText xmlns="" ID="k4YKK1w2tSR/IgSyBiEigNfsvYI=" ActualText=""/>
  <SubText xmlns="" ID="Oe3ZGbeIPrlbZKEH45LUSwiDaAw=" ActualText=""/>
  <SubText xmlns="" ID="CvQeKtK91ePowZvqO9KkTN1cCPo=" ActualText=""/>
  <SubText xmlns="" ID="FLSNSijw43ABt4AVRXX1SAdHzG0=" ActualText=""/>
  <SubText xmlns="" ID="2OD8x8mTKU2xt0vLniCnF9c1VkE=" ActualText=""/>
  <HyperLink xmlns="" ID="2vUKWi/kzJocODnqTmXFyA3glGM=-259825312432.4236_302.6584" plainAltText="_x0028_Ambience_x0020_World_x0029__x000D_" language="" Lang=""/>
  <HyperLink xmlns="" ID="9Fc+J1eZUF+4r6ulToLKtDiGd3o=114860689950.68221_349.1813" plainAltText="Cataracts_x0020_and_x0020_Mild_x0020_High_x0020_Frequency_x0020_Hearing_x0020_Loss_x0020__x0028_0:59_x0029_"/>
  <Shape xmlns="" ID="0174RS4q3xtYWWw+BMUXCgD5IEA=" formula="no" artifact="_x0030_" inline="no" pdftag="Figure" isBookmarkSet="no" bookmark="no" Lang="" validate="yes" Order="_x0033_"/>
  <table xmlns="" ID="DoX8mElSGGeckuMj57DHkvGPNpE=" Exclude="no" LinkedHeaders="" Scope="" type="_x0030_" HRows="_x0031_" HCols="_x0031_" Summary="" TableLinerizing="V" Header="no" Caption="no"/>
  <table xmlns="" ID="QRaZmc5o+sEHLCCGAaTR/95Uq08=" Exclude="no" LinkedHeaders="" Scope="" Header="no" Caption="no"/>
  <table xmlns="" ID="mMv1HqQ6e4aLR88GAIRZ7DCtapc=" Exclude="no" LinkedHeaders="" Scope="" Header="no" Caption="no"/>
  <table xmlns="" ID="ZU/hOY/v98c3WVkz9zUKKhVho5A=" Exclude="no" LinkedHeaders="" Scope="" Header="no" Caption="no"/>
  <table xmlns="" ID="bmDWWApIY0gck4iSWjF6oh7yk3M=" Exclude="no" LinkedHeaders="" Scope="" Header="no" Caption="no"/>
  <table xmlns="" ID="ptBzP0Y0tMhGjXVdRbm4Sh+2278=" Exclude="no" LinkedHeaders="" Scope="" Header="no" Caption="no"/>
  <table xmlns="" ID="qFImGN63NiHGKcHuPjBq9TrIuY4=" Exclude="no" LinkedHeaders="" Scope="" Header="no" Caption="no"/>
  <table xmlns="" ID="I4bJojGRrkvUmxnC42lM+mig/8A=" Exclude="no" LinkedHeaders="" Scope="" Header="no" Caption="no"/>
  <table xmlns="" ID="AiP8hX8LpFk4trFV1U9dh5yxosA=" Exclude="no" LinkedHeaders="" Scope="" Header="no" Caption="no"/>
  <table xmlns="" ID="RUdkYn0IWobx1FP7Q/MMF8PoztQ=" Exclude="no" LinkedHeaders="" Scope="" Header="no" Caption="no"/>
  <table xmlns="" ID="S/XU4+9i8d/KcJuBpOeflbsV0e0=" Exclude="no" LinkedHeaders="" Scope="" Header="no" Caption="no"/>
  <table xmlns="" ID="Rab7BfDBSLXqZWkeoa5VtGerLks=" Exclude="no" LinkedHeaders="" Scope="" Header="no" Caption="no"/>
  <table xmlns="" ID="sIJIvlzZmkGnP9TKZ3sZ9UgUDz4=" Exclude="no" LinkedHeaders="" Scope="" Header="no" Caption="no"/>
  <table xmlns="" ID="1QgMzP/cxmqmeIR089WJ+pLfsgo=" Exclude="no" LinkedHeaders="" Scope="" Header="no" Caption="no"/>
  <table xmlns="" ID="Jf11SNa5SQdglAtaTLxi4BwdDyM=" Exclude="no" LinkedHeaders="" Scope="" Header="no" Caption="no"/>
  <HyperLink xmlns="" ID="q5nNh6yDnLm7BFon6HWNPPv9vFg=-125512850.68236_223.4213" plainAltText=""/>
  <HyperLink xmlns="" ID="sKSlvLfyErJYyVPL6f+iNCdr9wo=1280118671174.0574_249.3413" plainAltText=""/>
  <HyperLink xmlns="" ID="sKSlvLfyErJYyVPL6f+iNCdr9wo=-202218399050.68236_223.4213" plainAltText=""/>
  <HyperLink xmlns="" ID="sKSlvLfyErJYyVPL6f+iNCdr9wo=-110850050292.43237_249.3413" plainAltText=""/>
  <HyperLink xmlns="" ID="sKSlvLfyErJYyVPL6f+iNCdr9wo=-29299997950.68236_249.3413" plainAltText=""/>
  <HyperLink xmlns="" ID="9Fc+J1eZUF+4r6ulToLKtDiGd3o=-116978081550.68221_449.0213" validate="" plainAltText=""/>
  <HyperLink xmlns="" ID="9Fc+J1eZUF+4r6ulToLKtDiGd3o=-155496331150.68221_399.1013" plainAltText=""/>
  <HyperLink xmlns="" ID="sKSlvLfyErJYyVPL6f+iNCdr9wo=-130465494150.68236_249.3413" plainAltText="The_x0020_New_x0020_Face_x0020_of_x0020_Blindness" language="" Lang=""/>
  <HyperLink xmlns="" ID="q5nNh6yDnLm7BFon6HWNPPv9vFg=-78524378650.68236_223.4213" plainAltText="Cortical_x0020_visual_x0020_impairment_x0020__x0028_CVI_x0029__x0020_"/>
  <HyperLink xmlns="" ID="q5nNh6yDnLm7BFon6HWNPPv9vFg=205881696050.68236_249.3413" plainAltText="simulation_x0028_wordpress.com_x0029_"/>
  <HyperLink xmlns="" ID="9Fc+J1eZUF+4r6ulToLKtDiGd3o=-87305582750.68221_311.2613" plainAltText="_x0032_0_x002F_200_x0020_Visual_x0020_Acuity_x0020_and_x0020_Sloping_x0020_Hearing_x0020_Loss_x0020__x0028_1:04_x0029__x000D_" language="" Lang=""/>
  <HyperLink xmlns="" ID="9Fc+J1eZUF+4r6ulToLKtDiGd3o=114860689950.68221_355.1813" plainAltText="Cataracts_x0020_and_x0020_Mild_x0020_High_x0020_Frequency_x0020_Hearing_x0020_Loss_x0020__x0028_0:59_x0029_" language="" Lang=""/>
  <HyperLink xmlns="" ID="9Fc+J1eZUF+4r6ulToLKtDiGd3o=69782779350.68221_399.1013" plainAltText="Cochlear_x0020_Implant_x0020_Simulations_x0020_Auditory_x0020_Implant_x0020_Service" language="" Lang=""/>
  <HyperLink xmlns="" ID="q5nNh6yDnLm7BFon6HWNPPv9vFg=-1372985369362.7574_223.4213" plainAltText=""/>
  <HyperLink xmlns="" ID="q5nNh6yDnLm7BFon6HWNPPv9vFg=19364752350.68236_223.4213" validate="" plainAltText="Cortical_x0020_visual_x0020_impairment_x0020_simulation" language=""/>
  <HyperLink xmlns="" ID="q5nNh6yDnLm7BFon6HWNPPv9vFg=133588606350.68236_223.4213" validate="" plainAltText="Cortical_x0020_visual_x0020_impairment_x0020__x0020_simulation"/>
  <Shape xmlns="" ID="c+ff9wI3086+mxoXE0rS+xkbGoQ=" isBookmarkSet="yes" bookmark="no" pdftag="P" artifact="_x0030_" Order="_x0032_"/>
  <Shape xmlns="" ID="4ImInMUPDVJqzzokE+g/GcA/+2k=" formula="no" artifact="_x0030_" inline="no" pdftag="Figure" isBookmarkSet="no" bookmark="no" Lang="" validate="yes" Order="_x0033_"/>
  <Shape xmlns="" ID="JymymLKn4csh2gQ8KiiDnRwCflc=" pdftag="P" isBookmarkSet="no" bookmark="no" Order="_x0033_"/>
  <Shape xmlns="" ID="YD5l0YG7k3NEfRDM6weqIvFroK4=" pdftag="P" isBookmarkSet="no" bookmark="no" Order="_x0032_"/>
  <SubText xmlns="" ID="4ImInMUPDVJqzzokE+g/GcA/+2k=" ActualText=""/>
  <SubText xmlns="" ID="0174RS4q3xtYWWw+BMUXCgD5IEA=" ActualText=""/>
  <HyperLink xmlns="" ID="q5nNh6yDnLm7BFon6HWNPPv9vFg=-89754743750.68236_223.4213" plainAltText="CVI_x0020_simulation_x0020_" Lang=""/>
  <Shape xmlns="" ID="cMc7JcTUOCSbBeGgcnRZD83uQX0=" pdftag="H2" isBookmarkSet="no" bookmark="yes" Order="_x0031_"/>
  <Shape xmlns="" ID="6GQtrNMGZ5jhwXCH1ZB5tuEHgyw=" isBookmarkSet="no" bookmark="yes" pdftag="P" artifact="_x0030_" Order="_x0032_"/>
  <Shape xmlns="" ID="dT/JNZlEsJThWsAogvfBl1+k7I0=" artifact="_x0030_" pdftag="Figure" isBookmarkSet="no" validate="yes" Order="_x0033_" formula="no" Lang="" bookmark="no"/>
  <Shape xmlns="" ID="h2L9mcTcf79oydxiKZUlDf8tEKY=" artifact="_x0030_" pdftag="Figure" isBookmarkSet="no" validate="yes" Order="_x0034_" formula="no" Lang="" bookmark="no"/>
  <SubText xmlns="" ID="dT/JNZlEsJThWsAogvfBl1+k7I0=" ActualText=""/>
  <SubText xmlns="" ID="h2L9mcTcf79oydxiKZUlDf8tEKY=" ActualText=""/>
  <Shape xmlns="" ID="8gb1dVpWDLh+G/ztucraV/inVMw=" pdftag="" bookmark="no" Order="_x002D_1"/>
</PAW>
</file>

<file path=customXml/itemProps1.xml><?xml version="1.0" encoding="utf-8"?>
<ds:datastoreItem xmlns:ds="http://schemas.openxmlformats.org/officeDocument/2006/customXml" ds:itemID="{BDDA8F98-CF0A-47A4-BB33-D89B60E5DAF1}">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emplate>Integral</Template>
  <TotalTime>28058</TotalTime>
  <Words>1446</Words>
  <Application>Microsoft Office PowerPoint</Application>
  <PresentationFormat>Widescreen</PresentationFormat>
  <Paragraphs>154</Paragraphs>
  <Slides>32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Courier New</vt:lpstr>
      <vt:lpstr>Tw Cen MT</vt:lpstr>
      <vt:lpstr>Wingdings</vt:lpstr>
      <vt:lpstr>Wingdings 3</vt:lpstr>
      <vt:lpstr>Integral</vt:lpstr>
      <vt:lpstr>DeafBlind: A Disability of Access</vt:lpstr>
      <vt:lpstr>Goals for Today’s Session</vt:lpstr>
      <vt:lpstr>Who Is DeafBlind?</vt:lpstr>
      <vt:lpstr>How Would Being DeafBlind Affect Your Life?</vt:lpstr>
      <vt:lpstr>How Do You Access and Learn Information?</vt:lpstr>
      <vt:lpstr>Accessing Information Through Senses</vt:lpstr>
      <vt:lpstr>Critical Understanding #1</vt:lpstr>
      <vt:lpstr>Definition and Examples of Deafblindness</vt:lpstr>
      <vt:lpstr>Critical Understanding # 2</vt:lpstr>
      <vt:lpstr>Some Etiologies of Deafblindness</vt:lpstr>
      <vt:lpstr>Congenital Deafblindness</vt:lpstr>
      <vt:lpstr>Acquired Deafblindness</vt:lpstr>
      <vt:lpstr>Unduplicated Child Count: Primary Disability on IEP</vt:lpstr>
      <vt:lpstr>Minnesota DeafBlind Child Count = 363 2022-2023</vt:lpstr>
      <vt:lpstr>DeafBlind as the Primary Disability</vt:lpstr>
      <vt:lpstr>Simulations</vt:lpstr>
      <vt:lpstr>What is it Like to have Cortical Visual Impairment?</vt:lpstr>
      <vt:lpstr>What Do Children with CVI See? </vt:lpstr>
      <vt:lpstr>What Do Children with CVI See?  </vt:lpstr>
      <vt:lpstr>What Do Children CVI See?   </vt:lpstr>
      <vt:lpstr>Spelling Test: Directions: </vt:lpstr>
      <vt:lpstr>Simulations for Combined Hearing and Vision Loss Produced by SKI-HI Institute</vt:lpstr>
      <vt:lpstr>Active Learning and Access for DeafBlind Children</vt:lpstr>
      <vt:lpstr>Critical Understanding #3: Access of the Hula Hoop</vt:lpstr>
      <vt:lpstr>Journal of Visual Impairment &amp; Blindness: An Examination of Interstate Differences in Eligibility Criteria for Deafblindness, June 6, 2023</vt:lpstr>
      <vt:lpstr>What About Severely Multiply Impaired (SMI) as the Primary Disability for Students with Combined Hearing and Vision Loss and Additional Disabilities?</vt:lpstr>
      <vt:lpstr>Resources for Assessing Students with Combined Hearing and Vision Loss (Deafblindness) with Multiple Disabilities</vt:lpstr>
      <vt:lpstr>Interveners</vt:lpstr>
      <vt:lpstr>Comparison of Interveners and Paraprofessionals</vt:lpstr>
      <vt:lpstr>Clarification of Roles of Contracted Nurses, District Health Staff, and Interveners in Educational Settings</vt:lpstr>
      <vt:lpstr>Professional Learning Opportunities</vt:lpstr>
      <vt:lpstr>Contact Information and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DeafBlind: A Disability of Access. Charting the Cs 2024</dc:title>
  <dc:creator>Minnesota Low Incidence Projects</dc:creator>
  <cp:lastModifiedBy>Shuyin Maciel</cp:lastModifiedBy>
  <cp:revision>1133</cp:revision>
  <dcterms:created xsi:type="dcterms:W3CDTF">2020-04-18T15:28:58Z</dcterms:created>
  <dcterms:modified xsi:type="dcterms:W3CDTF">2024-03-02T15:56:29Z</dcterms:modified>
</cp:coreProperties>
</file>