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56" r:id="rId3"/>
    <p:sldId id="353" r:id="rId4"/>
    <p:sldId id="330" r:id="rId5"/>
    <p:sldId id="331" r:id="rId6"/>
    <p:sldId id="332" r:id="rId7"/>
    <p:sldId id="333" r:id="rId8"/>
    <p:sldId id="334" r:id="rId9"/>
    <p:sldId id="336" r:id="rId10"/>
    <p:sldId id="337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28" r:id="rId26"/>
    <p:sldId id="31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79D6FF"/>
    <a:srgbClr val="5DCDFF"/>
    <a:srgbClr val="005A8C"/>
    <a:srgbClr val="E1FFE1"/>
    <a:srgbClr val="CCECFF"/>
    <a:srgbClr val="0099FF"/>
    <a:srgbClr val="00344C"/>
    <a:srgbClr val="3FC4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8B26DA-E92E-40FC-9B3E-504340684AF1}" v="2" dt="2024-02-20T22:00:15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8" autoAdjust="0"/>
    <p:restoredTop sz="86425" autoAdjust="0"/>
  </p:normalViewPr>
  <p:slideViewPr>
    <p:cSldViewPr snapToGrid="0" snapToObjects="1">
      <p:cViewPr varScale="1">
        <p:scale>
          <a:sx n="71" d="100"/>
          <a:sy n="71" d="100"/>
        </p:scale>
        <p:origin x="858" y="5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3507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3" d="100"/>
          <a:sy n="83" d="100"/>
        </p:scale>
        <p:origin x="385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C4C17C-7E7C-4FEC-B62C-2EC79CF22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C075B-BE3D-49D9-B36A-CFDC1E1A6A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F0176-442A-4234-91CF-68DD85B022D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51D5B-9ACC-4F7A-8FFF-434578E31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73B81-98C8-47F4-8EE3-2D536C2469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64E2B-7E83-4383-8FC0-C0783385D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64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FB6F2-8A5C-9647-8FAA-4ADC8237909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E53C-B540-F24C-A49E-7383CF25F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0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02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58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11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7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3151487"/>
            <a:ext cx="11000232" cy="9144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4218432"/>
            <a:ext cx="11019187" cy="1441816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69" y="1522769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5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572768"/>
            <a:ext cx="10978994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33C2499-CBBC-380B-EC6B-75FD4226B0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6626" y="2913232"/>
            <a:ext cx="5329237" cy="326811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D825A85-EDC6-EC25-A3BC-9CE85347EF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1"/>
            <a:ext cx="5473002" cy="3389614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096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572768"/>
            <a:ext cx="10978994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56F5AF-083E-0F8D-DC11-D0EACF54BD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1449" y="2781219"/>
            <a:ext cx="9249104" cy="342450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31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D814EEF-5440-12D9-5819-174A9F96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244034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065CC9F-1337-3AF4-BB7C-D617F498F2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04069" y="2945362"/>
            <a:ext cx="2481794" cy="146626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270CCB-5E45-F9C1-F1F7-0F3D1E5444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93758" y="4726881"/>
            <a:ext cx="2481794" cy="146626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5F8C048-895F-A171-BCCB-F094FB24BB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998" y="2845260"/>
            <a:ext cx="7994909" cy="3763241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1686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572768"/>
            <a:ext cx="10978994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CA992CC-AACE-A66E-82C6-42E1499376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29"/>
            <a:ext cx="5473002" cy="3340848"/>
          </a:xfrm>
        </p:spPr>
        <p:txBody>
          <a:bodyPr/>
          <a:lstStyle>
            <a:lvl1pPr marL="0" indent="0">
              <a:buNone/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8" name="Chart Placeholder 3">
            <a:extLst>
              <a:ext uri="{FF2B5EF4-FFF2-40B4-BE49-F238E27FC236}">
                <a16:creationId xmlns:a16="http://schemas.microsoft.com/office/drawing/2014/main" id="{41EC0F72-E4F9-5AFA-25F1-2FC552AFF81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56338" y="2912646"/>
            <a:ext cx="5337175" cy="3219931"/>
          </a:xfrm>
          <a:solidFill>
            <a:srgbClr val="FFFFEB"/>
          </a:solidFill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0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572768"/>
            <a:ext cx="10978994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3270862-6695-9E62-F46C-24C6AA01110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471451" y="2860097"/>
            <a:ext cx="9270124" cy="3272480"/>
          </a:xfrm>
          <a:solidFill>
            <a:srgbClr val="FFFFEB"/>
          </a:solidFill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8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572768"/>
            <a:ext cx="10978994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2871D3B-EFD7-0358-4211-BB194A270C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27"/>
            <a:ext cx="5473002" cy="3401810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A59E6B1-C196-978A-190D-2A195A0E919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56338" y="2912645"/>
            <a:ext cx="5337175" cy="3280892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572768"/>
            <a:ext cx="10978994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able Placeholder 8">
            <a:extLst>
              <a:ext uri="{FF2B5EF4-FFF2-40B4-BE49-F238E27FC236}">
                <a16:creationId xmlns:a16="http://schemas.microsoft.com/office/drawing/2014/main" id="{5C1F04EE-64F7-4626-85E6-AD323232084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5313" y="2828925"/>
            <a:ext cx="10990262" cy="3370263"/>
          </a:xfrm>
          <a:solidFill>
            <a:srgbClr val="E1FFE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07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771885"/>
            <a:ext cx="11000232" cy="914400"/>
          </a:xfrm>
        </p:spPr>
        <p:txBody>
          <a:bodyPr anchor="ctr">
            <a:noAutofit/>
          </a:bodyPr>
          <a:lstStyle>
            <a:lvl1pPr algn="ctr"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785970"/>
            <a:ext cx="11019187" cy="1567828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8334" y="1622615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2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51763CC-479B-32EB-429A-86E9F20884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3535" y="5475072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EA11B5-4164-3D91-0F39-C7D3166C7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3217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14400A-63E0-DEF7-99B3-5640CF3E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20948"/>
            <a:ext cx="11019187" cy="1459997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Charting the Cs: Cooperation, Communication and Collaboration.">
            <a:extLst>
              <a:ext uri="{FF2B5EF4-FFF2-40B4-BE49-F238E27FC236}">
                <a16:creationId xmlns:a16="http://schemas.microsoft.com/office/drawing/2014/main" id="{9C69875B-B990-0367-7A65-0CE047DA0AFC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2407" y="1449622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34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463031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466319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 err="1"/>
              <a:t>xd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1"/>
            <a:ext cx="11019187" cy="1372955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2406" y="1461645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6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109463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112751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 err="1"/>
              <a:t>xd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2"/>
            <a:ext cx="11019187" cy="1054798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1" y="1534797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3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50721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497977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497976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35251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0375" y="1461645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5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51763CC-479B-32EB-429A-86E9F20884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3535" y="5145888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EA11B5-4164-3D91-0F39-C7D3166C7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3217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14400A-63E0-DEF7-99B3-5640CF3E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20949"/>
            <a:ext cx="11019187" cy="1054798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Charting the Cs: Cooperation, Communication and Collaboration.">
            <a:extLst>
              <a:ext uri="{FF2B5EF4-FFF2-40B4-BE49-F238E27FC236}">
                <a16:creationId xmlns:a16="http://schemas.microsoft.com/office/drawing/2014/main" id="{9C69875B-B990-0367-7A65-0CE047DA0AFC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2" y="1522774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8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133847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137135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 err="1"/>
              <a:t>xd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2"/>
            <a:ext cx="11019187" cy="1200876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1" y="1534797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42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190222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180985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18098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15455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9" y="1534797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178030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180985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18098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142360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9" y="1534797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9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572768"/>
            <a:ext cx="10978994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401962"/>
          </a:xfrm>
        </p:spPr>
        <p:txBody>
          <a:bodyPr/>
          <a:lstStyle>
            <a:lvl1pPr marL="0" indent="0">
              <a:buNone/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901" y="1572768"/>
            <a:ext cx="10981944" cy="11338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44E0FAE-785D-41DB-A5ED-7E6E37EB9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98" y="2803765"/>
            <a:ext cx="5264079" cy="3411066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CFD31C-BA6D-4D5C-87D8-CE8E1BE48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4924" y="2834873"/>
            <a:ext cx="5297067" cy="3383047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44" y="1572768"/>
            <a:ext cx="10981944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F4CADB4-7213-4DA4-9BAF-04CAE8A57AE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7043" y="2785775"/>
            <a:ext cx="5279537" cy="480131"/>
          </a:xfrm>
        </p:spPr>
        <p:txBody>
          <a:bodyPr wrap="square" anchor="ctr" anchorCtr="0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8BB1139-CE22-4070-887A-9C67C183776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92652" y="2801895"/>
            <a:ext cx="5295215" cy="480131"/>
          </a:xfrm>
        </p:spPr>
        <p:txBody>
          <a:bodyPr wrap="square" anchor="ctr" anchorCtr="0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959D295-28EC-FB55-BD5A-D6DA5958AB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98" y="3369255"/>
            <a:ext cx="5264079" cy="2812089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D87B26D-9576-9A98-1E9B-89CC9BBD4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4924" y="3400363"/>
            <a:ext cx="5297067" cy="2780981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342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949" y="1572768"/>
            <a:ext cx="10972800" cy="1133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949" y="2829711"/>
            <a:ext cx="10972799" cy="373729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E48A509B-6BB4-4E92-A021-9A8C35CD7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" y="1143001"/>
            <a:ext cx="227654" cy="1686710"/>
          </a:xfrm>
          <a:prstGeom prst="rect">
            <a:avLst/>
          </a:prstGeom>
          <a:solidFill>
            <a:srgbClr val="5D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Arrow: Right 6" hidden="1">
            <a:extLst>
              <a:ext uri="{FF2B5EF4-FFF2-40B4-BE49-F238E27FC236}">
                <a16:creationId xmlns:a16="http://schemas.microsoft.com/office/drawing/2014/main" id="{C8196219-F9FA-43AF-8C08-4862AF62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286312" y="0"/>
            <a:ext cx="769258" cy="1143000"/>
          </a:xfrm>
          <a:prstGeom prst="rightArrow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Arrow: Right 3" hidden="1">
            <a:extLst>
              <a:ext uri="{FF2B5EF4-FFF2-40B4-BE49-F238E27FC236}">
                <a16:creationId xmlns:a16="http://schemas.microsoft.com/office/drawing/2014/main" id="{19C48AA6-DA71-507A-44EF-8C9EDDF8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56872" y="-4657"/>
            <a:ext cx="769258" cy="1143000"/>
          </a:xfrm>
          <a:prstGeom prst="rightArrow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506A197E-CF6F-014B-73BD-EC4CD1BDC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29711"/>
            <a:ext cx="227654" cy="4026744"/>
          </a:xfrm>
          <a:prstGeom prst="rect">
            <a:avLst/>
          </a:prstGeom>
          <a:solidFill>
            <a:srgbClr val="008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461DD-C021-61DE-80E7-67AA7CE4F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722370" y="6505476"/>
            <a:ext cx="469630" cy="369332"/>
          </a:xfrm>
          <a:prstGeom prst="rect">
            <a:avLst/>
          </a:prstGeom>
          <a:solidFill>
            <a:srgbClr val="79D6FF"/>
          </a:solidFill>
        </p:spPr>
        <p:txBody>
          <a:bodyPr wrap="square" rtlCol="0">
            <a:spAutoFit/>
          </a:bodyPr>
          <a:lstStyle/>
          <a:p>
            <a:pPr algn="ctr"/>
            <a:fld id="{E87E798C-1626-44D4-9BFF-3156840017C8}" type="slidenum">
              <a:rPr lang="en-US" b="1" smtClean="0">
                <a:latin typeface="Calibri" panose="020F0502020204030204" pitchFamily="34" charset="0"/>
              </a:rPr>
              <a:pPr algn="ctr"/>
              <a:t>‹#›</a:t>
            </a:fld>
            <a:endParaRPr lang="en-US" b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5" r:id="rId2"/>
    <p:sldLayoutId id="2147483681" r:id="rId3"/>
    <p:sldLayoutId id="2147483682" r:id="rId4"/>
    <p:sldLayoutId id="2147483683" r:id="rId5"/>
    <p:sldLayoutId id="2147483684" r:id="rId6"/>
    <p:sldLayoutId id="2147483650" r:id="rId7"/>
    <p:sldLayoutId id="2147483652" r:id="rId8"/>
    <p:sldLayoutId id="2147483662" r:id="rId9"/>
    <p:sldLayoutId id="2147483678" r:id="rId10"/>
    <p:sldLayoutId id="2147483686" r:id="rId11"/>
    <p:sldLayoutId id="2147483687" r:id="rId12"/>
    <p:sldLayoutId id="2147483688" r:id="rId13"/>
    <p:sldLayoutId id="2147483689" r:id="rId14"/>
    <p:sldLayoutId id="2147483691" r:id="rId15"/>
    <p:sldLayoutId id="2147483692" r:id="rId16"/>
    <p:sldLayoutId id="2147483697" r:id="rId17"/>
    <p:sldLayoutId id="2147483698" r:id="rId18"/>
    <p:sldLayoutId id="2147483699" r:id="rId19"/>
    <p:sldLayoutId id="2147483700" r:id="rId20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 cap="none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Clr>
          <a:schemeClr val="accent1"/>
        </a:buClr>
        <a:buSzPct val="100000"/>
        <a:buFont typeface="Tw Cen MT" panose="020B0602020104020603" pitchFamily="34" charset="0"/>
        <a:buNone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15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105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4295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7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14400" indent="-2857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94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57300" indent="-4572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31875" indent="-23495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101820"/>
        </a:buClr>
        <a:buFont typeface="Wingdings 3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Vicki@edrsd.org" TargetMode="External"/><Relationship Id="rId2" Type="http://schemas.openxmlformats.org/officeDocument/2006/relationships/hyperlink" Target="https://edrsd.org/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690-0D7C-264E-8102-7D8DC99BB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Empowered to Make Change: My Journey as a Person with a Disability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21E05C-DEC3-4736-9603-381CABD2E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4471988"/>
            <a:ext cx="11019187" cy="1188260"/>
          </a:xfrm>
        </p:spPr>
        <p:txBody>
          <a:bodyPr>
            <a:normAutofit/>
          </a:bodyPr>
          <a:lstStyle/>
          <a:p>
            <a:r>
              <a:rPr lang="en-US" dirty="0"/>
              <a:t>Provided by Vicki Stewart</a:t>
            </a:r>
          </a:p>
        </p:txBody>
      </p:sp>
    </p:spTree>
    <p:extLst>
      <p:ext uri="{BB962C8B-B14F-4D97-AF65-F5344CB8AC3E}">
        <p14:creationId xmlns:p14="http://schemas.microsoft.com/office/powerpoint/2010/main" val="11675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Down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/>
              <a:t>Accessibility</a:t>
            </a:r>
          </a:p>
          <a:p>
            <a:pPr lvl="1"/>
            <a:r>
              <a:rPr lang="en-US" dirty="0"/>
              <a:t>Attitude</a:t>
            </a:r>
          </a:p>
          <a:p>
            <a:pPr lvl="1"/>
            <a:r>
              <a:rPr lang="en-US" dirty="0"/>
              <a:t>Acceptance</a:t>
            </a:r>
          </a:p>
        </p:txBody>
      </p:sp>
    </p:spTree>
    <p:extLst>
      <p:ext uri="{BB962C8B-B14F-4D97-AF65-F5344CB8AC3E}">
        <p14:creationId xmlns:p14="http://schemas.microsoft.com/office/powerpoint/2010/main" val="3526864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572768"/>
            <a:ext cx="2928997" cy="1133856"/>
          </a:xfrm>
        </p:spPr>
        <p:txBody>
          <a:bodyPr/>
          <a:lstStyle/>
          <a:p>
            <a:r>
              <a:rPr lang="en-US" dirty="0"/>
              <a:t>Daily Living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1"/>
            <a:ext cx="3246811" cy="33896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Independent Living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Driving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Employment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Community</a:t>
            </a:r>
          </a:p>
        </p:txBody>
      </p:sp>
      <p:pic>
        <p:nvPicPr>
          <p:cNvPr id="3" name="Picture Placeholder 3" descr="A black and white photo of a person in a wheelchair reaching to open a freight elevator. ">
            <a:extLst>
              <a:ext uri="{FF2B5EF4-FFF2-40B4-BE49-F238E27FC236}">
                <a16:creationId xmlns:a16="http://schemas.microsoft.com/office/drawing/2014/main" id="{9CCEAF26-A29C-11CB-53D2-725040BBB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79135" y="1599436"/>
            <a:ext cx="2967300" cy="2887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041A86-5E92-2535-3F65-7443113EC6C9}"/>
              </a:ext>
            </a:extLst>
          </p:cNvPr>
          <p:cNvSpPr txBox="1"/>
          <p:nvPr/>
        </p:nvSpPr>
        <p:spPr>
          <a:xfrm>
            <a:off x="3976915" y="4504558"/>
            <a:ext cx="3922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photo from the Augustana student newspaper showing Vicki using the freight elevator in the Commons.</a:t>
            </a:r>
          </a:p>
        </p:txBody>
      </p:sp>
      <p:pic>
        <p:nvPicPr>
          <p:cNvPr id="4" name="Picture Placeholder 3" descr="A single story house with a garage to the right of the entrance.">
            <a:extLst>
              <a:ext uri="{FF2B5EF4-FFF2-40B4-BE49-F238E27FC236}">
                <a16:creationId xmlns:a16="http://schemas.microsoft.com/office/drawing/2014/main" id="{5003FDDB-983C-2774-2D5E-E76EDDECDF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944" r="13944"/>
          <a:stretch>
            <a:fillRect/>
          </a:stretch>
        </p:blipFill>
        <p:spPr>
          <a:xfrm>
            <a:off x="7779886" y="1590911"/>
            <a:ext cx="4065679" cy="26654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06A60-97A8-E64A-02B4-6E78CBD4F287}"/>
              </a:ext>
            </a:extLst>
          </p:cNvPr>
          <p:cNvSpPr txBox="1"/>
          <p:nvPr/>
        </p:nvSpPr>
        <p:spPr>
          <a:xfrm>
            <a:off x="7681985" y="4256390"/>
            <a:ext cx="4295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Vicki’s Home made with specific modifications for accessibility.</a:t>
            </a:r>
          </a:p>
        </p:txBody>
      </p:sp>
    </p:spTree>
    <p:extLst>
      <p:ext uri="{BB962C8B-B14F-4D97-AF65-F5344CB8AC3E}">
        <p14:creationId xmlns:p14="http://schemas.microsoft.com/office/powerpoint/2010/main" val="160267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572768"/>
            <a:ext cx="4981487" cy="1133856"/>
          </a:xfrm>
        </p:spPr>
        <p:txBody>
          <a:bodyPr/>
          <a:lstStyle/>
          <a:p>
            <a:r>
              <a:rPr lang="en-US" dirty="0"/>
              <a:t>Attitude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1"/>
            <a:ext cx="5178740" cy="33896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receiving sign of peace at church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Ordering for myself at a restaurant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Business Owner asking, “Do I have to hire those kind of people?”</a:t>
            </a:r>
          </a:p>
        </p:txBody>
      </p:sp>
      <p:pic>
        <p:nvPicPr>
          <p:cNvPr id="4" name="Picture Placeholder 3" descr="Text on a speech bubble graphic saying &quot;Don't DIS my ability&quot;">
            <a:extLst>
              <a:ext uri="{FF2B5EF4-FFF2-40B4-BE49-F238E27FC236}">
                <a16:creationId xmlns:a16="http://schemas.microsoft.com/office/drawing/2014/main" id="{0D606F02-6B9A-6E38-D89E-7B1159B6FF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6074873" y="1487033"/>
            <a:ext cx="5516610" cy="41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8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572768"/>
            <a:ext cx="5483511" cy="1133856"/>
          </a:xfrm>
        </p:spPr>
        <p:txBody>
          <a:bodyPr/>
          <a:lstStyle/>
          <a:p>
            <a:r>
              <a:rPr lang="en-US" dirty="0"/>
              <a:t>Acceptance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Five Stages of Grief (Kubler-Ross)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dirty="0"/>
              <a:t>Denial and Isolation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dirty="0"/>
              <a:t>Anger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dirty="0"/>
              <a:t>Bargaining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dirty="0"/>
              <a:t>Depression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dirty="0"/>
              <a:t>Acceptance</a:t>
            </a:r>
          </a:p>
        </p:txBody>
      </p:sp>
      <p:pic>
        <p:nvPicPr>
          <p:cNvPr id="4" name="Picture Placeholder 3" descr="A book cover that reads &quot;Elisabeth Kubler-Ross, On Death and Dying, What the dying have to teach doctors, nurses, clergy, and their own families. &quot;A profound lesson for the living&quot; - Life&quot;">
            <a:extLst>
              <a:ext uri="{FF2B5EF4-FFF2-40B4-BE49-F238E27FC236}">
                <a16:creationId xmlns:a16="http://schemas.microsoft.com/office/drawing/2014/main" id="{BAED3603-E4F7-361A-9E96-8AD2C2FB88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7861494" y="1435760"/>
            <a:ext cx="2838931" cy="428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30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/>
              <a:t>Personal</a:t>
            </a:r>
          </a:p>
          <a:p>
            <a:pPr lvl="1"/>
            <a:r>
              <a:rPr lang="en-US" dirty="0"/>
              <a:t>Professional</a:t>
            </a:r>
          </a:p>
        </p:txBody>
      </p:sp>
    </p:spTree>
    <p:extLst>
      <p:ext uri="{BB962C8B-B14F-4D97-AF65-F5344CB8AC3E}">
        <p14:creationId xmlns:p14="http://schemas.microsoft.com/office/powerpoint/2010/main" val="1273627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572768"/>
            <a:ext cx="2194525" cy="1133856"/>
          </a:xfrm>
        </p:spPr>
        <p:txBody>
          <a:bodyPr/>
          <a:lstStyle/>
          <a:p>
            <a:r>
              <a:rPr lang="en-US" dirty="0"/>
              <a:t>Personal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1"/>
            <a:ext cx="2586688" cy="3389614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Travel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Marriage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Circle of friends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Music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Owning own home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49D3F-E454-CD93-264C-496115BD26FB}"/>
              </a:ext>
            </a:extLst>
          </p:cNvPr>
          <p:cNvSpPr txBox="1"/>
          <p:nvPr/>
        </p:nvSpPr>
        <p:spPr>
          <a:xfrm>
            <a:off x="3628752" y="1586283"/>
            <a:ext cx="2194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Right: Vicki at Disneyland with Pluto.</a:t>
            </a:r>
          </a:p>
        </p:txBody>
      </p:sp>
      <p:pic>
        <p:nvPicPr>
          <p:cNvPr id="3" name="Picture 2" descr="A young child in a wheelchair next to a Pluto meet and greet character at Disneyland.">
            <a:extLst>
              <a:ext uri="{FF2B5EF4-FFF2-40B4-BE49-F238E27FC236}">
                <a16:creationId xmlns:a16="http://schemas.microsoft.com/office/drawing/2014/main" id="{9148EEFA-2E7E-0DF0-C266-7514539D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91914" y="1244103"/>
            <a:ext cx="2706732" cy="2666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C24482-299E-62E1-5BAB-481D59BE8682}"/>
              </a:ext>
            </a:extLst>
          </p:cNvPr>
          <p:cNvSpPr txBox="1"/>
          <p:nvPr/>
        </p:nvSpPr>
        <p:spPr>
          <a:xfrm>
            <a:off x="3628752" y="4297743"/>
            <a:ext cx="21190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Right: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Vicki riding a camel in Jericho with a fellow tourist.</a:t>
            </a:r>
          </a:p>
        </p:txBody>
      </p:sp>
      <p:pic>
        <p:nvPicPr>
          <p:cNvPr id="5" name="Picture 4" descr="A camel with two people sitting on the back, and one person standing holding a rope at the front of the camel. The sky is blue and there are green trees in the background.">
            <a:extLst>
              <a:ext uri="{FF2B5EF4-FFF2-40B4-BE49-F238E27FC236}">
                <a16:creationId xmlns:a16="http://schemas.microsoft.com/office/drawing/2014/main" id="{74C13D5D-4DE1-7107-EDA7-FDDD4D18AC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4748" y="4036162"/>
            <a:ext cx="3153898" cy="2092823"/>
          </a:xfrm>
          <a:prstGeom prst="rect">
            <a:avLst/>
          </a:prstGeom>
        </p:spPr>
      </p:pic>
      <p:pic>
        <p:nvPicPr>
          <p:cNvPr id="4" name="Picture Placeholder 3" descr="Vicki in a white wedding dress, sitting in Alma's lap. He is wearing a gray vest over a white shirt with a gray tie and a boutonniere. The background is green with trees and sunshine.">
            <a:extLst>
              <a:ext uri="{FF2B5EF4-FFF2-40B4-BE49-F238E27FC236}">
                <a16:creationId xmlns:a16="http://schemas.microsoft.com/office/drawing/2014/main" id="{0E0C638F-2C50-0ECD-3CEF-A5F9E301D4A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tretch>
            <a:fillRect/>
          </a:stretch>
        </p:blipFill>
        <p:spPr>
          <a:xfrm>
            <a:off x="9194592" y="1244103"/>
            <a:ext cx="2692837" cy="4039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07260-D0D9-9D6A-E2FA-7060154357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291918" y="5297988"/>
            <a:ext cx="2807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Vicki and Alma on their wedding day.</a:t>
            </a:r>
          </a:p>
        </p:txBody>
      </p:sp>
    </p:spTree>
    <p:extLst>
      <p:ext uri="{BB962C8B-B14F-4D97-AF65-F5344CB8AC3E}">
        <p14:creationId xmlns:p14="http://schemas.microsoft.com/office/powerpoint/2010/main" val="2561605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572768"/>
            <a:ext cx="5458459" cy="1133856"/>
          </a:xfrm>
        </p:spPr>
        <p:txBody>
          <a:bodyPr/>
          <a:lstStyle/>
          <a:p>
            <a:r>
              <a:rPr lang="en-US" dirty="0"/>
              <a:t>Professional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Employment History</a:t>
            </a:r>
          </a:p>
          <a:p>
            <a:pPr marL="34290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Board Involvement</a:t>
            </a:r>
          </a:p>
          <a:p>
            <a:pPr marL="34290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Windmills Certification</a:t>
            </a:r>
          </a:p>
          <a:p>
            <a:pPr marL="34290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Ms. Wheelchair South Dakota</a:t>
            </a:r>
          </a:p>
          <a:p>
            <a:pPr marL="34290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Remarkable Women 2023</a:t>
            </a:r>
          </a:p>
          <a:p>
            <a:pPr marL="34290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Governor’s Award 2000</a:t>
            </a:r>
          </a:p>
        </p:txBody>
      </p:sp>
      <p:pic>
        <p:nvPicPr>
          <p:cNvPr id="4" name="Picture Placeholder 3" descr="Stewart in a red dress, smiling for the camera, holding an award with a pink star on a black background. On the star is Stewart's name in Black with a gold medallion with a retro video camera symbol. Below is a plaque that reads &quot;2023 Remarkable Women Nextstar Media Group, Inc.&quot;">
            <a:extLst>
              <a:ext uri="{FF2B5EF4-FFF2-40B4-BE49-F238E27FC236}">
                <a16:creationId xmlns:a16="http://schemas.microsoft.com/office/drawing/2014/main" id="{BB3FA89B-94C0-26AC-81CF-A9F61FD004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>
          <a:xfrm>
            <a:off x="8152014" y="1452282"/>
            <a:ext cx="2254907" cy="3800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C80054-24C6-9F67-AABE-D5CDDE06C2C6}"/>
              </a:ext>
            </a:extLst>
          </p:cNvPr>
          <p:cNvSpPr txBox="1"/>
          <p:nvPr/>
        </p:nvSpPr>
        <p:spPr>
          <a:xfrm>
            <a:off x="7349021" y="5240398"/>
            <a:ext cx="4245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Stewart holding her Remarkable Women 2023 Award.</a:t>
            </a:r>
          </a:p>
        </p:txBody>
      </p:sp>
    </p:spTree>
    <p:extLst>
      <p:ext uri="{BB962C8B-B14F-4D97-AF65-F5344CB8AC3E}">
        <p14:creationId xmlns:p14="http://schemas.microsoft.com/office/powerpoint/2010/main" val="1615436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Awareness and 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/>
              <a:t>Representation</a:t>
            </a:r>
          </a:p>
          <a:p>
            <a:pPr lvl="1"/>
            <a:r>
              <a:rPr lang="en-US" dirty="0"/>
              <a:t>Accessibility</a:t>
            </a:r>
          </a:p>
          <a:p>
            <a:pPr lvl="1"/>
            <a:r>
              <a:rPr lang="en-US" dirty="0"/>
              <a:t>Inclusion for All</a:t>
            </a:r>
          </a:p>
        </p:txBody>
      </p:sp>
    </p:spTree>
    <p:extLst>
      <p:ext uri="{BB962C8B-B14F-4D97-AF65-F5344CB8AC3E}">
        <p14:creationId xmlns:p14="http://schemas.microsoft.com/office/powerpoint/2010/main" val="3027190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572768"/>
            <a:ext cx="5701225" cy="1133856"/>
          </a:xfrm>
        </p:spPr>
        <p:txBody>
          <a:bodyPr/>
          <a:lstStyle/>
          <a:p>
            <a:r>
              <a:rPr lang="en-US" dirty="0"/>
              <a:t>Representation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Rare by Design</a:t>
            </a:r>
          </a:p>
          <a:p>
            <a:pPr marL="914400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Style Show: A Runway to Empower</a:t>
            </a:r>
          </a:p>
          <a:p>
            <a:pPr marL="914400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Refocus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Local Media Outreach</a:t>
            </a:r>
          </a:p>
          <a:p>
            <a:pPr marL="914400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Keloland</a:t>
            </a:r>
            <a:r>
              <a:rPr lang="en-US" dirty="0"/>
              <a:t> Living</a:t>
            </a:r>
          </a:p>
          <a:p>
            <a:pPr marL="914400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“Tradition of Caring” Commercial</a:t>
            </a:r>
          </a:p>
          <a:p>
            <a:pPr marL="914400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Other News Stories</a:t>
            </a:r>
          </a:p>
        </p:txBody>
      </p:sp>
      <p:pic>
        <p:nvPicPr>
          <p:cNvPr id="4" name="Picture Placeholder 3" descr="Vicki Stewart in a red dress and her husband in a button down shirt and jeans in wheelchairs in a room with other people getting ready for a style show.">
            <a:extLst>
              <a:ext uri="{FF2B5EF4-FFF2-40B4-BE49-F238E27FC236}">
                <a16:creationId xmlns:a16="http://schemas.microsoft.com/office/drawing/2014/main" id="{0E572963-F052-DD2A-294E-C3CEDE82EC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7286171" y="1502229"/>
            <a:ext cx="2872609" cy="3703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CDD240-B566-DCB2-A5B3-83FA755628D1}"/>
              </a:ext>
            </a:extLst>
          </p:cNvPr>
          <p:cNvSpPr txBox="1"/>
          <p:nvPr/>
        </p:nvSpPr>
        <p:spPr>
          <a:xfrm>
            <a:off x="6894285" y="5206211"/>
            <a:ext cx="3980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Vicki with her husband, Alma, backstage at the Style Show.</a:t>
            </a:r>
          </a:p>
        </p:txBody>
      </p:sp>
    </p:spTree>
    <p:extLst>
      <p:ext uri="{BB962C8B-B14F-4D97-AF65-F5344CB8AC3E}">
        <p14:creationId xmlns:p14="http://schemas.microsoft.com/office/powerpoint/2010/main" val="1378907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1"/>
            <a:ext cx="4032111" cy="3115583"/>
          </a:xfrm>
        </p:spPr>
        <p:txBody>
          <a:bodyPr/>
          <a:lstStyle/>
          <a:p>
            <a:pPr indent="342900">
              <a:buFont typeface="Arial" panose="020B0604020202020204" pitchFamily="34" charset="0"/>
              <a:buChar char="•"/>
            </a:pPr>
            <a:r>
              <a:rPr lang="en-US" dirty="0"/>
              <a:t>ADA Assessments</a:t>
            </a:r>
          </a:p>
          <a:p>
            <a:pPr indent="342900">
              <a:buFont typeface="Arial" panose="020B0604020202020204" pitchFamily="34" charset="0"/>
              <a:buChar char="•"/>
            </a:pPr>
            <a:r>
              <a:rPr lang="en-US" dirty="0"/>
              <a:t>ADA Celebration</a:t>
            </a:r>
          </a:p>
        </p:txBody>
      </p:sp>
      <p:pic>
        <p:nvPicPr>
          <p:cNvPr id="4" name="Picture Placeholder 3" descr="A group of people in wheelchairs posing in front of a sign that has the ADA symbol and says Americans with Disabilities Act">
            <a:extLst>
              <a:ext uri="{FF2B5EF4-FFF2-40B4-BE49-F238E27FC236}">
                <a16:creationId xmlns:a16="http://schemas.microsoft.com/office/drawing/2014/main" id="{2555B19F-EE36-8FBF-8391-4C60276697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37" r="2337"/>
          <a:stretch>
            <a:fillRect/>
          </a:stretch>
        </p:blipFill>
        <p:spPr>
          <a:xfrm>
            <a:off x="5713245" y="1446100"/>
            <a:ext cx="5329237" cy="34938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F4F56-1AF4-B99F-724E-B05119EC961E}"/>
              </a:ext>
            </a:extLst>
          </p:cNvPr>
          <p:cNvSpPr txBox="1"/>
          <p:nvPr/>
        </p:nvSpPr>
        <p:spPr>
          <a:xfrm>
            <a:off x="5582616" y="5066642"/>
            <a:ext cx="6008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Vicki with ADA Celebration Planning Committee at the 31</a:t>
            </a:r>
            <a:r>
              <a:rPr lang="en-US" sz="2400" baseline="30000" dirty="0">
                <a:latin typeface="Calibri" panose="020F0502020204030204" pitchFamily="34" charset="0"/>
              </a:rPr>
              <a:t>st</a:t>
            </a:r>
            <a:r>
              <a:rPr lang="en-US" sz="2400" dirty="0">
                <a:latin typeface="Calibri" panose="020F0502020204030204" pitchFamily="34" charset="0"/>
              </a:rPr>
              <a:t> Anniversary Celebration.</a:t>
            </a:r>
          </a:p>
        </p:txBody>
      </p:sp>
    </p:spTree>
    <p:extLst>
      <p:ext uri="{BB962C8B-B14F-4D97-AF65-F5344CB8AC3E}">
        <p14:creationId xmlns:p14="http://schemas.microsoft.com/office/powerpoint/2010/main" val="3267613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2C611E-9F47-55C5-395A-D0F257F2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6A1F2-0E08-898B-BA28-CA68F0DA9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dirty="0"/>
              <a:t>Breaking Down Barriers</a:t>
            </a:r>
            <a:br>
              <a:rPr lang="en-US" sz="3200" b="1" dirty="0"/>
            </a:br>
            <a:r>
              <a:rPr lang="en-US" sz="3200" b="1" dirty="0"/>
              <a:t>Achieving Success</a:t>
            </a:r>
            <a:br>
              <a:rPr lang="en-US" sz="3200" b="1" dirty="0"/>
            </a:br>
            <a:r>
              <a:rPr lang="en-US" sz="3200" b="1" dirty="0"/>
              <a:t>Awareness and Advocacy</a:t>
            </a:r>
            <a:br>
              <a:rPr lang="en-US" sz="3200" b="1" dirty="0"/>
            </a:br>
            <a:r>
              <a:rPr lang="en-US" sz="3200" b="1" dirty="0"/>
              <a:t>Motivation and Inspiration</a:t>
            </a:r>
          </a:p>
        </p:txBody>
      </p:sp>
    </p:spTree>
    <p:extLst>
      <p:ext uri="{BB962C8B-B14F-4D97-AF65-F5344CB8AC3E}">
        <p14:creationId xmlns:p14="http://schemas.microsoft.com/office/powerpoint/2010/main" val="1266001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572768"/>
            <a:ext cx="5004540" cy="1133856"/>
          </a:xfrm>
        </p:spPr>
        <p:txBody>
          <a:bodyPr/>
          <a:lstStyle/>
          <a:p>
            <a:r>
              <a:rPr lang="en-US" dirty="0"/>
              <a:t>Inclusion for All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1"/>
            <a:ext cx="5337429" cy="3389614"/>
          </a:xfrm>
        </p:spPr>
        <p:txBody>
          <a:bodyPr/>
          <a:lstStyle/>
          <a:p>
            <a:pPr indent="342900">
              <a:buFont typeface="Arial" panose="020B0604020202020204" pitchFamily="34" charset="0"/>
              <a:buChar char="•"/>
            </a:pPr>
            <a:r>
              <a:rPr lang="en-US" dirty="0"/>
              <a:t>Human Relations Commission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dirty="0"/>
              <a:t>“Pathways to Inclusive and Equitable Workplaces” 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dirty="0"/>
              <a:t>National Disability Employment Awareness Month Events</a:t>
            </a:r>
          </a:p>
        </p:txBody>
      </p:sp>
      <p:pic>
        <p:nvPicPr>
          <p:cNvPr id="4" name="Picture Placeholder 3" descr="Poster for NDEAM - Advancing Access &amp; Equity, National Disability Employment Awareness Month. Celebrating 50 years of the Rehabilitation Act of 1973. dol.gov/odep">
            <a:extLst>
              <a:ext uri="{FF2B5EF4-FFF2-40B4-BE49-F238E27FC236}">
                <a16:creationId xmlns:a16="http://schemas.microsoft.com/office/drawing/2014/main" id="{75B7089F-D6AC-C453-EDD9-1D48682276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55" r="655"/>
          <a:stretch>
            <a:fillRect/>
          </a:stretch>
        </p:blipFill>
        <p:spPr>
          <a:xfrm>
            <a:off x="6256626" y="1992500"/>
            <a:ext cx="5329237" cy="34938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667025-F087-8A9E-1131-F7E799D4037F}"/>
              </a:ext>
            </a:extLst>
          </p:cNvPr>
          <p:cNvSpPr txBox="1"/>
          <p:nvPr/>
        </p:nvSpPr>
        <p:spPr>
          <a:xfrm>
            <a:off x="6256626" y="5712126"/>
            <a:ext cx="496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 NDEAM poster</a:t>
            </a:r>
          </a:p>
        </p:txBody>
      </p:sp>
    </p:spTree>
    <p:extLst>
      <p:ext uri="{BB962C8B-B14F-4D97-AF65-F5344CB8AC3E}">
        <p14:creationId xmlns:p14="http://schemas.microsoft.com/office/powerpoint/2010/main" val="2211446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Inspiration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/>
              <a:t>Sharing resources to create a more inclusive society</a:t>
            </a:r>
          </a:p>
          <a:p>
            <a:pPr lvl="1"/>
            <a:r>
              <a:rPr lang="en-US" dirty="0"/>
              <a:t>Inspiring others to reach for their dreams, no matter their circumstances</a:t>
            </a:r>
          </a:p>
        </p:txBody>
      </p:sp>
    </p:spTree>
    <p:extLst>
      <p:ext uri="{BB962C8B-B14F-4D97-AF65-F5344CB8AC3E}">
        <p14:creationId xmlns:p14="http://schemas.microsoft.com/office/powerpoint/2010/main" val="315411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572768"/>
            <a:ext cx="5473002" cy="1133856"/>
          </a:xfrm>
        </p:spPr>
        <p:txBody>
          <a:bodyPr/>
          <a:lstStyle/>
          <a:p>
            <a:r>
              <a:rPr lang="en-US" dirty="0"/>
              <a:t>Sharing Resources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Disability Etiquette Presentations</a:t>
            </a:r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Encouraging groups to include people with disabilities as panelists, board members and volunteers, etc.</a:t>
            </a:r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Disabilities don’t define us, but they are an integral part of us!</a:t>
            </a:r>
          </a:p>
        </p:txBody>
      </p:sp>
      <p:pic>
        <p:nvPicPr>
          <p:cNvPr id="4" name="Picture Placeholder 3" descr="White text on a black background that says &quot;I am more than my disability&quot;">
            <a:extLst>
              <a:ext uri="{FF2B5EF4-FFF2-40B4-BE49-F238E27FC236}">
                <a16:creationId xmlns:a16="http://schemas.microsoft.com/office/drawing/2014/main" id="{178680DC-EF74-DCF0-E368-433AF4DE88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6215974" y="2479164"/>
            <a:ext cx="5473002" cy="30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3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Inspiring Others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0"/>
            <a:ext cx="10978994" cy="3775275"/>
          </a:xfrm>
        </p:spPr>
        <p:txBody>
          <a:bodyPr numCol="2"/>
          <a:lstStyle/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Push your students to achieve</a:t>
            </a:r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Remember you are a strong voice in your students’ lives…use it well!</a:t>
            </a:r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The student is your best teacher – learn from them and encourage them to share their experiences!</a:t>
            </a:r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Let them make mistakes and learn from them.</a:t>
            </a:r>
          </a:p>
          <a:p>
            <a:pPr marL="914400" lvl="1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Help them to know their strengths (volunteering, extracurricular activities, work, chores at home &amp; mentoring)</a:t>
            </a:r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Encourage interaction, not isolation.</a:t>
            </a:r>
            <a:endParaRPr lang="en-US" b="1" dirty="0"/>
          </a:p>
          <a:p>
            <a:pPr lvl="1" indent="0" algn="ctr">
              <a:buNone/>
            </a:pPr>
            <a:r>
              <a:rPr lang="en-US" b="1" dirty="0"/>
              <a:t>You are changing the world, one student at a time.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02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202537"/>
            <a:ext cx="10978994" cy="2027045"/>
          </a:xfrm>
        </p:spPr>
        <p:txBody>
          <a:bodyPr/>
          <a:lstStyle/>
          <a:p>
            <a:pPr algn="ctr"/>
            <a:r>
              <a:rPr lang="en-US" sz="8000" dirty="0"/>
              <a:t>Q&amp;A?</a:t>
            </a:r>
            <a:endParaRPr lang="en-US" sz="8000" b="0" dirty="0"/>
          </a:p>
        </p:txBody>
      </p:sp>
    </p:spTree>
    <p:extLst>
      <p:ext uri="{BB962C8B-B14F-4D97-AF65-F5344CB8AC3E}">
        <p14:creationId xmlns:p14="http://schemas.microsoft.com/office/powerpoint/2010/main" val="2570682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F1DB6C-80AB-4E41-A5AE-91CFF09CA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677756"/>
            <a:ext cx="11000232" cy="9144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6727D-FF4D-41F5-80A5-FE24A824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628341"/>
            <a:ext cx="11019187" cy="2398930"/>
          </a:xfr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n-US" dirty="0"/>
              <a:t>Vicki Stewart, Executive Director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Employment Disability Resources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Phone: 605-215-1760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Website: </a:t>
            </a:r>
            <a:r>
              <a:rPr lang="en-US" dirty="0">
                <a:hlinkClick r:id="rId2"/>
              </a:rPr>
              <a:t>edrsd.org</a:t>
            </a:r>
            <a:endParaRPr lang="en-US" dirty="0"/>
          </a:p>
          <a:p>
            <a:pPr algn="ctr">
              <a:spcAft>
                <a:spcPts val="600"/>
              </a:spcAft>
            </a:pPr>
            <a:r>
              <a:rPr lang="en-US" dirty="0"/>
              <a:t>Email: </a:t>
            </a:r>
            <a:r>
              <a:rPr lang="en-US" dirty="0">
                <a:hlinkClick r:id="rId3"/>
              </a:rPr>
              <a:t>Vicki@edrsd.org</a:t>
            </a: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01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1" y="1868602"/>
            <a:ext cx="10981944" cy="511079"/>
          </a:xfrm>
        </p:spPr>
        <p:txBody>
          <a:bodyPr/>
          <a:lstStyle/>
          <a:p>
            <a:r>
              <a:rPr lang="en-US" dirty="0"/>
              <a:t>My Personal Story</a:t>
            </a:r>
            <a:endParaRPr lang="en-US" b="0" dirty="0"/>
          </a:p>
        </p:txBody>
      </p:sp>
      <p:pic>
        <p:nvPicPr>
          <p:cNvPr id="6" name="Picture Placeholder 5" descr="A picture of a toddler with blonde hair in a white shirt and red pants standing in a room with orange carpet and a rocking chair in the background.">
            <a:extLst>
              <a:ext uri="{FF2B5EF4-FFF2-40B4-BE49-F238E27FC236}">
                <a16:creationId xmlns:a16="http://schemas.microsoft.com/office/drawing/2014/main" id="{136427DB-BB6B-127E-9991-D23185079DD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861575" y="2454274"/>
            <a:ext cx="2940050" cy="283051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0CFB-327B-8487-4A42-272400ADEA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8469" y="5346047"/>
            <a:ext cx="3345426" cy="614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2 Years Old – When I could walk</a:t>
            </a:r>
          </a:p>
        </p:txBody>
      </p:sp>
      <p:pic>
        <p:nvPicPr>
          <p:cNvPr id="8" name="Picture Placeholder 7" descr="A toddler in a hospital bed with both legs lifted in traction.">
            <a:extLst>
              <a:ext uri="{FF2B5EF4-FFF2-40B4-BE49-F238E27FC236}">
                <a16:creationId xmlns:a16="http://schemas.microsoft.com/office/drawing/2014/main" id="{CAD13CB5-6D29-2FCA-0C0E-FFF0ED4FC87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6985000" y="2425700"/>
            <a:ext cx="3292475" cy="283051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803CA-B3C8-484D-75D9-7A45987C76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2235" y="5359494"/>
            <a:ext cx="3345425" cy="614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2 Years Old – in traction with two broken legs</a:t>
            </a:r>
          </a:p>
        </p:txBody>
      </p:sp>
    </p:spTree>
    <p:extLst>
      <p:ext uri="{BB962C8B-B14F-4D97-AF65-F5344CB8AC3E}">
        <p14:creationId xmlns:p14="http://schemas.microsoft.com/office/powerpoint/2010/main" val="11268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814814"/>
            <a:ext cx="10978994" cy="605656"/>
          </a:xfrm>
        </p:spPr>
        <p:txBody>
          <a:bodyPr/>
          <a:lstStyle/>
          <a:p>
            <a:r>
              <a:rPr lang="en-US" dirty="0"/>
              <a:t>Fast Facts about Osteogenesis Imperfecta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517" y="2541493"/>
            <a:ext cx="6983624" cy="3600557"/>
          </a:xfrm>
        </p:spPr>
        <p:txBody>
          <a:bodyPr/>
          <a:lstStyle/>
          <a:p>
            <a:pPr lvl="1"/>
            <a:r>
              <a:rPr lang="en-US" dirty="0"/>
              <a:t>Definition: Genetic disorder characterized by bones that break easily, often from little or no apparent cause. A classification system of different types of OI is commonly used to help describe how severely a person with OI is affected.</a:t>
            </a:r>
          </a:p>
          <a:p>
            <a:pPr lvl="1"/>
            <a:r>
              <a:rPr lang="en-US" dirty="0"/>
              <a:t>Prevalence: Exact number is unknown, but the best estimate suggests a minimum of 20,000 and possibly as many as 50,000.</a:t>
            </a:r>
          </a:p>
          <a:p>
            <a:pPr lvl="1"/>
            <a:r>
              <a:rPr lang="en-US" dirty="0"/>
              <a:t>Diagnosis: Caused by genetic defects that affect the body’s ability to make strong bones.</a:t>
            </a:r>
          </a:p>
        </p:txBody>
      </p:sp>
      <p:pic>
        <p:nvPicPr>
          <p:cNvPr id="4" name="Picture 3" descr="Graphic with text: &quot;Wishbone Day&quot; &quot;Osteogenesis imperfecta (OI) is a rare and complex disorder of the collagen that is often characterized by bones that break easily.&quot; with OI Foundation logo at the bottom. Background is yellow with white squiggled lines. Text is in black.">
            <a:extLst>
              <a:ext uri="{FF2B5EF4-FFF2-40B4-BE49-F238E27FC236}">
                <a16:creationId xmlns:a16="http://schemas.microsoft.com/office/drawing/2014/main" id="{8C01851E-690E-2A03-EADE-7CA08044CA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74085" y="2509441"/>
            <a:ext cx="3600558" cy="360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9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801367"/>
            <a:ext cx="10978994" cy="641254"/>
          </a:xfrm>
        </p:spPr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82962"/>
            <a:ext cx="11395736" cy="3763107"/>
          </a:xfrm>
        </p:spPr>
        <p:txBody>
          <a:bodyPr numCol="2"/>
          <a:lstStyle/>
          <a:p>
            <a:pPr lvl="1"/>
            <a:r>
              <a:rPr lang="en-US" dirty="0"/>
              <a:t>Type III</a:t>
            </a:r>
          </a:p>
          <a:p>
            <a:pPr lvl="2">
              <a:spcBef>
                <a:spcPts val="300"/>
              </a:spcBef>
              <a:spcAft>
                <a:spcPts val="400"/>
              </a:spcAft>
            </a:pPr>
            <a:r>
              <a:rPr lang="en-US" dirty="0"/>
              <a:t>Bones fracture easily</a:t>
            </a:r>
          </a:p>
          <a:p>
            <a:pPr lvl="2">
              <a:spcBef>
                <a:spcPts val="300"/>
              </a:spcBef>
              <a:spcAft>
                <a:spcPts val="400"/>
              </a:spcAft>
            </a:pPr>
            <a:r>
              <a:rPr lang="en-US" dirty="0"/>
              <a:t>Fractures often present at birth</a:t>
            </a:r>
          </a:p>
          <a:p>
            <a:pPr lvl="2">
              <a:spcBef>
                <a:spcPts val="300"/>
              </a:spcBef>
              <a:spcAft>
                <a:spcPts val="400"/>
              </a:spcAft>
            </a:pPr>
            <a:r>
              <a:rPr lang="en-US" dirty="0"/>
              <a:t>X-rays may reveal healed fractures that occurred before birth</a:t>
            </a:r>
          </a:p>
          <a:p>
            <a:pPr lvl="2">
              <a:spcBef>
                <a:spcPts val="300"/>
              </a:spcBef>
              <a:spcAft>
                <a:spcPts val="400"/>
              </a:spcAft>
            </a:pPr>
            <a:r>
              <a:rPr lang="en-US" dirty="0"/>
              <a:t>Short stature</a:t>
            </a:r>
          </a:p>
          <a:p>
            <a:pPr lvl="2">
              <a:spcBef>
                <a:spcPts val="300"/>
              </a:spcBef>
              <a:spcAft>
                <a:spcPts val="400"/>
              </a:spcAft>
            </a:pPr>
            <a:r>
              <a:rPr lang="en-US" dirty="0"/>
              <a:t>Sclera have a blue, purple or gray tint</a:t>
            </a:r>
          </a:p>
          <a:p>
            <a:pPr lvl="2">
              <a:spcBef>
                <a:spcPts val="300"/>
              </a:spcBef>
            </a:pPr>
            <a:r>
              <a:rPr lang="en-US" dirty="0"/>
              <a:t>Loose joints and poor muscle development in arms and legs</a:t>
            </a:r>
            <a:br>
              <a:rPr lang="en-US" dirty="0"/>
            </a:br>
            <a:endParaRPr lang="en-US" sz="3200" dirty="0"/>
          </a:p>
          <a:p>
            <a:pPr lvl="2">
              <a:spcBef>
                <a:spcPts val="100"/>
              </a:spcBef>
            </a:pPr>
            <a:r>
              <a:rPr lang="en-US" dirty="0"/>
              <a:t>Barrel-shaped rib cage</a:t>
            </a:r>
          </a:p>
          <a:p>
            <a:pPr lvl="2">
              <a:spcBef>
                <a:spcPts val="100"/>
              </a:spcBef>
              <a:spcAft>
                <a:spcPts val="400"/>
              </a:spcAft>
            </a:pPr>
            <a:r>
              <a:rPr lang="en-US" dirty="0"/>
              <a:t>Triangular Face</a:t>
            </a:r>
          </a:p>
          <a:p>
            <a:pPr lvl="2">
              <a:spcBef>
                <a:spcPts val="100"/>
              </a:spcBef>
              <a:spcAft>
                <a:spcPts val="400"/>
              </a:spcAft>
            </a:pPr>
            <a:r>
              <a:rPr lang="en-US" dirty="0"/>
              <a:t>Spinal curvature</a:t>
            </a:r>
          </a:p>
          <a:p>
            <a:pPr lvl="2">
              <a:spcBef>
                <a:spcPts val="100"/>
              </a:spcBef>
              <a:spcAft>
                <a:spcPts val="400"/>
              </a:spcAft>
            </a:pPr>
            <a:r>
              <a:rPr lang="en-US" dirty="0"/>
              <a:t>Respiratory problems possible</a:t>
            </a:r>
          </a:p>
          <a:p>
            <a:pPr lvl="2">
              <a:spcBef>
                <a:spcPts val="100"/>
              </a:spcBef>
              <a:spcAft>
                <a:spcPts val="400"/>
              </a:spcAft>
            </a:pPr>
            <a:r>
              <a:rPr lang="en-US" dirty="0"/>
              <a:t>Bone deformity, often severe</a:t>
            </a:r>
          </a:p>
          <a:p>
            <a:pPr lvl="2">
              <a:spcBef>
                <a:spcPts val="100"/>
              </a:spcBef>
              <a:spcAft>
                <a:spcPts val="400"/>
              </a:spcAft>
            </a:pPr>
            <a:r>
              <a:rPr lang="en-US" dirty="0"/>
              <a:t>Brittle teeth possible</a:t>
            </a:r>
          </a:p>
          <a:p>
            <a:pPr lvl="2">
              <a:spcBef>
                <a:spcPts val="100"/>
              </a:spcBef>
              <a:spcAft>
                <a:spcPts val="400"/>
              </a:spcAft>
            </a:pPr>
            <a:r>
              <a:rPr lang="en-US" dirty="0"/>
              <a:t>Hearing loss possible</a:t>
            </a:r>
          </a:p>
          <a:p>
            <a:pPr lvl="2">
              <a:spcBef>
                <a:spcPts val="100"/>
              </a:spcBef>
              <a:spcAft>
                <a:spcPts val="400"/>
              </a:spcAft>
            </a:pPr>
            <a:r>
              <a:rPr lang="en-US" dirty="0"/>
              <a:t>Collagen improperly formed</a:t>
            </a:r>
          </a:p>
        </p:txBody>
      </p:sp>
    </p:spTree>
    <p:extLst>
      <p:ext uri="{BB962C8B-B14F-4D97-AF65-F5344CB8AC3E}">
        <p14:creationId xmlns:p14="http://schemas.microsoft.com/office/powerpoint/2010/main" val="163602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Town USA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1"/>
            <a:ext cx="6381078" cy="338961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In 1980 the population of Larchwood, IA was 700 people.</a:t>
            </a: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Notable People:</a:t>
            </a:r>
          </a:p>
          <a:p>
            <a:pPr marL="914400" lvl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Cheri </a:t>
            </a:r>
            <a:r>
              <a:rPr lang="en-US" dirty="0" err="1"/>
              <a:t>Blauwet</a:t>
            </a:r>
            <a:r>
              <a:rPr lang="en-US" dirty="0"/>
              <a:t> – Paralympic Athlete</a:t>
            </a:r>
          </a:p>
          <a:p>
            <a:pPr marL="914400" lvl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Kyle Vanden Bosch – Defensive End for the Detroit Lions</a:t>
            </a:r>
          </a:p>
          <a:p>
            <a:pPr marL="914400" lvl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LeVar Woods – Special Teams football coach for University of Iowa</a:t>
            </a:r>
          </a:p>
        </p:txBody>
      </p:sp>
      <p:pic>
        <p:nvPicPr>
          <p:cNvPr id="4" name="Picture Placeholder 3" descr="Shape of Iowa with a red star over the top left corner to indicate Larchwood's location. &quot;Larchwood&quot; in navy cursive lettering across the center with small &quot;IA&quot; below in typed font.">
            <a:extLst>
              <a:ext uri="{FF2B5EF4-FFF2-40B4-BE49-F238E27FC236}">
                <a16:creationId xmlns:a16="http://schemas.microsoft.com/office/drawing/2014/main" id="{8BCFDE36-92BD-57A3-345B-C3E52B02BF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tretch/>
        </p:blipFill>
        <p:spPr>
          <a:xfrm>
            <a:off x="7299518" y="2854469"/>
            <a:ext cx="4324557" cy="29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86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732425"/>
            <a:ext cx="5483511" cy="830997"/>
          </a:xfrm>
        </p:spPr>
        <p:txBody>
          <a:bodyPr/>
          <a:lstStyle/>
          <a:p>
            <a:r>
              <a:rPr lang="en-US" dirty="0"/>
              <a:t>Family</a:t>
            </a:r>
            <a:endParaRPr lang="en-US" b="0" dirty="0"/>
          </a:p>
        </p:txBody>
      </p:sp>
      <p:pic>
        <p:nvPicPr>
          <p:cNvPr id="8" name="Picture Placeholder 7" descr="A group of people getting in canoes near a bridge on the Big Sioux River.">
            <a:extLst>
              <a:ext uri="{FF2B5EF4-FFF2-40B4-BE49-F238E27FC236}">
                <a16:creationId xmlns:a16="http://schemas.microsoft.com/office/drawing/2014/main" id="{2ECACD32-FF1A-9E06-28C2-017D8BB079C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8532" b="8532"/>
          <a:stretch>
            <a:fillRect/>
          </a:stretch>
        </p:blipFill>
        <p:spPr>
          <a:xfrm>
            <a:off x="619244" y="2674077"/>
            <a:ext cx="3237337" cy="191264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AD1834-C3CC-A58F-998D-77A5C2193540}"/>
              </a:ext>
            </a:extLst>
          </p:cNvPr>
          <p:cNvSpPr txBox="1"/>
          <p:nvPr/>
        </p:nvSpPr>
        <p:spPr>
          <a:xfrm>
            <a:off x="612489" y="4604128"/>
            <a:ext cx="312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Annual Big Sioux River canoe trip</a:t>
            </a:r>
          </a:p>
        </p:txBody>
      </p:sp>
      <p:pic>
        <p:nvPicPr>
          <p:cNvPr id="12" name="Picture 11" descr="An outdoor photo of a large number of people sitting and standing with green grass and green trees around them.">
            <a:extLst>
              <a:ext uri="{FF2B5EF4-FFF2-40B4-BE49-F238E27FC236}">
                <a16:creationId xmlns:a16="http://schemas.microsoft.com/office/drawing/2014/main" id="{51BEDDD9-CE5E-3EB9-4116-96081E54DF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04159" y="3018227"/>
            <a:ext cx="3502926" cy="23347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12C2B8-0203-DB46-D779-19A2A4D62F0C}"/>
              </a:ext>
            </a:extLst>
          </p:cNvPr>
          <p:cNvSpPr txBox="1"/>
          <p:nvPr/>
        </p:nvSpPr>
        <p:spPr>
          <a:xfrm>
            <a:off x="3971185" y="5367452"/>
            <a:ext cx="3923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Extended Family Photo - 2020</a:t>
            </a:r>
          </a:p>
        </p:txBody>
      </p:sp>
      <p:pic>
        <p:nvPicPr>
          <p:cNvPr id="6" name="Picture Placeholder 5" descr="A group photo of 8 people standing and sitting with a maroon background.">
            <a:extLst>
              <a:ext uri="{FF2B5EF4-FFF2-40B4-BE49-F238E27FC236}">
                <a16:creationId xmlns:a16="http://schemas.microsoft.com/office/drawing/2014/main" id="{1F07103E-D07E-3678-4B50-07C773478B7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7968339" y="1666225"/>
            <a:ext cx="3753769" cy="2691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BA6A7-269A-5423-3F00-9BED862A08CC}"/>
              </a:ext>
            </a:extLst>
          </p:cNvPr>
          <p:cNvSpPr txBox="1"/>
          <p:nvPr/>
        </p:nvSpPr>
        <p:spPr>
          <a:xfrm>
            <a:off x="7953059" y="4371595"/>
            <a:ext cx="375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Family Photo - 1972 </a:t>
            </a:r>
          </a:p>
        </p:txBody>
      </p:sp>
    </p:spTree>
    <p:extLst>
      <p:ext uri="{BB962C8B-B14F-4D97-AF65-F5344CB8AC3E}">
        <p14:creationId xmlns:p14="http://schemas.microsoft.com/office/powerpoint/2010/main" val="294094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717909"/>
            <a:ext cx="5483511" cy="836603"/>
          </a:xfrm>
        </p:spPr>
        <p:txBody>
          <a:bodyPr/>
          <a:lstStyle/>
          <a:p>
            <a:r>
              <a:rPr lang="en-US" dirty="0"/>
              <a:t>Education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5" y="2706624"/>
            <a:ext cx="6485025" cy="3324668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Country School – made up of 4 towns, built in 1975, all one level, K-12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Not on an IEP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Accommodations:</a:t>
            </a:r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Family/Friends drove me to school</a:t>
            </a:r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Used nurses' office for bathroom</a:t>
            </a:r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Had helper for recess and between classes</a:t>
            </a:r>
          </a:p>
          <a:p>
            <a:pPr marL="914400" lvl="1">
              <a:buFont typeface="Arial" panose="020B0604020202020204" pitchFamily="34" charset="0"/>
              <a:buChar char="•"/>
            </a:pPr>
            <a:r>
              <a:rPr lang="en-US" dirty="0"/>
              <a:t>Did not participate in PE classes</a:t>
            </a:r>
          </a:p>
        </p:txBody>
      </p:sp>
      <p:pic>
        <p:nvPicPr>
          <p:cNvPr id="4" name="Picture Placeholder 3" descr="A brick school building with a blue roof, a flagpole, blue sky and green grass. ">
            <a:extLst>
              <a:ext uri="{FF2B5EF4-FFF2-40B4-BE49-F238E27FC236}">
                <a16:creationId xmlns:a16="http://schemas.microsoft.com/office/drawing/2014/main" id="{D76D42D7-EDC2-D5CF-F9E4-8A81C7C773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159" r="16159"/>
          <a:stretch>
            <a:fillRect/>
          </a:stretch>
        </p:blipFill>
        <p:spPr>
          <a:xfrm>
            <a:off x="7358975" y="2554512"/>
            <a:ext cx="4232508" cy="277485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D9385-7C6D-5A3D-4BCC-F80A0C2E17CB}"/>
              </a:ext>
            </a:extLst>
          </p:cNvPr>
          <p:cNvSpPr txBox="1"/>
          <p:nvPr/>
        </p:nvSpPr>
        <p:spPr>
          <a:xfrm>
            <a:off x="7358975" y="5349091"/>
            <a:ext cx="423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 Lyon School</a:t>
            </a:r>
          </a:p>
        </p:txBody>
      </p:sp>
    </p:spTree>
    <p:extLst>
      <p:ext uri="{BB962C8B-B14F-4D97-AF65-F5344CB8AC3E}">
        <p14:creationId xmlns:p14="http://schemas.microsoft.com/office/powerpoint/2010/main" val="170941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572768"/>
            <a:ext cx="5483511" cy="1133856"/>
          </a:xfrm>
        </p:spPr>
        <p:txBody>
          <a:bodyPr/>
          <a:lstStyle/>
          <a:p>
            <a:r>
              <a:rPr lang="en-US" dirty="0"/>
              <a:t>Extracurricular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4861144" cy="3401962"/>
          </a:xfrm>
        </p:spPr>
        <p:txBody>
          <a:bodyPr/>
          <a:lstStyle/>
          <a:p>
            <a:pPr lvl="1">
              <a:spcAft>
                <a:spcPts val="300"/>
              </a:spcAft>
            </a:pPr>
            <a:r>
              <a:rPr lang="en-US" dirty="0"/>
              <a:t>Band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Vocal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Volleyball Manager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Future Homemakers of America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School Plays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Speech Club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National Honors Society</a:t>
            </a:r>
          </a:p>
        </p:txBody>
      </p:sp>
      <p:pic>
        <p:nvPicPr>
          <p:cNvPr id="5" name="Picture 4" descr="A person in a wheelchair wearing a bonnet and prairie style dress next to a person standing in a long yellow dress.">
            <a:extLst>
              <a:ext uri="{FF2B5EF4-FFF2-40B4-BE49-F238E27FC236}">
                <a16:creationId xmlns:a16="http://schemas.microsoft.com/office/drawing/2014/main" id="{5C4B252A-9BB6-1914-27DD-C901639B9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797296" y="2851574"/>
            <a:ext cx="2628104" cy="2111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B2E76-2D1C-91E2-456C-8A7609BCD63A}"/>
              </a:ext>
            </a:extLst>
          </p:cNvPr>
          <p:cNvSpPr txBox="1"/>
          <p:nvPr/>
        </p:nvSpPr>
        <p:spPr>
          <a:xfrm>
            <a:off x="5647800" y="4979567"/>
            <a:ext cx="2821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Vicki with her cousin in their school play “Tumbleweeds”.</a:t>
            </a:r>
          </a:p>
        </p:txBody>
      </p:sp>
      <p:pic>
        <p:nvPicPr>
          <p:cNvPr id="4" name="Picture 3" descr="A photo of a marching band with red tops and black pants and drums. A person in a wheelchair is in the foreground playing the bell tree.">
            <a:extLst>
              <a:ext uri="{FF2B5EF4-FFF2-40B4-BE49-F238E27FC236}">
                <a16:creationId xmlns:a16="http://schemas.microsoft.com/office/drawing/2014/main" id="{E33F852F-2EBD-A8E3-9726-ACE37136AC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24826" y="1603082"/>
            <a:ext cx="2973694" cy="3306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7C77AC-5BAD-32D1-0112-DCF3347A242F}"/>
              </a:ext>
            </a:extLst>
          </p:cNvPr>
          <p:cNvSpPr txBox="1"/>
          <p:nvPr/>
        </p:nvSpPr>
        <p:spPr>
          <a:xfrm>
            <a:off x="8594200" y="4915182"/>
            <a:ext cx="312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Vicki in Marching Band playing the bell tree.</a:t>
            </a:r>
          </a:p>
        </p:txBody>
      </p:sp>
    </p:spTree>
    <p:extLst>
      <p:ext uri="{BB962C8B-B14F-4D97-AF65-F5344CB8AC3E}">
        <p14:creationId xmlns:p14="http://schemas.microsoft.com/office/powerpoint/2010/main" val="3659884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954F7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8euNCCA4IqjupmbpvbvSMfRq+8o=" pdftag="H1" isBookmarkSet="no" bookmark="yes" Order="_x0031_"/>
  <Shape xmlns="" ID="ARSfPO/U9ItJ9zIOwm93ZJ7l/j8=" pdftag="H2" isBookmarkSet="no" bookmark="yes" Order="_x0032_"/>
  <Shape xmlns="" ID="osa0KM2sbnZHHxlXUxKH3ujjHuE=" pdftag="" bookmark="no" Order="_x0031_"/>
  <Shape xmlns="" ID="4JRL6lqoOFw9RUHrP0y9U5BDzf8=" pdftag="" bookmark="no" Order="_x0032_"/>
  <Shape xmlns="" ID="sM+ghJOlUVqnHU19mdPjAdwWJuw=" pdftag="" bookmark="no" Order="_x0031_"/>
  <Shape xmlns="" ID="GTGIHFiwAYvgHLb8IUSCQ2X6w4g=" pdftag="" bookmark="no" Order="_x0032_"/>
  <Shape xmlns="" ID="hq9gSbGZQhpPus+SHezN5PrGc9w=" pdftag="" bookmark="no" Order="_x0031_"/>
  <Shape xmlns="" ID="FtXJgaOuZev8eFU+if2YMxbKkRI=" pdftag="" bookmark="no" Order="_x0032_"/>
  <Shape xmlns="" ID="ri+uYzSNCD67GlIZrZ8qmmNgURU=" pdftag="" bookmark="no" Order="_x0033_"/>
  <Shape xmlns="" ID="/Xe9+1NnBDFDac2uz9Mf5cnxpHw=" pdftag="" bookmark="no" Order="_x0031_"/>
  <Shape xmlns="" ID="rGgMSPfHoOmRN/+oUl7Dwo+YgYE=" pdftag="" bookmark="no" Order="_x0032_"/>
  <Shape xmlns="" ID="ZTBnAgeWTQQGZoyfyflkLJl+jcs=" pdftag="" bookmark="no" Order="_x0035_"/>
  <Shape xmlns="" ID="nSihPpWUspo+Y57wY5tF8LIQIHs=" pdftag="" bookmark="no" Order="_x0032_"/>
  <Shape xmlns="" ID="S6CVtHyytP5Rb39DTS6OkAlP7e0=" pdftag="" bookmark="no" Order="_x0034_"/>
  <Shape xmlns="" ID="USIEJhtT65UPFtGM0RUW67D4iJA=" pdftag="" bookmark="no" Order="_x0033_"/>
  <Shape xmlns="" ID="XzVFQuOWAWqK/HZDqm2LiuGBOJQ=" pdftag="" bookmark="no" Order="_x0032_"/>
  <Shape xmlns="" ID="uflvo7/4mXD7uDuM1tkLIDwRdoQ=" inline="no" formula="no" pdftag="Figure" Lang="" bookmark="no" Order="_x0031_" artifact="_x0030_" validate="no"/>
  <HyperLink xmlns="" ID="iB0l3QkZoIIwbuqLQRe5I0KEal0=1995016305290.2289_384.0426" plainAltText="shuyin.maciel_x0040_metrocsu.org" Lang=""/>
  <Shape xmlns="" ID="oUeVMHAtmcFeZuL28VldA6mxYF4=" pdftag="" bookmark="no" Order="_x0031_"/>
  <Shape xmlns="" ID="iB0l3QkZoIIwbuqLQRe5I0KEal0=" pdftag="" bookmark="no" Order="_x0032_"/>
  <SubText xmlns="" ID="uflvo7/4mXD7uDuM1tkLIDwRdoQ=" ActualText=""/>
  <Shape xmlns="" ID="dPX0ernXQqq7MaM8E4a1qptkh+k=" pdftag="" Order="_x0033_"/>
  <Shape xmlns="" ID="OJYBYNb5LXsWIkxKcoJSQSNW7HY=" isBookmarkSet="no" pdftag="H1" artifact="_x0030_" Order="_x0031_" bookmark="yes"/>
  <Shape xmlns="" ID="42tIyHgEIk+y4ayzEwQw4tfPe4w=" isBookmarkSet="no" bookmark="yes" pdftag="P" artifact="_x0030_" Order="_x0032_"/>
  <Shape xmlns="" ID="yl3WRzG5fTnpLUbp6VSFg2Jgpw0=" pdftag="H2" isBookmarkSet="no" bookmark="yes" Order="_x0031_"/>
  <Shape xmlns="" ID="Uq09CJOt70kGdAuTTyQ2opLoDfY=" pdftag="P" isBookmarkSet="no" bookmark="no" Order="_x0032_"/>
  <Shape xmlns="" ID="NH++LyhM6ott2UJQ5xeRzg8l7Ss=" pdftag="H2" isBookmarkSet="no" bookmark="yes" Order="_x0031_"/>
  <Shape xmlns="" ID="54MlWuLD96bvibrTc1ihNwf7RFU=" formula="no" inline="no" pdftag="Figure" isBookmarkSet="no" bookmark="no" artifact="_x0030_" validate="yes" Order="_x0032_" Lang=""/>
  <HyperLink xmlns="" ID="pWLGqQi7UcMPojJVDHsCD5Omh7g=214841284480.0938_393.6961" validate="" plainAltText="Employment_x0020_Disability_x0020_Resources" language="" Lang=""/>
  <HyperLink xmlns="" ID="pWLGqQi7UcMPojJVDHsCD5Omh7g=-995828514433.4087_428.4962" plainAltText="Vicki_x0040_edrsd.org" language="" Lang=""/>
  <Shape xmlns="" ID="1KSN6ARMC7uX3zF6yjLYBDDk0mI=" pdftag="P" isBookmarkSet="no" bookmark="no" Order="_x0033_"/>
  <Shape xmlns="" ID="v3uPYgci0NbHDO8NJC8i11pbV2A=" formula="no" artifact="_x0030_" inline="no" pdftag="Figure" isBookmarkSet="no" bookmark="no" validate="yes" Order="_x0034_" Lang=""/>
  <Shape xmlns="" ID="p1wsVy1xTRpXTfp6vwEK15frycc=" pdftag="P" isBookmarkSet="no" bookmark="no" Order="_x0035_"/>
  <Shape xmlns="" ID="Urh7P51Uu7UgI5oizgOdRvcVvvE=" pdftag="H2" isBookmarkSet="no" bookmark="yes" Order="_x0031_"/>
  <Shape xmlns="" ID="nfAsqX1/zAPVhPeZKWef6k1DWc8=" pdftag="P" isBookmarkSet="no" bookmark="no" Order="_x0032_"/>
  <Shape xmlns="" ID="Lh94uSN64kDqcRDlzjorsVyTqLE=" formula="no" inline="no" artifact="_x0030_" pdftag="Figure" isBookmarkSet="no" bookmark="no" validate="yes" Order="_x0033_" Lang=""/>
  <Shape xmlns="" ID="WQ4/CxZpyneAGXMbjEcx2p8bYxo=" pdftag="H2" isBookmarkSet="no" bookmark="yes" Order="_x0031_"/>
  <Shape xmlns="" ID="acXZZFeDeHLc72DyJ0PecynyidI=" pdftag="P" isBookmarkSet="no" bookmark="no" Order="_x0032_"/>
  <Shape xmlns="" ID="8mNzrBbybh+BI8T4GH1PQxk4J7Y=" pdftag="H2" isBookmarkSet="no" bookmark="yes" Order="_x0031_"/>
  <Shape xmlns="" ID="mOVKEWD/L8+KqfUPZP100j8hEo0=" pdftag="P" isBookmarkSet="no" bookmark="no" Order="_x0032_"/>
  <Shape xmlns="" ID="vAaMLvTjX/N8K+rMvdK6R0GlCD8=" formula="no" inline="no" artifact="_x0030_" pdftag="Figure" isBookmarkSet="no" bookmark="no" validate="yes" Order="_x0033_" Lang=""/>
  <Shape xmlns="" ID="r/HVLDcsLOtr0yFS4k8+R5KW1qk=" pdftag="H2" isBookmarkSet="no" bookmark="yes" Order="_x0031_"/>
  <Shape xmlns="" ID="jjG1o18p7FG4DykD0XRk8Bec0yo=" formula="no" artifact="_x0030_" inline="no" pdftag="Figure" isBookmarkSet="no" bookmark="no" validate="yes" Order="_x0032_" Lang=""/>
  <Shape xmlns="" ID="bjAiCLLPz2gZOWq2XSCXCdJGjQU=" pdftag="" Order="_x0036_"/>
  <Shape xmlns="" ID="rMTM6tJ9JqP4QZ6BOC8oyk+rbu0=" formula="no" artifact="_x0030_" inline="no" pdftag="Figure" isBookmarkSet="no" bookmark="no" validate="yes" Order="_x0034_" Lang=""/>
  <Shape xmlns="" ID="dm4fL0YT39peTpw8xlVbjzg6aIY=" pdftag="P" isBookmarkSet="no" bookmark="no" Order="_x0035_"/>
  <Shape xmlns="" ID="eYE4qil8o99uPu1HqPAW3IKPE2M=" formula="no" artifact="_x0030_" inline="no" pdftag="Figure" isBookmarkSet="no" bookmark="no" validate="yes" Order="_x0036_" Lang=""/>
  <Shape xmlns="" ID="NZ8M/WaxKc/0W1+Mm0nl/kHCflk=" pdftag="P" isBookmarkSet="no" bookmark="no" Order="_x0037_"/>
  <Shape xmlns="" ID="xntYrFcE/IOBWzucQk97AUkeZ7g=" pdftag="H2" isBookmarkSet="no" bookmark="yes" Order="_x0031_"/>
  <Shape xmlns="" ID="UbllOupe1W79VV61orGw4dhEgZM=" pdftag="P" isBookmarkSet="no" bookmark="no" Order="_x0032_"/>
  <Shape xmlns="" ID="AozEpevpapQPsl+C6zgCy2BALmA=" formula="no" artifact="_x0030_" inline="no" pdftag="Figure" isBookmarkSet="no" bookmark="no" validate="yes" Order="_x0033_" Lang=""/>
  <Shape xmlns="" ID="XQS776blYRmHBDTYfMLD9NEGbDM=" pdftag="P" isBookmarkSet="no" bookmark="no" Order="_x0034_"/>
  <Shape xmlns="" ID="ssnFp693M876RPmv3KO9XNSOuts=" pdftag="H2" isBookmarkSet="no" bookmark="yes" Order="_x0031_"/>
  <Shape xmlns="" ID="yloUTHvIU6gLQlA8PB8x2ZTqvYw=" pdftag="P" isBookmarkSet="no" bookmark="no" Order="_x0032_"/>
  <Shape xmlns="" ID="CYjpZW4hUuyffGYgwYxf/jw5Mlw=" formula="no" artifact="_x0030_" inline="no" pdftag="Figure" isBookmarkSet="no" bookmark="no" validate="yes" Order="_x0033_" Lang=""/>
  <Shape xmlns="" ID="HPCt+nSp2RUHmDs8TCVtSukByEs=" pdftag="P" isBookmarkSet="no" bookmark="no" Order="_x0034_"/>
  <Shape xmlns="" ID="PxxvnzwRJH8GbDrEU0OO3QiApho=" formula="no" artifact="_x0030_" inline="no" pdftag="Figure" isBookmarkSet="no" bookmark="no" validate="yes" Order="_x0035_" Lang=""/>
  <Shape xmlns="" ID="0QESeWddCWlKxNZq+yJLw7rb2F8=" pdftag="P" isBookmarkSet="no" bookmark="no" Order="_x0036_"/>
  <Shape xmlns="" ID="HR9HSOwo7AY1KDasdlRkZx+fB4Q=" pdftag="H2" isBookmarkSet="no" bookmark="yes" Order="_x0031_"/>
  <Shape xmlns="" ID="BvBvtfN2IaY7Ceqz5jRHLIga1wU=" pdftag="P" isBookmarkSet="no" bookmark="no" Order="_x0032_"/>
  <Shape xmlns="" ID="UbbMx66Rjo1tfoP6IXvP04Tqagg=" pdftag="H2" isBookmarkSet="no" bookmark="yes" Order="_x0031_"/>
  <Shape xmlns="" ID="0eNfXImZDY/sLZohSC/ucG3A6fQ=" pdftag="P" isBookmarkSet="no" bookmark="no" Order="_x0032_"/>
  <Shape xmlns="" ID="RfEEfUUFZfFzW1uNVKt2OO+Hc4Q=" formula="no" artifact="_x0030_" inline="no" pdftag="Figure" isBookmarkSet="no" bookmark="no" validate="yes" Order="_x0033_" Lang=""/>
  <Shape xmlns="" ID="1w2g5FpENXhTNiyku43l7gxZCg0=" pdftag="P" isBookmarkSet="no" bookmark="no" Order="_x0034_"/>
  <Shape xmlns="" ID="iI52dRQC84t0tkJ4Qzm7GPmBVJ0=" formula="no" artifact="_x0030_" inline="no" pdftag="Figure" isBookmarkSet="no" bookmark="no" validate="yes" Order="_x0035_" Lang=""/>
  <Shape xmlns="" ID="jjK9NQ6FhISJKQOPox8H1ppF3HY=" pdftag="P" isBookmarkSet="no" bookmark="no" Order="_x0036_"/>
  <Shape xmlns="" ID="qGEfu8jExvriLXHlUjx4phqKZSU=" pdftag="H2" isBookmarkSet="no" bookmark="yes" Order="_x0031_"/>
  <Shape xmlns="" ID="/1e7r/eY0OHkE2H1hfT48mG6ETU=" pdftag="P" isBookmarkSet="no" bookmark="no" Order="_x0032_"/>
  <Shape xmlns="" ID="IoS++Mjh9BZvqrmdPfRnCXcfVu8=" formula="no" artifact="_x0030_" inline="no" pdftag="Figure" isBookmarkSet="no" bookmark="no" validate="yes" Order="_x0033_" Lang=""/>
  <Shape xmlns="" ID="H6M94vJhtCDAVEo9LbGiwwwGZwU=" pdftag="H2" isBookmarkSet="no" bookmark="yes" Order="_x0031_"/>
  <Shape xmlns="" ID="y78ZOht1RGi0ysIAhQWsGBsVVuQ=" pdftag="P" isBookmarkSet="no" bookmark="no" Order="_x0032_"/>
  <Shape xmlns="" ID="/IUEnDUDOG3VDC4pMS0DbUTrTRA=" formula="no" artifact="_x0030_" inline="no" pdftag="Figure" isBookmarkSet="no" bookmark="no" validate="yes" Order="_x0033_" Lang=""/>
  <Shape xmlns="" ID="b86SZnNVtm+KD6e/XSngDQkHpLk=" pdftag="H2" isBookmarkSet="no" bookmark="yes" Order="_x0031_"/>
  <Shape xmlns="" ID="/IRW0mV2UInyhuC9v4Zdon8z4kM=" pdftag="P" isBookmarkSet="no" bookmark="no" Order="_x0032_"/>
  <Shape xmlns="" ID="WREgIqcq4H7le8jNZe6AIy43B0I=" pdftag="H2" isBookmarkSet="no" bookmark="yes" Order="_x0031_"/>
  <Shape xmlns="" ID="rjKgwa9W4ZI4EtYNcAaU9V9chac=" pdftag="P" isBookmarkSet="no" bookmark="no" Order="_x0032_"/>
  <Shape xmlns="" ID="fj424DNMcaSaSA9ufSBcgz+lmD4=" pdftag="P" isBookmarkSet="no" bookmark="no" Order="_x0033_"/>
  <Shape xmlns="" ID="aKflQ0mAFn/Z1kpfrEySbmafYYE=" formula="no" artifact="_x0030_" inline="no" pdftag="Figure" isBookmarkSet="no" bookmark="no" validate="yes" Order="_x0034_" Lang=""/>
  <Shape xmlns="" ID="OBDXyZryDgSHk2VvdEQZwss8twk=" pdftag="P" isBookmarkSet="no" bookmark="no" Order="_x0035_"/>
  <Shape xmlns="" ID="i4sLRpOE0GDhs9Yh4Q3gK8WpFvA=" formula="no" artifact="_x0030_" inline="no" pdftag="Figure" isBookmarkSet="no" bookmark="no" validate="yes" Order="_x0036_" Lang=""/>
  <Shape xmlns="" ID="lrjyiYQAValxav44rxHOFcXlrE0=" formula="no" artifact="_x0030_" inline="no" pdftag="Figure" isBookmarkSet="no" bookmark="no" validate="yes" Order="_x0037_" Lang=""/>
  <Shape xmlns="" ID="mjXAJcny7UR+aCCvcRx19VPrXCw=" pdftag="P" isBookmarkSet="no" bookmark="no" Order="_x0038_"/>
  <Shape xmlns="" ID="d7EZQxFNp2Ib5asjYVGXV5/auXk=" pdftag="H2" isBookmarkSet="no" bookmark="yes" Order="_x0031_"/>
  <Shape xmlns="" ID="z7cUYci6hkuDbBZKaF+k8CcqCEI=" pdftag="P" isBookmarkSet="no" bookmark="no" Order="_x0032_"/>
  <Shape xmlns="" ID="Wf9Q3Jj1Bu0reCSSfiE02Cei3S4=" formula="no" artifact="_x0030_" inline="no" validate="yes" Order="_x0031_" pdftag="Figure" isBookmarkSet="no"/>
  <Shape xmlns="" ID="zP+gpIHbGlOAz9hsF7q+H4+A24Q=" Order="_x0034_" pdftag="P" isBookmarkSet="no"/>
  <Shape xmlns="" ID="XSRrRNqZ6zISe0C1tWWK991ru6k=" pdftag="H2" isBookmarkSet="no" bookmark="yes" Order="_x0031_"/>
  <Shape xmlns="" ID="j4r8k89njST5qAc94zF7xUMd6po=" pdftag="P" isBookmarkSet="no" bookmark="no" Order="_x0032_"/>
  <Shape xmlns="" ID="VP6N7JHowlGrw/pgYOS/PZi6Qn4=" pdftag="H2" isBookmarkSet="no" bookmark="yes" Order="_x0031_"/>
  <Shape xmlns="" ID="8YwMahx0U3aZaQcCoSUcNXwXl1A=" pdftag="P" isBookmarkSet="no" bookmark="no" Order="_x0032_"/>
  <Shape xmlns="" ID="Wdy2qUalJh1Rk8/jI3qEfaeP6uw=" formula="no" artifact="_x0030_" inline="no" pdftag="Figure" isBookmarkSet="no" validate="yes" bookmark="no" Order="_x0033_" Lang=""/>
  <Shape xmlns="" ID="/RwMUGkq8Qwvr/mSzNLbrOchRJg=" pdftag="P" isBookmarkSet="no" bookmark="no" Order="_x0034_"/>
  <Shape xmlns="" ID="OuXamqjZwUuHj+gbAQTsQTYlSdQ=" pdftag="H2" isBookmarkSet="no" bookmark="yes" Order="_x0031_"/>
  <Shape xmlns="" ID="u9igAZ7R9R118axWs7PecM5nXDM=" pdftag="P" isBookmarkSet="no" bookmark="no" Order="_x0032_"/>
  <Shape xmlns="" ID="o7jJ/Ykhfp6ZrTFB6X/bfi4Zaaw=" formula="no" artifact="_x0030_" inline="no" pdftag="Figure" isBookmarkSet="no" validate="yes" bookmark="no" Order="_x0033_" Lang=""/>
  <Shape xmlns="" ID="2BV6qYKLklDZ9R+JKUxd1wxu4DQ=" pdftag="P" isBookmarkSet="no" bookmark="no" Order="_x0034_"/>
  <Shape xmlns="" ID="VlCYKF4nO7hAXfcSeGOp3S7wICU=" pdftag="H2" isBookmarkSet="no" bookmark="yes" Order="_x0031_"/>
  <Shape xmlns="" ID="lIY4yVf6KCIHGXyEic3CT8rWNpU=" pdftag="P" isBookmarkSet="no" bookmark="no" Order="_x0032_"/>
  <Shape xmlns="" ID="p1h8dfv2pDFANAnxtC6EzNFcHC0=" formula="no" inline="no" pdftag="Figure" isBookmarkSet="no" artifact="_x0030_" validate="yes" bookmark="no" Order="_x0033_" Lang=""/>
  <Shape xmlns="" ID="SvVpg+qUe2m2LcQnUl6UcOT7cCc=" pdftag="P" isBookmarkSet="no" bookmark="no" Order="_x0034_"/>
  <Shape xmlns="" ID="1eRf0L/mTGzvOMHpXMt6uuTh1UE=" pdftag="H2" isBookmarkSet="no" bookmark="yes" Order="_x0031_"/>
  <Shape xmlns="" ID="1KI2glHV/Bcchox+4sGf1F0FwZg=" pdftag="P" isBookmarkSet="no" bookmark="no" Order="_x0032_"/>
  <Shape xmlns="" ID="SJ7DaIyM1pclePbBxF5Yy4PYGlw=" pdftag="H2" isBookmarkSet="no" bookmark="yes" Order="_x0031_"/>
  <Shape xmlns="" ID="WvQRMIDSTI549YGFosKzp3QSZ/o=" pdftag="P" isBookmarkSet="no" bookmark="no" Order="_x0032_"/>
  <Shape xmlns="" ID="bBWtx0harGtE3F8gfUShMorSyKA=" formula="no" inline="no" pdftag="Figure" isBookmarkSet="no" artifact="_x0030_" validate="yes" bookmark="no" Order="_x0033_" Lang=""/>
  <Shape xmlns="" ID="/5vtOpkd7+WNiDQl30NZ/umXcmc=" pdftag="H2" isBookmarkSet="no" bookmark="yes" Order="_x0031_"/>
  <Shape xmlns="" ID="2WC28qbcvbJUp/bapF5TLqCajxI=" pdftag="P" isBookmarkSet="no" bookmark="no" Order="_x0032_"/>
  <Shape xmlns="" ID="O2AzJbHT3o5KFRtTa7kM5mgbB9c=" pdftag="H2" isBookmarkSet="no" bookmark="yes" Order="_x0031_"/>
  <Shape xmlns="" ID="wacmwmQwapvqtQZQVQfyhBIcZ0M=" pdftag="H2" isBookmarkSet="no" bookmark="yes" Order="_x0031_"/>
  <Shape xmlns="" ID="pWLGqQi7UcMPojJVDHsCD5Omh7g=" pdftag="P" isBookmarkSet="no" bookmark="no" Order="_x0032_"/>
  <SubText xmlns="" ID="54MlWuLD96bvibrTc1ihNwf7RFU=" ActualText=""/>
  <SubText xmlns="" ID="v3uPYgci0NbHDO8NJC8i11pbV2A=" ActualText=""/>
  <SubText xmlns="" ID="Lh94uSN64kDqcRDlzjorsVyTqLE=" ActualText=""/>
  <SubText xmlns="" ID="vAaMLvTjX/N8K+rMvdK6R0GlCD8=" ActualText=""/>
  <SubText xmlns="" ID="jjG1o18p7FG4DykD0XRk8Bec0yo=" ActualText=""/>
  <SubText xmlns="" ID="rMTM6tJ9JqP4QZ6BOC8oyk+rbu0=" ActualText=""/>
  <SubText xmlns="" ID="eYE4qil8o99uPu1HqPAW3IKPE2M=" ActualText=""/>
  <SubText xmlns="" ID="AozEpevpapQPsl+C6zgCy2BALmA=" ActualText=""/>
  <SubText xmlns="" ID="CYjpZW4hUuyffGYgwYxf/jw5Mlw=" ActualText=""/>
  <SubText xmlns="" ID="PxxvnzwRJH8GbDrEU0OO3QiApho=" ActualText=""/>
  <SubText xmlns="" ID="RfEEfUUFZfFzW1uNVKt2OO+Hc4Q=" ActualText=""/>
  <SubText xmlns="" ID="iI52dRQC84t0tkJ4Qzm7GPmBVJ0=" ActualText=""/>
  <SubText xmlns="" ID="IoS++Mjh9BZvqrmdPfRnCXcfVu8=" ActualText=""/>
  <SubText xmlns="" ID="/IUEnDUDOG3VDC4pMS0DbUTrTRA=" ActualText=""/>
  <SubText xmlns="" ID="aKflQ0mAFn/Z1kpfrEySbmafYYE=" ActualText=""/>
  <SubText xmlns="" ID="i4sLRpOE0GDhs9Yh4Q3gK8WpFvA=" ActualText=""/>
  <SubText xmlns="" ID="lrjyiYQAValxav44rxHOFcXlrE0=" ActualText=""/>
  <SubText xmlns="" ID="Wf9Q3Jj1Bu0reCSSfiE02Cei3S4=" ActualText=""/>
  <SubText xmlns="" ID="Wdy2qUalJh1Rk8/jI3qEfaeP6uw=" ActualText=""/>
  <SubText xmlns="" ID="o7jJ/Ykhfp6ZrTFB6X/bfi4Zaaw=" ActualText=""/>
  <SubText xmlns="" ID="p1h8dfv2pDFANAnxtC6EzNFcHC0=" ActualText=""/>
  <SubText xmlns="" ID="bBWtx0harGtE3F8gfUShMorSyKA=" ActualText=""/>
  <Shape xmlns="" ID="gTiOrphzrwi2XUAa25Oygm17LNc=" pdftag="P" isBookmarkSet="no" bookmark="no" Order="_x0033_"/>
  <Shape xmlns="" ID="7oNYrz667+MxZyo1152oYAULG1M=" formula="no" artifact="_x0030_" inline="no" validate="yes" pdftag="Figure" isBookmarkSet="no" bookmark="no" Order="_x0033_" Lang=""/>
  <Shape xmlns="" ID="tohIZSup/c+AUMiQn3ZtN/mVZmg=" pdftag="P" isBookmarkSet="no" bookmark="no" Order="_x0034_"/>
  <SubText xmlns="" ID="7oNYrz667+MxZyo1152oYAULG1M=" ActualText=""/>
</PAW>
</file>

<file path=customXml/itemProps1.xml><?xml version="1.0" encoding="utf-8"?>
<ds:datastoreItem xmlns:ds="http://schemas.openxmlformats.org/officeDocument/2006/customXml" ds:itemID="{BDDA8F98-CF0A-47A4-BB33-D89B60E5DAF1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27762</TotalTime>
  <Words>779</Words>
  <Application>Microsoft Office PowerPoint</Application>
  <PresentationFormat>Widescreen</PresentationFormat>
  <Paragraphs>148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Courier New</vt:lpstr>
      <vt:lpstr>Tw Cen MT</vt:lpstr>
      <vt:lpstr>Wingdings</vt:lpstr>
      <vt:lpstr>Wingdings 3</vt:lpstr>
      <vt:lpstr>Integral</vt:lpstr>
      <vt:lpstr>Empowered to Make Change: My Journey as a Person with a Disability</vt:lpstr>
      <vt:lpstr>Personal Story</vt:lpstr>
      <vt:lpstr>My Personal Story</vt:lpstr>
      <vt:lpstr>Fast Facts about Osteogenesis Imperfecta</vt:lpstr>
      <vt:lpstr>Clinical Features</vt:lpstr>
      <vt:lpstr>Small Town USA</vt:lpstr>
      <vt:lpstr>Family</vt:lpstr>
      <vt:lpstr>Education</vt:lpstr>
      <vt:lpstr>Extracurricular Activities</vt:lpstr>
      <vt:lpstr>Breaking Down Barriers</vt:lpstr>
      <vt:lpstr>Daily Living</vt:lpstr>
      <vt:lpstr>Attitude</vt:lpstr>
      <vt:lpstr>Acceptance</vt:lpstr>
      <vt:lpstr>Achieving Success</vt:lpstr>
      <vt:lpstr>Personal</vt:lpstr>
      <vt:lpstr>Professional</vt:lpstr>
      <vt:lpstr>Awareness and Advocacy</vt:lpstr>
      <vt:lpstr>Representation</vt:lpstr>
      <vt:lpstr>Accessibility</vt:lpstr>
      <vt:lpstr>Inclusion for All</vt:lpstr>
      <vt:lpstr>Motivation and Inspiration</vt:lpstr>
      <vt:lpstr>Sharing Resources</vt:lpstr>
      <vt:lpstr>Inspiring Others</vt:lpstr>
      <vt:lpstr>Q&amp;A?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Empowered to Make Change: My Journey as a Person with a Disability. Charting the Cs 2024</dc:title>
  <dc:creator>Vicki Stewart; Employment Disability Resources</dc:creator>
  <cp:lastModifiedBy>Shuyin Maciel</cp:lastModifiedBy>
  <cp:revision>1081</cp:revision>
  <dcterms:created xsi:type="dcterms:W3CDTF">2020-04-18T15:28:58Z</dcterms:created>
  <dcterms:modified xsi:type="dcterms:W3CDTF">2024-03-01T03:28:57Z</dcterms:modified>
</cp:coreProperties>
</file>