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67"/>
  </p:notesMasterIdLst>
  <p:sldIdLst>
    <p:sldId id="328" r:id="rId3"/>
    <p:sldId id="375" r:id="rId4"/>
    <p:sldId id="327" r:id="rId5"/>
    <p:sldId id="330" r:id="rId6"/>
    <p:sldId id="336" r:id="rId7"/>
    <p:sldId id="331" r:id="rId8"/>
    <p:sldId id="339" r:id="rId9"/>
    <p:sldId id="338" r:id="rId10"/>
    <p:sldId id="332" r:id="rId11"/>
    <p:sldId id="340" r:id="rId12"/>
    <p:sldId id="341" r:id="rId13"/>
    <p:sldId id="337" r:id="rId14"/>
    <p:sldId id="257" r:id="rId15"/>
    <p:sldId id="400" r:id="rId16"/>
    <p:sldId id="397" r:id="rId17"/>
    <p:sldId id="403" r:id="rId18"/>
    <p:sldId id="342" r:id="rId19"/>
    <p:sldId id="343" r:id="rId20"/>
    <p:sldId id="344" r:id="rId21"/>
    <p:sldId id="345" r:id="rId22"/>
    <p:sldId id="346" r:id="rId23"/>
    <p:sldId id="354" r:id="rId24"/>
    <p:sldId id="349" r:id="rId25"/>
    <p:sldId id="350" r:id="rId26"/>
    <p:sldId id="352" r:id="rId27"/>
    <p:sldId id="333" r:id="rId28"/>
    <p:sldId id="356" r:id="rId29"/>
    <p:sldId id="357" r:id="rId30"/>
    <p:sldId id="362" r:id="rId31"/>
    <p:sldId id="367" r:id="rId32"/>
    <p:sldId id="368" r:id="rId33"/>
    <p:sldId id="359" r:id="rId34"/>
    <p:sldId id="363" r:id="rId35"/>
    <p:sldId id="364" r:id="rId36"/>
    <p:sldId id="369" r:id="rId37"/>
    <p:sldId id="370" r:id="rId38"/>
    <p:sldId id="360" r:id="rId39"/>
    <p:sldId id="361" r:id="rId40"/>
    <p:sldId id="371" r:id="rId41"/>
    <p:sldId id="372" r:id="rId42"/>
    <p:sldId id="395" r:id="rId43"/>
    <p:sldId id="396" r:id="rId44"/>
    <p:sldId id="365" r:id="rId45"/>
    <p:sldId id="373" r:id="rId46"/>
    <p:sldId id="380" r:id="rId47"/>
    <p:sldId id="381" r:id="rId48"/>
    <p:sldId id="382" r:id="rId49"/>
    <p:sldId id="383" r:id="rId50"/>
    <p:sldId id="376" r:id="rId51"/>
    <p:sldId id="377" r:id="rId52"/>
    <p:sldId id="384" r:id="rId53"/>
    <p:sldId id="385" r:id="rId54"/>
    <p:sldId id="386" r:id="rId55"/>
    <p:sldId id="387" r:id="rId56"/>
    <p:sldId id="388" r:id="rId57"/>
    <p:sldId id="389" r:id="rId58"/>
    <p:sldId id="391" r:id="rId59"/>
    <p:sldId id="390" r:id="rId60"/>
    <p:sldId id="398" r:id="rId61"/>
    <p:sldId id="405" r:id="rId62"/>
    <p:sldId id="406" r:id="rId63"/>
    <p:sldId id="404" r:id="rId64"/>
    <p:sldId id="394" r:id="rId65"/>
    <p:sldId id="31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896"/>
    <a:srgbClr val="5E9446"/>
    <a:srgbClr val="4F7D3B"/>
    <a:srgbClr val="8700E2"/>
    <a:srgbClr val="DE7F00"/>
    <a:srgbClr val="0C56CE"/>
    <a:srgbClr val="006570"/>
    <a:srgbClr val="2F5597"/>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3611" autoAdjust="0"/>
  </p:normalViewPr>
  <p:slideViewPr>
    <p:cSldViewPr snapToGrid="0" showGuides="1">
      <p:cViewPr varScale="1">
        <p:scale>
          <a:sx n="52" d="100"/>
          <a:sy n="52" d="100"/>
        </p:scale>
        <p:origin x="90" y="576"/>
      </p:cViewPr>
      <p:guideLst/>
    </p:cSldViewPr>
  </p:slideViewPr>
  <p:outlineViewPr>
    <p:cViewPr>
      <p:scale>
        <a:sx n="33" d="100"/>
        <a:sy n="33" d="100"/>
      </p:scale>
      <p:origin x="0" y="-378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D2E4F-74DE-244E-A757-0E636AC0109C}"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AEBD3-773C-C242-B3EB-A94A0A8F2D5B}" type="slidenum">
              <a:rPr lang="en-US" smtClean="0"/>
              <a:t>‹#›</a:t>
            </a:fld>
            <a:endParaRPr lang="en-US"/>
          </a:p>
        </p:txBody>
      </p:sp>
    </p:spTree>
    <p:extLst>
      <p:ext uri="{BB962C8B-B14F-4D97-AF65-F5344CB8AC3E}">
        <p14:creationId xmlns:p14="http://schemas.microsoft.com/office/powerpoint/2010/main" val="421045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AEBD3-773C-C242-B3EB-A94A0A8F2D5B}" type="slidenum">
              <a:rPr lang="en-US" smtClean="0"/>
              <a:t>21</a:t>
            </a:fld>
            <a:endParaRPr lang="en-US"/>
          </a:p>
        </p:txBody>
      </p:sp>
    </p:spTree>
    <p:extLst>
      <p:ext uri="{BB962C8B-B14F-4D97-AF65-F5344CB8AC3E}">
        <p14:creationId xmlns:p14="http://schemas.microsoft.com/office/powerpoint/2010/main" val="237599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AEBD3-773C-C242-B3EB-A94A0A8F2D5B}" type="slidenum">
              <a:rPr lang="en-US" smtClean="0"/>
              <a:t>29</a:t>
            </a:fld>
            <a:endParaRPr lang="en-US"/>
          </a:p>
        </p:txBody>
      </p:sp>
    </p:spTree>
    <p:extLst>
      <p:ext uri="{BB962C8B-B14F-4D97-AF65-F5344CB8AC3E}">
        <p14:creationId xmlns:p14="http://schemas.microsoft.com/office/powerpoint/2010/main" val="36984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7 ">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978994" cy="1133856"/>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A0E5EA0-FBD1-A675-4A2C-6731C27A202A}"/>
              </a:ext>
            </a:extLst>
          </p:cNvPr>
          <p:cNvSpPr>
            <a:spLocks noGrp="1"/>
          </p:cNvSpPr>
          <p:nvPr>
            <p:ph idx="1"/>
          </p:nvPr>
        </p:nvSpPr>
        <p:spPr>
          <a:xfrm>
            <a:off x="612949" y="2829711"/>
            <a:ext cx="10972799" cy="3737294"/>
          </a:xfrm>
          <a:prstGeom prst="rect">
            <a:avLst/>
          </a:prstGeom>
        </p:spPr>
        <p:txBody>
          <a:bodyPr vert="horz" lIns="45720" tIns="45720" rIns="45720" bIns="45720" rtlCol="0">
            <a:no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1060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a:prstGeom prst="rect">
            <a:avLst/>
          </a:prstGeom>
        </p:spPr>
        <p:txBody>
          <a:bodyPr anchor="ctr">
            <a:noAutofit/>
          </a:bodyPr>
          <a:lstStyle>
            <a:lvl1pPr algn="ctr">
              <a:defRPr sz="4000" b="1"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a:prstGeom prst="rect">
            <a:avLst/>
          </a:prstGeo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3728859" y="1733395"/>
            <a:ext cx="4740259" cy="1053391"/>
          </a:xfrm>
          <a:prstGeom prst="rect">
            <a:avLst/>
          </a:prstGeom>
        </p:spPr>
      </p:pic>
    </p:spTree>
    <p:extLst>
      <p:ext uri="{BB962C8B-B14F-4D97-AF65-F5344CB8AC3E}">
        <p14:creationId xmlns:p14="http://schemas.microsoft.com/office/powerpoint/2010/main" val="29969015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Title 1"/>
          <p:cNvSpPr>
            <a:spLocks noGrp="1"/>
          </p:cNvSpPr>
          <p:nvPr>
            <p:ph type="title"/>
          </p:nvPr>
        </p:nvSpPr>
        <p:spPr>
          <a:xfrm>
            <a:off x="607044" y="1572768"/>
            <a:ext cx="10968402" cy="1133856"/>
          </a:xfrm>
          <a:prstGeom prst="rect">
            <a:avLst/>
          </a:prstGeom>
        </p:spPr>
        <p:txBody>
          <a:bodyPr/>
          <a:lstStyle/>
          <a:p>
            <a:r>
              <a:rPr lang="en-US" dirty="0"/>
              <a:t>Click to edit Master title style</a:t>
            </a:r>
          </a:p>
        </p:txBody>
      </p:sp>
      <p:sp>
        <p:nvSpPr>
          <p:cNvPr id="10" name="Text Placeholder 2">
            <a:extLst>
              <a:ext uri="{FF2B5EF4-FFF2-40B4-BE49-F238E27FC236}">
                <a16:creationId xmlns:a16="http://schemas.microsoft.com/office/drawing/2014/main" id="{325B86F9-FAB9-AB74-76D0-D023346FB009}"/>
              </a:ext>
            </a:extLst>
          </p:cNvPr>
          <p:cNvSpPr>
            <a:spLocks noGrp="1"/>
          </p:cNvSpPr>
          <p:nvPr>
            <p:ph type="body" idx="1"/>
          </p:nvPr>
        </p:nvSpPr>
        <p:spPr>
          <a:xfrm>
            <a:off x="852667" y="2807594"/>
            <a:ext cx="5157787" cy="689156"/>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883683A8-9DDF-4FE1-A7F3-6C6A41B8BCAC}"/>
              </a:ext>
            </a:extLst>
          </p:cNvPr>
          <p:cNvSpPr>
            <a:spLocks noGrp="1"/>
          </p:cNvSpPr>
          <p:nvPr>
            <p:ph sz="half" idx="2"/>
          </p:nvPr>
        </p:nvSpPr>
        <p:spPr>
          <a:xfrm>
            <a:off x="852667" y="3496750"/>
            <a:ext cx="5157787" cy="2607836"/>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id="{00D101A4-DE12-E1CD-263F-83270577CD81}"/>
              </a:ext>
            </a:extLst>
          </p:cNvPr>
          <p:cNvSpPr>
            <a:spLocks noGrp="1"/>
          </p:cNvSpPr>
          <p:nvPr>
            <p:ph type="body" idx="10"/>
          </p:nvPr>
        </p:nvSpPr>
        <p:spPr>
          <a:xfrm>
            <a:off x="6433794" y="2807594"/>
            <a:ext cx="5157787" cy="689156"/>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DCB57C39-BDD9-0047-97E6-7AC665C3F458}"/>
              </a:ext>
            </a:extLst>
          </p:cNvPr>
          <p:cNvSpPr>
            <a:spLocks noGrp="1"/>
          </p:cNvSpPr>
          <p:nvPr>
            <p:ph sz="half" idx="11"/>
          </p:nvPr>
        </p:nvSpPr>
        <p:spPr>
          <a:xfrm>
            <a:off x="6433793" y="3565069"/>
            <a:ext cx="5157787" cy="2607836"/>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130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978994" cy="1133856"/>
          </a:xfrm>
          <a:prstGeom prst="rect">
            <a:avLst/>
          </a:prstGeo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prstGeom prst="rect">
            <a:avLst/>
          </a:prstGeom>
          <a:solidFill>
            <a:schemeClr val="accent5">
              <a:lumMod val="20000"/>
              <a:lumOff val="80000"/>
            </a:schemeClr>
          </a:solidFill>
        </p:spPr>
        <p:txBody>
          <a:bodyPr anchor="ctr" anchorCtr="1"/>
          <a:lstStyle>
            <a:lvl1pPr marL="0" indent="0">
              <a:buNone/>
              <a:defRPr/>
            </a:lvl1pPr>
          </a:lstStyle>
          <a:p>
            <a:endParaRPr lang="en-US" dirty="0"/>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a:prstGeom prst="rect">
            <a:avLst/>
          </a:prstGeo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marL="1714500" indent="-342900">
              <a:buFont typeface="Wingdings" panose="05000000000000000000" pitchFamily="2" charset="2"/>
              <a:buChar cha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Tree>
    <p:extLst>
      <p:ext uri="{BB962C8B-B14F-4D97-AF65-F5344CB8AC3E}">
        <p14:creationId xmlns:p14="http://schemas.microsoft.com/office/powerpoint/2010/main" val="403633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978994" cy="1133856"/>
          </a:xfrm>
          <a:prstGeom prst="rect">
            <a:avLst/>
          </a:prstGeo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411600C6-0950-D396-0EA2-204C1465BC4D}"/>
              </a:ext>
            </a:extLst>
          </p:cNvPr>
          <p:cNvSpPr>
            <a:spLocks noGrp="1"/>
          </p:cNvSpPr>
          <p:nvPr>
            <p:ph type="pic" sz="quarter" idx="10"/>
          </p:nvPr>
        </p:nvSpPr>
        <p:spPr>
          <a:xfrm>
            <a:off x="9104069" y="2945362"/>
            <a:ext cx="2481794" cy="1466267"/>
          </a:xfrm>
          <a:prstGeom prst="rect">
            <a:avLst/>
          </a:prstGeom>
          <a:solidFill>
            <a:schemeClr val="accent5">
              <a:lumMod val="20000"/>
              <a:lumOff val="80000"/>
            </a:schemeClr>
          </a:solidFill>
        </p:spPr>
        <p:txBody>
          <a:bodyPr anchor="ctr" anchorCtr="1"/>
          <a:lstStyle>
            <a:lvl1pPr marL="0" indent="0">
              <a:buNone/>
              <a:defRPr/>
            </a:lvl1pPr>
          </a:lstStyle>
          <a:p>
            <a:endParaRPr lang="en-US" dirty="0"/>
          </a:p>
        </p:txBody>
      </p:sp>
      <p:sp>
        <p:nvSpPr>
          <p:cNvPr id="5" name="Picture Placeholder 5">
            <a:extLst>
              <a:ext uri="{FF2B5EF4-FFF2-40B4-BE49-F238E27FC236}">
                <a16:creationId xmlns:a16="http://schemas.microsoft.com/office/drawing/2014/main" id="{41ABE8FF-7476-7B11-3666-D94031FE33B8}"/>
              </a:ext>
            </a:extLst>
          </p:cNvPr>
          <p:cNvSpPr>
            <a:spLocks noGrp="1"/>
          </p:cNvSpPr>
          <p:nvPr>
            <p:ph type="pic" sz="quarter" idx="11"/>
          </p:nvPr>
        </p:nvSpPr>
        <p:spPr>
          <a:xfrm>
            <a:off x="9093758" y="4726881"/>
            <a:ext cx="2481794" cy="1466267"/>
          </a:xfrm>
          <a:prstGeom prst="rect">
            <a:avLst/>
          </a:prstGeom>
          <a:solidFill>
            <a:schemeClr val="accent5">
              <a:lumMod val="20000"/>
              <a:lumOff val="80000"/>
            </a:schemeClr>
          </a:solidFill>
        </p:spPr>
        <p:txBody>
          <a:bodyPr anchor="ctr" anchorCtr="1"/>
          <a:lstStyle>
            <a:lvl1pPr marL="0" indent="0">
              <a:buNone/>
              <a:defRPr/>
            </a:lvl1pPr>
          </a:lstStyle>
          <a:p>
            <a:endParaRPr lang="en-US" dirty="0"/>
          </a:p>
        </p:txBody>
      </p:sp>
      <p:sp>
        <p:nvSpPr>
          <p:cNvPr id="7" name="Text Placeholder 9">
            <a:extLst>
              <a:ext uri="{FF2B5EF4-FFF2-40B4-BE49-F238E27FC236}">
                <a16:creationId xmlns:a16="http://schemas.microsoft.com/office/drawing/2014/main" id="{C24343BE-3C4D-2C4E-74DD-DF71BC456D9D}"/>
              </a:ext>
            </a:extLst>
          </p:cNvPr>
          <p:cNvSpPr>
            <a:spLocks noGrp="1"/>
          </p:cNvSpPr>
          <p:nvPr>
            <p:ph type="body" sz="quarter" idx="12"/>
          </p:nvPr>
        </p:nvSpPr>
        <p:spPr>
          <a:xfrm>
            <a:off x="622998" y="2803764"/>
            <a:ext cx="7994909" cy="3763241"/>
          </a:xfrm>
          <a:prstGeom prst="rect">
            <a:avLst/>
          </a:prstGeo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334675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978994" cy="1133856"/>
          </a:xfrm>
          <a:prstGeom prst="rect">
            <a:avLst/>
          </a:prstGeo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781219"/>
            <a:ext cx="9249104" cy="3785786"/>
          </a:xfrm>
          <a:prstGeom prst="rect">
            <a:avLst/>
          </a:prstGeom>
          <a:solidFill>
            <a:schemeClr val="accent5">
              <a:lumMod val="20000"/>
              <a:lumOff val="80000"/>
            </a:schemeClr>
          </a:solidFill>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99518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7">
    <p:spTree>
      <p:nvGrpSpPr>
        <p:cNvPr id="1" name=""/>
        <p:cNvGrpSpPr/>
        <p:nvPr/>
      </p:nvGrpSpPr>
      <p:grpSpPr>
        <a:xfrm>
          <a:off x="0" y="0"/>
          <a:ext cx="0" cy="0"/>
          <a:chOff x="0" y="0"/>
          <a:chExt cx="0" cy="0"/>
        </a:xfrm>
      </p:grpSpPr>
      <p:sp>
        <p:nvSpPr>
          <p:cNvPr id="2" name="Title 1"/>
          <p:cNvSpPr>
            <a:spLocks noGrp="1"/>
          </p:cNvSpPr>
          <p:nvPr>
            <p:ph type="title"/>
          </p:nvPr>
        </p:nvSpPr>
        <p:spPr>
          <a:xfrm>
            <a:off x="612489" y="1572768"/>
            <a:ext cx="10978994" cy="1133856"/>
          </a:xfrm>
          <a:prstGeom prst="rect">
            <a:avLst/>
          </a:prstGeom>
        </p:spPr>
        <p:txBody>
          <a:bodyPr/>
          <a:lstStyle/>
          <a:p>
            <a:r>
              <a:rPr lang="en-US" dirty="0"/>
              <a:t>Click to edit Master title style</a:t>
            </a:r>
          </a:p>
        </p:txBody>
      </p:sp>
      <p:sp>
        <p:nvSpPr>
          <p:cNvPr id="5" name="Table Placeholder 8">
            <a:extLst>
              <a:ext uri="{FF2B5EF4-FFF2-40B4-BE49-F238E27FC236}">
                <a16:creationId xmlns:a16="http://schemas.microsoft.com/office/drawing/2014/main" id="{5C1F04EE-64F7-4626-85E6-AD3232320842}"/>
              </a:ext>
            </a:extLst>
          </p:cNvPr>
          <p:cNvSpPr>
            <a:spLocks noGrp="1"/>
          </p:cNvSpPr>
          <p:nvPr>
            <p:ph type="tbl" sz="quarter" idx="10"/>
          </p:nvPr>
        </p:nvSpPr>
        <p:spPr>
          <a:xfrm>
            <a:off x="595313" y="2828925"/>
            <a:ext cx="10990262" cy="3370263"/>
          </a:xfrm>
          <a:prstGeom prst="rect">
            <a:avLst/>
          </a:prstGeom>
          <a:solidFill>
            <a:srgbClr val="E1FFE1"/>
          </a:solidFill>
        </p:spPr>
        <p:txBody>
          <a:bodyPr/>
          <a:lstStyle/>
          <a:p>
            <a:endParaRPr lang="en-US"/>
          </a:p>
        </p:txBody>
      </p:sp>
    </p:spTree>
    <p:extLst>
      <p:ext uri="{BB962C8B-B14F-4D97-AF65-F5344CB8AC3E}">
        <p14:creationId xmlns:p14="http://schemas.microsoft.com/office/powerpoint/2010/main" val="395401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979537"/>
            <a:ext cx="11000232" cy="914400"/>
          </a:xfrm>
          <a:prstGeom prst="rect">
            <a:avLst/>
          </a:prstGeo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93622"/>
            <a:ext cx="11019187" cy="1567828"/>
          </a:xfrm>
          <a:prstGeom prst="rect">
            <a:avLst/>
          </a:prstGeo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139864" y="1922580"/>
            <a:ext cx="3950216" cy="877826"/>
          </a:xfrm>
          <a:prstGeom prst="rect">
            <a:avLst/>
          </a:prstGeom>
        </p:spPr>
      </p:pic>
    </p:spTree>
    <p:extLst>
      <p:ext uri="{BB962C8B-B14F-4D97-AF65-F5344CB8AC3E}">
        <p14:creationId xmlns:p14="http://schemas.microsoft.com/office/powerpoint/2010/main" val="425644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09B17C5-0160-83FE-9B40-C5C120D7E8A4}"/>
              </a:ext>
            </a:extLst>
          </p:cNvPr>
          <p:cNvSpPr>
            <a:spLocks noGrp="1"/>
          </p:cNvSpPr>
          <p:nvPr>
            <p:ph type="title"/>
          </p:nvPr>
        </p:nvSpPr>
        <p:spPr>
          <a:xfrm>
            <a:off x="585516" y="1572768"/>
            <a:ext cx="11000232" cy="1133856"/>
          </a:xfrm>
          <a:prstGeom prst="rect">
            <a:avLst/>
          </a:prstGeom>
        </p:spPr>
        <p:txBody>
          <a:bodyPr vert="horz" lIns="91440" tIns="45720" rIns="91440" bIns="45720" rtlCol="0" anchor="ctr">
            <a:noAutofit/>
          </a:bodyPr>
          <a:lstStyle/>
          <a:p>
            <a:r>
              <a:rPr lang="en-US"/>
              <a:t>Click to edit Master title style</a:t>
            </a:r>
          </a:p>
        </p:txBody>
      </p:sp>
      <p:sp>
        <p:nvSpPr>
          <p:cNvPr id="9" name="Text Placeholder 2">
            <a:extLst>
              <a:ext uri="{FF2B5EF4-FFF2-40B4-BE49-F238E27FC236}">
                <a16:creationId xmlns:a16="http://schemas.microsoft.com/office/drawing/2014/main" id="{2DFE81B6-CFA2-189D-A8DF-1650007DCB6C}"/>
              </a:ext>
            </a:extLst>
          </p:cNvPr>
          <p:cNvSpPr>
            <a:spLocks noGrp="1"/>
          </p:cNvSpPr>
          <p:nvPr>
            <p:ph type="body" idx="1"/>
          </p:nvPr>
        </p:nvSpPr>
        <p:spPr>
          <a:xfrm>
            <a:off x="612949" y="2829711"/>
            <a:ext cx="10972799" cy="3737294"/>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hape 1">
            <a:extLst>
              <a:ext uri="{FF2B5EF4-FFF2-40B4-BE49-F238E27FC236}">
                <a16:creationId xmlns:a16="http://schemas.microsoft.com/office/drawing/2014/main" id="{7ECF8179-CEA5-9FDC-E08C-6319E177413B}"/>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shape 1">
            <a:extLst>
              <a:ext uri="{FF2B5EF4-FFF2-40B4-BE49-F238E27FC236}">
                <a16:creationId xmlns:a16="http://schemas.microsoft.com/office/drawing/2014/main" id="{2148DBC8-901A-28F0-9F8E-260ABCC8F683}"/>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TextBox 11">
            <a:extLst>
              <a:ext uri="{FF2B5EF4-FFF2-40B4-BE49-F238E27FC236}">
                <a16:creationId xmlns:a16="http://schemas.microsoft.com/office/drawing/2014/main" id="{FB866E1D-7B2A-944F-5302-712EA6521A19}"/>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cs typeface="Calibri" panose="020F0502020204030204" pitchFamily="34" charset="0"/>
              </a:rPr>
              <a:pPr algn="ctr"/>
              <a:t>‹#›</a:t>
            </a:fld>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357209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65" r:id="rId5"/>
    <p:sldLayoutId id="2147483666" r:id="rId6"/>
    <p:sldLayoutId id="2147483670" r:id="rId7"/>
    <p:sldLayoutId id="2147483671" r:id="rId8"/>
  </p:sldLayoutIdLst>
  <p:txStyles>
    <p:titleStyle>
      <a:lvl1pPr algn="l" defTabSz="9144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3399"/>
        </a:buClr>
        <a:buSzPct val="120000"/>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003399"/>
        </a:buClr>
        <a:buSzPct val="80000"/>
        <a:buFont typeface="Courier New" panose="02070309020205020404" pitchFamily="49" charset="0"/>
        <a:buChar char="o"/>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003399"/>
        </a:buClr>
        <a:buFont typeface="Wingdings" panose="05000000000000000000" pitchFamily="2" charset="2"/>
        <a:buChar char="§"/>
        <a:defRPr sz="24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003399"/>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cascw.umn.edu/community-engagement-2/minn-link/"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onlinelibrary.wiley.com/doi/10.1111/dmcn.14911#dmcn14911-bib-0033"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mailto:lonnamoline@gmail.com"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p:txBody>
          <a:bodyPr>
            <a:normAutofit/>
          </a:bodyPr>
          <a:lstStyle/>
          <a:p>
            <a:r>
              <a:rPr lang="en-US" b="1" dirty="0"/>
              <a:t>Looking Through a Trauma Sensitive Lens</a:t>
            </a:r>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p:txBody>
          <a:bodyPr>
            <a:normAutofit fontScale="92500"/>
          </a:bodyPr>
          <a:lstStyle/>
          <a:p>
            <a:r>
              <a:rPr lang="en-US" sz="2800" dirty="0"/>
              <a:t>Lonna Housman Moline, </a:t>
            </a:r>
            <a:r>
              <a:rPr lang="en-US" sz="2800" dirty="0" err="1"/>
              <a:t>Ed.D</a:t>
            </a:r>
            <a:endParaRPr lang="en-US" sz="2800" dirty="0"/>
          </a:p>
          <a:p>
            <a:r>
              <a:rPr lang="en-US" i="1" dirty="0"/>
              <a:t>Council for Exceptional Children-President Elect Division of Emotional and Behavioral Health</a:t>
            </a:r>
            <a:endParaRPr lang="en-US" i="1" dirty="0">
              <a:ea typeface="Calibri"/>
              <a:cs typeface="Calibri"/>
            </a:endParaRPr>
          </a:p>
          <a:p>
            <a:r>
              <a:rPr lang="en-US" i="1" dirty="0"/>
              <a:t>University of St. Thomas</a:t>
            </a:r>
          </a:p>
          <a:p>
            <a:r>
              <a:rPr lang="en-US" i="1" dirty="0">
                <a:ea typeface="Calibri" panose="020F0502020204030204"/>
                <a:cs typeface="Calibri" panose="020F0502020204030204"/>
              </a:rPr>
              <a:t>April 2024</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337-510A-E55D-C33E-CF58D4224055}"/>
              </a:ext>
            </a:extLst>
          </p:cNvPr>
          <p:cNvSpPr>
            <a:spLocks noGrp="1"/>
          </p:cNvSpPr>
          <p:nvPr>
            <p:ph type="title"/>
          </p:nvPr>
        </p:nvSpPr>
        <p:spPr>
          <a:xfrm>
            <a:off x="394101" y="1572768"/>
            <a:ext cx="11693515" cy="1133856"/>
          </a:xfrm>
        </p:spPr>
        <p:txBody>
          <a:bodyPr/>
          <a:lstStyle/>
          <a:p>
            <a:r>
              <a:rPr lang="en-US" dirty="0"/>
              <a:t>Strong correlation and more prevalent than previously thought, regardless of income, race, or access to health care.</a:t>
            </a:r>
          </a:p>
        </p:txBody>
      </p:sp>
      <p:sp>
        <p:nvSpPr>
          <p:cNvPr id="12" name="Text Placeholder 11">
            <a:extLst>
              <a:ext uri="{FF2B5EF4-FFF2-40B4-BE49-F238E27FC236}">
                <a16:creationId xmlns:a16="http://schemas.microsoft.com/office/drawing/2014/main" id="{B2DA8163-FE2E-9647-7DF1-8571C5F454B5}"/>
              </a:ext>
            </a:extLst>
          </p:cNvPr>
          <p:cNvSpPr>
            <a:spLocks noGrp="1"/>
          </p:cNvSpPr>
          <p:nvPr>
            <p:ph type="body" idx="1"/>
          </p:nvPr>
        </p:nvSpPr>
        <p:spPr/>
        <p:txBody>
          <a:bodyPr/>
          <a:lstStyle/>
          <a:p>
            <a:r>
              <a:rPr lang="en-US" dirty="0"/>
              <a:t>RESULTS</a:t>
            </a:r>
          </a:p>
        </p:txBody>
      </p:sp>
      <p:sp>
        <p:nvSpPr>
          <p:cNvPr id="14" name="Content Placeholder 13">
            <a:extLst>
              <a:ext uri="{FF2B5EF4-FFF2-40B4-BE49-F238E27FC236}">
                <a16:creationId xmlns:a16="http://schemas.microsoft.com/office/drawing/2014/main" id="{334325BB-8CA1-8839-962A-A392D761872D}"/>
              </a:ext>
            </a:extLst>
          </p:cNvPr>
          <p:cNvSpPr>
            <a:spLocks noGrp="1"/>
          </p:cNvSpPr>
          <p:nvPr>
            <p:ph sz="half" idx="2"/>
          </p:nvPr>
        </p:nvSpPr>
        <p:spPr/>
        <p:txBody>
          <a:bodyPr/>
          <a:lstStyle/>
          <a:p>
            <a:r>
              <a:rPr lang="en-US" dirty="0"/>
              <a:t>67% had at least one ACE</a:t>
            </a:r>
          </a:p>
          <a:p>
            <a:r>
              <a:rPr lang="en-US" dirty="0"/>
              <a:t>12% had 4 or more ACE</a:t>
            </a:r>
          </a:p>
          <a:p>
            <a:r>
              <a:rPr lang="en-US" dirty="0"/>
              <a:t>People with 4 or more had 2 times the rate of heart disease and cancer and 3 and a half times more chronic obstructive pulmonary disease (COPD)</a:t>
            </a:r>
          </a:p>
        </p:txBody>
      </p:sp>
      <p:sp>
        <p:nvSpPr>
          <p:cNvPr id="15" name="Text Placeholder 14">
            <a:extLst>
              <a:ext uri="{FF2B5EF4-FFF2-40B4-BE49-F238E27FC236}">
                <a16:creationId xmlns:a16="http://schemas.microsoft.com/office/drawing/2014/main" id="{51CDDC70-6B7C-8D09-F468-03C0E0D4687A}"/>
              </a:ext>
            </a:extLst>
          </p:cNvPr>
          <p:cNvSpPr>
            <a:spLocks noGrp="1"/>
          </p:cNvSpPr>
          <p:nvPr>
            <p:ph type="body" idx="10"/>
          </p:nvPr>
        </p:nvSpPr>
        <p:spPr/>
        <p:txBody>
          <a:bodyPr/>
          <a:lstStyle/>
          <a:p>
            <a:r>
              <a:rPr lang="en-US" dirty="0"/>
              <a:t>WHAT WE KNOW</a:t>
            </a:r>
          </a:p>
        </p:txBody>
      </p:sp>
      <p:sp>
        <p:nvSpPr>
          <p:cNvPr id="16" name="Content Placeholder 15">
            <a:extLst>
              <a:ext uri="{FF2B5EF4-FFF2-40B4-BE49-F238E27FC236}">
                <a16:creationId xmlns:a16="http://schemas.microsoft.com/office/drawing/2014/main" id="{AD0E2474-015D-CF88-6C98-FAD6B7E54699}"/>
              </a:ext>
            </a:extLst>
          </p:cNvPr>
          <p:cNvSpPr>
            <a:spLocks noGrp="1"/>
          </p:cNvSpPr>
          <p:nvPr>
            <p:ph sz="half" idx="11"/>
          </p:nvPr>
        </p:nvSpPr>
        <p:spPr/>
        <p:txBody>
          <a:bodyPr/>
          <a:lstStyle/>
          <a:p>
            <a:r>
              <a:rPr lang="en-US" dirty="0"/>
              <a:t>Trauma and risky behavior</a:t>
            </a:r>
          </a:p>
          <a:p>
            <a:r>
              <a:rPr lang="en-US" dirty="0"/>
              <a:t>Trauma and heart disease, cancer, obesity, asthma, failure to grow, sleep disorders</a:t>
            </a:r>
          </a:p>
        </p:txBody>
      </p:sp>
    </p:spTree>
    <p:extLst>
      <p:ext uri="{BB962C8B-B14F-4D97-AF65-F5344CB8AC3E}">
        <p14:creationId xmlns:p14="http://schemas.microsoft.com/office/powerpoint/2010/main" val="372585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E06-628F-36C3-B261-5D82EF577D4D}"/>
              </a:ext>
            </a:extLst>
          </p:cNvPr>
          <p:cNvSpPr>
            <a:spLocks noGrp="1"/>
          </p:cNvSpPr>
          <p:nvPr>
            <p:ph type="title"/>
          </p:nvPr>
        </p:nvSpPr>
        <p:spPr>
          <a:xfrm>
            <a:off x="607044" y="1873392"/>
            <a:ext cx="10968402" cy="569183"/>
          </a:xfrm>
        </p:spPr>
        <p:txBody>
          <a:bodyPr/>
          <a:lstStyle/>
          <a:p>
            <a:r>
              <a:rPr lang="en-US" dirty="0"/>
              <a:t>Adverse Childhood Experiences</a:t>
            </a:r>
          </a:p>
        </p:txBody>
      </p:sp>
      <p:sp>
        <p:nvSpPr>
          <p:cNvPr id="6" name="Text Placeholder 5">
            <a:extLst>
              <a:ext uri="{FF2B5EF4-FFF2-40B4-BE49-F238E27FC236}">
                <a16:creationId xmlns:a16="http://schemas.microsoft.com/office/drawing/2014/main" id="{B79C94EB-2C70-584B-9C5D-05D7C5E71854}"/>
              </a:ext>
            </a:extLst>
          </p:cNvPr>
          <p:cNvSpPr>
            <a:spLocks noGrp="1"/>
          </p:cNvSpPr>
          <p:nvPr>
            <p:ph type="body" idx="1"/>
          </p:nvPr>
        </p:nvSpPr>
        <p:spPr>
          <a:xfrm>
            <a:off x="852667" y="2632230"/>
            <a:ext cx="5157787" cy="689156"/>
          </a:xfrm>
        </p:spPr>
        <p:txBody>
          <a:bodyPr/>
          <a:lstStyle/>
          <a:p>
            <a:r>
              <a:rPr lang="en-US" dirty="0"/>
              <a:t>Initial 8 ACEs</a:t>
            </a:r>
          </a:p>
        </p:txBody>
      </p:sp>
      <p:sp>
        <p:nvSpPr>
          <p:cNvPr id="3" name="Content Placeholder 2">
            <a:extLst>
              <a:ext uri="{FF2B5EF4-FFF2-40B4-BE49-F238E27FC236}">
                <a16:creationId xmlns:a16="http://schemas.microsoft.com/office/drawing/2014/main" id="{3E3C3C7D-47D5-F383-6186-1FC065559D91}"/>
              </a:ext>
            </a:extLst>
          </p:cNvPr>
          <p:cNvSpPr>
            <a:spLocks noGrp="1"/>
          </p:cNvSpPr>
          <p:nvPr>
            <p:ph sz="half" idx="2"/>
          </p:nvPr>
        </p:nvSpPr>
        <p:spPr>
          <a:xfrm>
            <a:off x="852667" y="3321386"/>
            <a:ext cx="5157787" cy="2607836"/>
          </a:xfrm>
        </p:spPr>
        <p:txBody>
          <a:bodyPr/>
          <a:lstStyle/>
          <a:p>
            <a:pPr>
              <a:spcBef>
                <a:spcPts val="0"/>
              </a:spcBef>
              <a:spcAft>
                <a:spcPts val="600"/>
              </a:spcAft>
            </a:pPr>
            <a:r>
              <a:rPr lang="en-US" dirty="0"/>
              <a:t>Substance abuse in the home</a:t>
            </a:r>
          </a:p>
          <a:p>
            <a:pPr>
              <a:spcBef>
                <a:spcPts val="0"/>
              </a:spcBef>
              <a:spcAft>
                <a:spcPts val="600"/>
              </a:spcAft>
            </a:pPr>
            <a:r>
              <a:rPr lang="en-US" dirty="0"/>
              <a:t>Parental separation</a:t>
            </a:r>
          </a:p>
          <a:p>
            <a:pPr>
              <a:spcBef>
                <a:spcPts val="0"/>
              </a:spcBef>
              <a:spcAft>
                <a:spcPts val="600"/>
              </a:spcAft>
            </a:pPr>
            <a:r>
              <a:rPr lang="en-US" dirty="0"/>
              <a:t>Mental illness in the home</a:t>
            </a:r>
          </a:p>
          <a:p>
            <a:pPr>
              <a:spcBef>
                <a:spcPts val="0"/>
              </a:spcBef>
              <a:spcAft>
                <a:spcPts val="600"/>
              </a:spcAft>
            </a:pPr>
            <a:r>
              <a:rPr lang="en-US" dirty="0"/>
              <a:t>Witnessing domestic violence</a:t>
            </a:r>
          </a:p>
          <a:p>
            <a:pPr>
              <a:spcBef>
                <a:spcPts val="0"/>
              </a:spcBef>
              <a:spcAft>
                <a:spcPts val="600"/>
              </a:spcAft>
            </a:pPr>
            <a:r>
              <a:rPr lang="en-US" dirty="0"/>
              <a:t>Suicidal household member</a:t>
            </a:r>
          </a:p>
          <a:p>
            <a:pPr>
              <a:spcBef>
                <a:spcPts val="0"/>
              </a:spcBef>
              <a:spcAft>
                <a:spcPts val="600"/>
              </a:spcAft>
            </a:pPr>
            <a:r>
              <a:rPr lang="en-US" dirty="0"/>
              <a:t>Death of parent or loved one</a:t>
            </a:r>
          </a:p>
          <a:p>
            <a:pPr>
              <a:spcBef>
                <a:spcPts val="0"/>
              </a:spcBef>
              <a:spcAft>
                <a:spcPts val="600"/>
              </a:spcAft>
            </a:pPr>
            <a:r>
              <a:rPr lang="en-US" dirty="0"/>
              <a:t>Parental incarceration</a:t>
            </a:r>
          </a:p>
          <a:p>
            <a:pPr>
              <a:spcBef>
                <a:spcPts val="0"/>
              </a:spcBef>
              <a:spcAft>
                <a:spcPts val="600"/>
              </a:spcAft>
            </a:pPr>
            <a:r>
              <a:rPr lang="en-US" dirty="0"/>
              <a:t>Experiences of abuse or  neglect</a:t>
            </a:r>
          </a:p>
        </p:txBody>
      </p:sp>
      <p:sp>
        <p:nvSpPr>
          <p:cNvPr id="7" name="Text Placeholder 6">
            <a:extLst>
              <a:ext uri="{FF2B5EF4-FFF2-40B4-BE49-F238E27FC236}">
                <a16:creationId xmlns:a16="http://schemas.microsoft.com/office/drawing/2014/main" id="{21CB497E-BD7F-C07E-BC9C-C4420CB67500}"/>
              </a:ext>
            </a:extLst>
          </p:cNvPr>
          <p:cNvSpPr>
            <a:spLocks noGrp="1"/>
          </p:cNvSpPr>
          <p:nvPr>
            <p:ph type="body" idx="10"/>
          </p:nvPr>
        </p:nvSpPr>
        <p:spPr>
          <a:xfrm>
            <a:off x="6433794" y="2632230"/>
            <a:ext cx="5157787" cy="689156"/>
          </a:xfrm>
        </p:spPr>
        <p:txBody>
          <a:bodyPr vert="horz" lIns="91440" tIns="45720" rIns="91440" bIns="45720" rtlCol="0" anchor="t">
            <a:normAutofit/>
          </a:bodyPr>
          <a:lstStyle/>
          <a:p>
            <a:pPr marL="0" indent="0">
              <a:spcBef>
                <a:spcPts val="0"/>
              </a:spcBef>
              <a:spcAft>
                <a:spcPts val="1200"/>
              </a:spcAft>
              <a:buNone/>
            </a:pPr>
            <a:r>
              <a:rPr lang="en-US" sz="2800" b="1" dirty="0"/>
              <a:t>What about…</a:t>
            </a:r>
          </a:p>
        </p:txBody>
      </p:sp>
      <p:sp>
        <p:nvSpPr>
          <p:cNvPr id="4" name="Content Placeholder 3">
            <a:extLst>
              <a:ext uri="{FF2B5EF4-FFF2-40B4-BE49-F238E27FC236}">
                <a16:creationId xmlns:a16="http://schemas.microsoft.com/office/drawing/2014/main" id="{A08A0675-46D8-C769-0013-B21FBB5BA70D}"/>
              </a:ext>
            </a:extLst>
          </p:cNvPr>
          <p:cNvSpPr>
            <a:spLocks noGrp="1"/>
          </p:cNvSpPr>
          <p:nvPr>
            <p:ph sz="half" idx="11"/>
          </p:nvPr>
        </p:nvSpPr>
        <p:spPr>
          <a:xfrm>
            <a:off x="6433793" y="3389705"/>
            <a:ext cx="5157787" cy="2607836"/>
          </a:xfrm>
        </p:spPr>
        <p:txBody>
          <a:bodyPr/>
          <a:lstStyle/>
          <a:p>
            <a:pPr>
              <a:spcBef>
                <a:spcPts val="0"/>
              </a:spcBef>
              <a:spcAft>
                <a:spcPts val="600"/>
              </a:spcAft>
            </a:pPr>
            <a:r>
              <a:rPr lang="en-US" dirty="0"/>
              <a:t>Natural disaster</a:t>
            </a:r>
          </a:p>
          <a:p>
            <a:pPr>
              <a:spcBef>
                <a:spcPts val="0"/>
              </a:spcBef>
              <a:spcAft>
                <a:spcPts val="600"/>
              </a:spcAft>
            </a:pPr>
            <a:r>
              <a:rPr lang="en-US" dirty="0"/>
              <a:t>Criminal behavior in the home</a:t>
            </a:r>
          </a:p>
          <a:p>
            <a:pPr>
              <a:spcBef>
                <a:spcPts val="0"/>
              </a:spcBef>
              <a:spcAft>
                <a:spcPts val="600"/>
              </a:spcAft>
            </a:pPr>
            <a:r>
              <a:rPr lang="en-US" dirty="0"/>
              <a:t>Terminal or chronic illness</a:t>
            </a:r>
          </a:p>
          <a:p>
            <a:pPr>
              <a:spcBef>
                <a:spcPts val="0"/>
              </a:spcBef>
              <a:spcAft>
                <a:spcPts val="600"/>
              </a:spcAft>
            </a:pPr>
            <a:r>
              <a:rPr lang="en-US" dirty="0"/>
              <a:t>Military deployment</a:t>
            </a:r>
          </a:p>
          <a:p>
            <a:pPr>
              <a:spcBef>
                <a:spcPts val="0"/>
              </a:spcBef>
              <a:spcAft>
                <a:spcPts val="600"/>
              </a:spcAft>
            </a:pPr>
            <a:r>
              <a:rPr lang="en-US" dirty="0"/>
              <a:t>Homelessness</a:t>
            </a:r>
          </a:p>
          <a:p>
            <a:pPr>
              <a:spcBef>
                <a:spcPts val="0"/>
              </a:spcBef>
              <a:spcAft>
                <a:spcPts val="600"/>
              </a:spcAft>
            </a:pPr>
            <a:r>
              <a:rPr lang="en-US" dirty="0"/>
              <a:t>Victimization</a:t>
            </a:r>
          </a:p>
        </p:txBody>
      </p:sp>
    </p:spTree>
    <p:extLst>
      <p:ext uri="{BB962C8B-B14F-4D97-AF65-F5344CB8AC3E}">
        <p14:creationId xmlns:p14="http://schemas.microsoft.com/office/powerpoint/2010/main" val="129558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12489" y="-1621362"/>
            <a:ext cx="10978994" cy="1133856"/>
          </a:xfrm>
        </p:spPr>
        <p:txBody>
          <a:bodyPr>
            <a:normAutofit/>
          </a:bodyPr>
          <a:lstStyle/>
          <a:p>
            <a:pPr>
              <a:lnSpc>
                <a:spcPct val="100000"/>
              </a:lnSpc>
            </a:pPr>
            <a:r>
              <a:rPr lang="en-US" dirty="0">
                <a:solidFill>
                  <a:schemeClr val="bg1">
                    <a:lumMod val="65000"/>
                  </a:schemeClr>
                </a:solidFill>
              </a:rPr>
              <a:t>Adverse Childhood Experiences - ACES</a:t>
            </a:r>
          </a:p>
        </p:txBody>
      </p:sp>
      <p:pic>
        <p:nvPicPr>
          <p:cNvPr id="7172" name="Picture 4" descr="What are ACEs? And why you should know – Southeast Youth &amp; Family Services">
            <a:extLst>
              <a:ext uri="{FF2B5EF4-FFF2-40B4-BE49-F238E27FC236}">
                <a16:creationId xmlns:a16="http://schemas.microsoft.com/office/drawing/2014/main" id="{929963AD-5B6F-346D-5951-31DE70F7B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275" y="1453020"/>
            <a:ext cx="6368925" cy="503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3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Current Data</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Autofit/>
          </a:bodyPr>
          <a:lstStyle/>
          <a:p>
            <a:pPr>
              <a:spcBef>
                <a:spcPts val="0"/>
              </a:spcBef>
              <a:spcAft>
                <a:spcPts val="1200"/>
              </a:spcAft>
            </a:pPr>
            <a:r>
              <a:rPr lang="en-US" dirty="0">
                <a:solidFill>
                  <a:srgbClr val="000000"/>
                </a:solidFill>
                <a:latin typeface="Calibri" panose="020F0502020204030204" pitchFamily="34" charset="0"/>
                <a:ea typeface="+mn-lt"/>
                <a:cs typeface="+mn-lt"/>
              </a:rPr>
              <a:t>Current data on how many children and adolescents experience ACEs are limited. This hinders understanding how often ACEs occur, tracking ACEs changes over time, focusing prevention strategies, and measuring community prevention effort success. (Center for Disease Control)</a:t>
            </a:r>
            <a:endParaRPr lang="en-US" dirty="0">
              <a:solidFill>
                <a:srgbClr val="000000"/>
              </a:solidFill>
              <a:latin typeface="Calibri" panose="020F0502020204030204" pitchFamily="34" charset="0"/>
              <a:ea typeface="Calibri Light"/>
              <a:cs typeface="Calibri" panose="020F0502020204030204" pitchFamily="34" charset="0"/>
            </a:endParaRPr>
          </a:p>
        </p:txBody>
      </p:sp>
    </p:spTree>
    <p:extLst>
      <p:ext uri="{BB962C8B-B14F-4D97-AF65-F5344CB8AC3E}">
        <p14:creationId xmlns:p14="http://schemas.microsoft.com/office/powerpoint/2010/main" val="273356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2CD7B-FDB2-0C63-14CC-5CD608564313}"/>
              </a:ext>
            </a:extLst>
          </p:cNvPr>
          <p:cNvSpPr>
            <a:spLocks noGrp="1"/>
          </p:cNvSpPr>
          <p:nvPr>
            <p:ph type="title"/>
          </p:nvPr>
        </p:nvSpPr>
        <p:spPr/>
        <p:txBody>
          <a:bodyPr/>
          <a:lstStyle/>
          <a:p>
            <a:r>
              <a:rPr lang="en-US" dirty="0"/>
              <a:t>MN Surveillance activities include:</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pPr marL="285750" indent="-285750">
              <a:buFont typeface="Arial,Sans-Serif"/>
              <a:buChar char="•"/>
            </a:pPr>
            <a:r>
              <a:rPr lang="en-US" dirty="0">
                <a:solidFill>
                  <a:srgbClr val="000000"/>
                </a:solidFill>
                <a:latin typeface="Calibri" panose="020F0502020204030204" pitchFamily="34" charset="0"/>
                <a:ea typeface="+mn-lt"/>
                <a:cs typeface="Calibri" panose="020F0502020204030204" pitchFamily="34" charset="0"/>
              </a:rPr>
              <a:t>Continuing</a:t>
            </a:r>
            <a:r>
              <a:rPr lang="en-US" dirty="0">
                <a:latin typeface="Calibri" panose="020F0502020204030204" pitchFamily="34" charset="0"/>
                <a:ea typeface="+mn-lt"/>
                <a:cs typeface="Calibri" panose="020F0502020204030204" pitchFamily="34" charset="0"/>
              </a:rPr>
              <a:t> to include ACEs information on the 2022 Minnesota Student Survey to provide state and local ACEs estimates for Minnesota students in grades 5, 8, 9, and 11.</a:t>
            </a:r>
            <a:endParaRPr lang="en-US" dirty="0">
              <a:solidFill>
                <a:srgbClr val="808080"/>
              </a:solidFill>
              <a:latin typeface="Calibri" panose="020F0502020204030204" pitchFamily="34" charset="0"/>
              <a:ea typeface="+mn-lt"/>
              <a:cs typeface="Calibri" panose="020F0502020204030204" pitchFamily="34" charset="0"/>
            </a:endParaRPr>
          </a:p>
          <a:p>
            <a:pPr marL="285750" indent="-285750">
              <a:buFont typeface="Arial,Sans-Serif"/>
              <a:buChar char="•"/>
            </a:pPr>
            <a:r>
              <a:rPr lang="en-US" dirty="0">
                <a:latin typeface="Calibri" panose="020F0502020204030204" pitchFamily="34" charset="0"/>
                <a:ea typeface="+mn-lt"/>
                <a:cs typeface="Calibri" panose="020F0502020204030204" pitchFamily="34" charset="0"/>
              </a:rPr>
              <a:t>Partnering with </a:t>
            </a:r>
            <a:r>
              <a:rPr lang="en-US" dirty="0">
                <a:solidFill>
                  <a:srgbClr val="0000CC"/>
                </a:solidFill>
                <a:latin typeface="Calibri" panose="020F0502020204030204" pitchFamily="34" charset="0"/>
                <a:ea typeface="+mn-lt"/>
                <a:cs typeface="Calibri" panose="020F0502020204030204" pitchFamily="34" charset="0"/>
                <a:hlinkClick r:id="rId2">
                  <a:extLst>
                    <a:ext uri="{A12FA001-AC4F-418D-AE19-62706E023703}">
                      <ahyp:hlinkClr xmlns:ahyp="http://schemas.microsoft.com/office/drawing/2018/hyperlinkcolor" val="tx"/>
                    </a:ext>
                  </a:extLst>
                </a:hlinkClick>
              </a:rPr>
              <a:t>Minn-LInK</a:t>
            </a:r>
            <a:r>
              <a:rPr lang="en-US" dirty="0">
                <a:latin typeface="Calibri" panose="020F0502020204030204" pitchFamily="34" charset="0"/>
                <a:ea typeface="+mn-lt"/>
                <a:cs typeface="Calibri" panose="020F0502020204030204" pitchFamily="34" charset="0"/>
              </a:rPr>
              <a:t>, a research project investigating the effects of policies, practices, and programs on Minnesota families, to combine county and city data from multiple sources, including Child Protective Services, the Minnesota Department of Education, and the Minnesota Department of Human Services. These data will be used to develop indexes to understand how social determinants of health impact ACEs and associated risk and protective factors in each county.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14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8FBA15-E653-EB78-C8A5-21DE071F8F74}"/>
              </a:ext>
            </a:extLst>
          </p:cNvPr>
          <p:cNvSpPr>
            <a:spLocks noGrp="1"/>
          </p:cNvSpPr>
          <p:nvPr>
            <p:ph type="title"/>
          </p:nvPr>
        </p:nvSpPr>
        <p:spPr>
          <a:xfrm>
            <a:off x="612489" y="1572768"/>
            <a:ext cx="10861352" cy="1133856"/>
          </a:xfrm>
        </p:spPr>
        <p:txBody>
          <a:bodyPr/>
          <a:lstStyle/>
          <a:p>
            <a:r>
              <a:rPr lang="en-US" i="1" dirty="0"/>
              <a:t>Adverse childhood experiences and developmental disabilities: risks, resiliency, and policy. </a:t>
            </a:r>
            <a:br>
              <a:rPr lang="en-US" i="1" dirty="0"/>
            </a:br>
            <a:r>
              <a:rPr lang="en-US" sz="3200" b="0" dirty="0"/>
              <a:t>Harrison, Hoon, &amp; </a:t>
            </a:r>
            <a:r>
              <a:rPr lang="en-US" sz="3200" b="0" dirty="0" err="1"/>
              <a:t>Floet</a:t>
            </a:r>
            <a:r>
              <a:rPr lang="en-US" sz="3200" b="0" dirty="0"/>
              <a:t> (2021)</a:t>
            </a:r>
          </a:p>
        </p:txBody>
      </p:sp>
      <p:sp>
        <p:nvSpPr>
          <p:cNvPr id="5" name="Content Placeholder 4">
            <a:extLst>
              <a:ext uri="{FF2B5EF4-FFF2-40B4-BE49-F238E27FC236}">
                <a16:creationId xmlns:a16="http://schemas.microsoft.com/office/drawing/2014/main" id="{4ADADD49-B27A-6189-9BAC-946FC6255974}"/>
              </a:ext>
            </a:extLst>
          </p:cNvPr>
          <p:cNvSpPr>
            <a:spLocks noGrp="1"/>
          </p:cNvSpPr>
          <p:nvPr>
            <p:ph idx="1"/>
          </p:nvPr>
        </p:nvSpPr>
        <p:spPr>
          <a:xfrm>
            <a:off x="612949" y="3181611"/>
            <a:ext cx="10972799" cy="3385394"/>
          </a:xfrm>
        </p:spPr>
        <p:txBody>
          <a:bodyPr/>
          <a:lstStyle/>
          <a:p>
            <a:pPr algn="ctr"/>
            <a:r>
              <a:rPr lang="en-US" dirty="0"/>
              <a:t>A fundamental question change from ‘What is wrong with you?’ to ‘</a:t>
            </a:r>
          </a:p>
          <a:p>
            <a:pPr algn="ctr"/>
            <a:r>
              <a:rPr lang="en-US" dirty="0"/>
              <a:t>What happened to you?’</a:t>
            </a:r>
          </a:p>
          <a:p>
            <a:r>
              <a:rPr lang="en-US" dirty="0"/>
              <a:t>Modern neuroscience has extended the understanding that human life has no precise beginning or end, with both genetic changes and actual cells persisting through generations. Furthermore, adverse events in life, beginning even before conception, during in utero development, and into childhood can have deleterious consequences on physical and mental health in adulthood.</a:t>
            </a:r>
          </a:p>
        </p:txBody>
      </p:sp>
    </p:spTree>
    <p:extLst>
      <p:ext uri="{BB962C8B-B14F-4D97-AF65-F5344CB8AC3E}">
        <p14:creationId xmlns:p14="http://schemas.microsoft.com/office/powerpoint/2010/main" val="390538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95451-F625-1652-63A4-DD73CA5F6CAD}"/>
              </a:ext>
            </a:extLst>
          </p:cNvPr>
          <p:cNvSpPr>
            <a:spLocks noGrp="1"/>
          </p:cNvSpPr>
          <p:nvPr>
            <p:ph type="title"/>
          </p:nvPr>
        </p:nvSpPr>
        <p:spPr/>
        <p:txBody>
          <a:bodyPr/>
          <a:lstStyle/>
          <a:p>
            <a:r>
              <a:rPr lang="en-US" i="1" dirty="0"/>
              <a:t>Adverse childhood experiences and developmental disabilities: risks, resiliency, and policy. </a:t>
            </a:r>
            <a:br>
              <a:rPr lang="en-US" i="1" dirty="0"/>
            </a:br>
            <a:r>
              <a:rPr lang="en-US" sz="3200" b="0" dirty="0"/>
              <a:t>Harrison, Hoon, &amp; </a:t>
            </a:r>
            <a:r>
              <a:rPr lang="en-US" sz="3200" b="0" dirty="0" err="1"/>
              <a:t>Floet</a:t>
            </a:r>
            <a:r>
              <a:rPr lang="en-US" sz="3200" b="0" dirty="0"/>
              <a:t> (2021)</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a:xfrm>
            <a:off x="612949" y="3081403"/>
            <a:ext cx="10972799" cy="3485602"/>
          </a:xfrm>
        </p:spPr>
        <p:txBody>
          <a:bodyPr vert="horz" lIns="91440" tIns="45720" rIns="91440" bIns="45720" rtlCol="0" anchor="t">
            <a:normAutofit/>
          </a:bodyPr>
          <a:lstStyle/>
          <a:p>
            <a:r>
              <a:rPr lang="en-US" dirty="0">
                <a:latin typeface="Calibri" panose="020F0502020204030204" pitchFamily="34" charset="0"/>
                <a:ea typeface="Calibri"/>
                <a:cs typeface="Calibri" panose="020F0502020204030204" pitchFamily="34" charset="0"/>
              </a:rPr>
              <a:t>Maltreatment of children with disabilities is higher than for the general pediatric population. Neglect is the most common form of maltreatment, as is true for typically developing children. At the highest risk for all types of maltreatment are children with behavioral disorders.</a:t>
            </a:r>
          </a:p>
        </p:txBody>
      </p:sp>
    </p:spTree>
    <p:extLst>
      <p:ext uri="{BB962C8B-B14F-4D97-AF65-F5344CB8AC3E}">
        <p14:creationId xmlns:p14="http://schemas.microsoft.com/office/powerpoint/2010/main" val="332417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958005-48DC-6272-05E6-722A5BE80341}"/>
              </a:ext>
            </a:extLst>
          </p:cNvPr>
          <p:cNvSpPr>
            <a:spLocks noGrp="1"/>
          </p:cNvSpPr>
          <p:nvPr>
            <p:ph type="title"/>
          </p:nvPr>
        </p:nvSpPr>
        <p:spPr/>
        <p:txBody>
          <a:bodyPr/>
          <a:lstStyle/>
          <a:p>
            <a:r>
              <a:rPr lang="en-US" dirty="0"/>
              <a:t>Stress Response...you are walking in the woods</a:t>
            </a:r>
          </a:p>
        </p:txBody>
      </p:sp>
      <p:pic>
        <p:nvPicPr>
          <p:cNvPr id="11266" name="Picture 2">
            <a:extLst>
              <a:ext uri="{FF2B5EF4-FFF2-40B4-BE49-F238E27FC236}">
                <a16:creationId xmlns:a16="http://schemas.microsoft.com/office/drawing/2014/main" id="{6404F9A3-D56E-C405-5B5F-DDA500946CC3}"/>
              </a:ext>
              <a:ext uri="{C183D7F6-B498-43B3-948B-1728B52AA6E4}">
                <adec:decorative xmlns:adec="http://schemas.microsoft.com/office/drawing/2017/decorative" val="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9902" r="9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a:extLst>
              <a:ext uri="{FF2B5EF4-FFF2-40B4-BE49-F238E27FC236}">
                <a16:creationId xmlns:a16="http://schemas.microsoft.com/office/drawing/2014/main" id="{364E9748-362E-5816-A046-D3D81DB170CC}"/>
              </a:ext>
            </a:extLst>
          </p:cNvPr>
          <p:cNvSpPr>
            <a:spLocks noGrp="1"/>
          </p:cNvSpPr>
          <p:nvPr>
            <p:ph type="body" sz="quarter" idx="11"/>
          </p:nvPr>
        </p:nvSpPr>
        <p:spPr/>
        <p:txBody>
          <a:bodyPr vert="horz" lIns="91440" tIns="45720" rIns="91440" bIns="45720" rtlCol="0" anchor="t">
            <a:normAutofit lnSpcReduction="10000"/>
          </a:bodyPr>
          <a:lstStyle/>
          <a:p>
            <a:pPr marL="0" indent="0" rtl="0">
              <a:spcBef>
                <a:spcPts val="0"/>
              </a:spcBef>
              <a:spcAft>
                <a:spcPts val="1200"/>
              </a:spcAft>
              <a:buNone/>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Your amygdala sounds the alarm: </a:t>
            </a:r>
            <a:endParaRPr lang="en-US" b="0" dirty="0">
              <a:effectLst/>
              <a:latin typeface="Calibri" panose="020F0502020204030204" pitchFamily="34" charset="0"/>
              <a:ea typeface="Calibri Light"/>
              <a:cs typeface="Calibri" panose="020F0502020204030204" pitchFamily="34" charset="0"/>
            </a:endParaRPr>
          </a:p>
          <a:p>
            <a:pPr marL="342900" indent="-342900" rtl="0">
              <a:spcBef>
                <a:spcPts val="0"/>
              </a:spcBef>
              <a:spcAft>
                <a:spcPts val="1200"/>
              </a:spcAft>
              <a:buFont typeface="Arial" panose="020B0604020202020204" pitchFamily="34" charset="0"/>
              <a:buChar char="•"/>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Release stress hormones! Adrenaline! Cortisol!</a:t>
            </a:r>
            <a:endParaRPr lang="en-US" b="0" dirty="0">
              <a:effectLst/>
              <a:latin typeface="Calibri" panose="020F0502020204030204" pitchFamily="34" charset="0"/>
              <a:ea typeface="Calibri Light"/>
              <a:cs typeface="Calibri" panose="020F0502020204030204" pitchFamily="34" charset="0"/>
            </a:endParaRPr>
          </a:p>
          <a:p>
            <a:pPr marL="342900" indent="-342900" rtl="0">
              <a:spcBef>
                <a:spcPts val="0"/>
              </a:spcBef>
              <a:spcAft>
                <a:spcPts val="1200"/>
              </a:spcAft>
              <a:buFont typeface="Arial" panose="020B0604020202020204" pitchFamily="34" charset="0"/>
              <a:buChar char="•"/>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Heart pounds, pupils dilate, airways open up, blood is sent to your skeletal muscles, shuts down your thinking brain</a:t>
            </a:r>
            <a:endParaRPr lang="en-US" b="0" dirty="0">
              <a:effectLst/>
              <a:latin typeface="Calibri" panose="020F0502020204030204" pitchFamily="34" charset="0"/>
              <a:ea typeface="Calibri Light"/>
              <a:cs typeface="Calibri" panose="020F0502020204030204" pitchFamily="34" charset="0"/>
            </a:endParaRPr>
          </a:p>
          <a:p>
            <a:pPr marL="342900" indent="-342900">
              <a:buFont typeface="Arial" panose="020B0604020202020204" pitchFamily="34" charset="0"/>
              <a:buChar char="•"/>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Stress thermostat called feedback inhibition that triggers stress response to turn off</a:t>
            </a:r>
            <a:endParaRPr lang="en-US" dirty="0">
              <a:latin typeface="Calibri" panose="020F0502020204030204" pitchFamily="34" charset="0"/>
              <a:ea typeface="Calibri Light"/>
              <a:cs typeface="Calibri" panose="020F0502020204030204" pitchFamily="34" charset="0"/>
            </a:endParaRPr>
          </a:p>
        </p:txBody>
      </p:sp>
    </p:spTree>
    <p:extLst>
      <p:ext uri="{BB962C8B-B14F-4D97-AF65-F5344CB8AC3E}">
        <p14:creationId xmlns:p14="http://schemas.microsoft.com/office/powerpoint/2010/main" val="26916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ECD52-FC29-4293-9494-7771622AF54F}"/>
              </a:ext>
            </a:extLst>
          </p:cNvPr>
          <p:cNvSpPr>
            <a:spLocks noGrp="1"/>
          </p:cNvSpPr>
          <p:nvPr>
            <p:ph type="title"/>
          </p:nvPr>
        </p:nvSpPr>
        <p:spPr>
          <a:xfrm>
            <a:off x="612489" y="1202538"/>
            <a:ext cx="10978994" cy="818767"/>
          </a:xfrm>
        </p:spPr>
        <p:txBody>
          <a:bodyPr>
            <a:normAutofit/>
          </a:bodyPr>
          <a:lstStyle/>
          <a:p>
            <a:r>
              <a:rPr lang="en-US" dirty="0"/>
              <a:t>But what if your stress looked like this…</a:t>
            </a:r>
            <a:endParaRPr lang="en-US" b="0" dirty="0"/>
          </a:p>
        </p:txBody>
      </p:sp>
      <p:pic>
        <p:nvPicPr>
          <p:cNvPr id="12292" name="Picture 4" descr="A boy holding an empty bowl">
            <a:extLst>
              <a:ext uri="{FF2B5EF4-FFF2-40B4-BE49-F238E27FC236}">
                <a16:creationId xmlns:a16="http://schemas.microsoft.com/office/drawing/2014/main" id="{333F7ABE-547B-3E9F-F2AC-417FC50FB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29" y="2021306"/>
            <a:ext cx="3650081" cy="209033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ouple arguing">
            <a:extLst>
              <a:ext uri="{FF2B5EF4-FFF2-40B4-BE49-F238E27FC236}">
                <a16:creationId xmlns:a16="http://schemas.microsoft.com/office/drawing/2014/main" id="{54FA9662-2633-99B0-5CB4-48D1BBF30580}"/>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0431" b="10431"/>
          <a:stretch>
            <a:fillRect/>
          </a:stretch>
        </p:blipFill>
        <p:spPr bwMode="auto">
          <a:xfrm>
            <a:off x="697569" y="4305792"/>
            <a:ext cx="3706800" cy="214264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583BE6D6-1FDC-F69E-DE78-66021FBD2FD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960" y="2021305"/>
            <a:ext cx="2889876" cy="442713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A man and a woman arguing at the dinner table.">
            <a:extLst>
              <a:ext uri="{FF2B5EF4-FFF2-40B4-BE49-F238E27FC236}">
                <a16:creationId xmlns:a16="http://schemas.microsoft.com/office/drawing/2014/main" id="{C8AA783F-072F-B1B3-EE76-17C683AD5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3786" y="2021305"/>
            <a:ext cx="3704074"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A man laying down on the street">
            <a:extLst>
              <a:ext uri="{FF2B5EF4-FFF2-40B4-BE49-F238E27FC236}">
                <a16:creationId xmlns:a16="http://schemas.microsoft.com/office/drawing/2014/main" id="{E282AC87-3E66-94E1-7F3A-F52E5AE24B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060" y="4111635"/>
            <a:ext cx="37068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5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C960-D36F-6249-B978-86B4C003FC61}"/>
              </a:ext>
            </a:extLst>
          </p:cNvPr>
          <p:cNvSpPr>
            <a:spLocks noGrp="1"/>
          </p:cNvSpPr>
          <p:nvPr>
            <p:ph type="title"/>
          </p:nvPr>
        </p:nvSpPr>
        <p:spPr/>
        <p:txBody>
          <a:bodyPr>
            <a:normAutofit/>
          </a:bodyPr>
          <a:lstStyle/>
          <a:p>
            <a:r>
              <a:rPr lang="en-US" sz="3200" b="1" i="0" u="none" strike="noStrike" dirty="0">
                <a:effectLst/>
              </a:rPr>
              <a:t>More than their story...change your focus</a:t>
            </a:r>
            <a:endParaRPr lang="en-US" sz="3200" b="0" i="1" dirty="0"/>
          </a:p>
        </p:txBody>
      </p:sp>
      <p:pic>
        <p:nvPicPr>
          <p:cNvPr id="13314" name="Picture 2">
            <a:extLst>
              <a:ext uri="{FF2B5EF4-FFF2-40B4-BE49-F238E27FC236}">
                <a16:creationId xmlns:a16="http://schemas.microsoft.com/office/drawing/2014/main" id="{AC9BA3D2-2444-241B-45F0-E156AE6E5119}"/>
              </a:ext>
              <a:ext uri="{C183D7F6-B498-43B3-948B-1728B52AA6E4}">
                <adec:decorative xmlns:adec="http://schemas.microsoft.com/office/drawing/2017/decorative" val="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6896" r="6896"/>
          <a:stretch/>
        </p:blipFill>
        <p:spPr bwMode="auto">
          <a:xfrm>
            <a:off x="6086595" y="2487102"/>
            <a:ext cx="2974913" cy="1950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FCD00C0-3BB3-5FB9-8E71-F07627CCDB47}"/>
              </a:ext>
            </a:extLst>
          </p:cNvPr>
          <p:cNvSpPr>
            <a:spLocks noGrp="1"/>
          </p:cNvSpPr>
          <p:nvPr>
            <p:ph type="body" sz="quarter" idx="11"/>
          </p:nvPr>
        </p:nvSpPr>
        <p:spPr>
          <a:xfrm>
            <a:off x="597946" y="2791730"/>
            <a:ext cx="5157437" cy="3775275"/>
          </a:xfrm>
        </p:spPr>
        <p:txBody>
          <a:bodyPr/>
          <a:lstStyle/>
          <a:p>
            <a:pPr marL="342900" indent="-342900">
              <a:buFont typeface="Arial" panose="020B0604020202020204" pitchFamily="34" charset="0"/>
              <a:buChar char="•"/>
            </a:pPr>
            <a:r>
              <a:rPr lang="en-US" dirty="0"/>
              <a:t>Learn their story as a means to understanding their behavior</a:t>
            </a:r>
          </a:p>
          <a:p>
            <a:pPr marL="342900" indent="-342900">
              <a:buFont typeface="Arial" panose="020B0604020202020204" pitchFamily="34" charset="0"/>
              <a:buChar char="•"/>
            </a:pPr>
            <a:r>
              <a:rPr lang="en-US" dirty="0"/>
              <a:t>We see the story’s effects, even if we don’t know the story</a:t>
            </a:r>
          </a:p>
          <a:p>
            <a:pPr marL="342900" indent="-342900">
              <a:buFont typeface="Arial" panose="020B0604020202020204" pitchFamily="34" charset="0"/>
              <a:buChar char="•"/>
            </a:pPr>
            <a:r>
              <a:rPr lang="en-US" b="1" dirty="0"/>
              <a:t>Monitor the effect </a:t>
            </a:r>
            <a:r>
              <a:rPr lang="en-US" dirty="0"/>
              <a:t>of the event instead of preoccupation with details of the event</a:t>
            </a:r>
          </a:p>
        </p:txBody>
      </p:sp>
      <p:pic>
        <p:nvPicPr>
          <p:cNvPr id="13316" name="Picture 4">
            <a:extLst>
              <a:ext uri="{FF2B5EF4-FFF2-40B4-BE49-F238E27FC236}">
                <a16:creationId xmlns:a16="http://schemas.microsoft.com/office/drawing/2014/main" id="{9206B1F0-6C9C-8A79-C1E9-F09B2000EE6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867" y="4538941"/>
            <a:ext cx="3303528" cy="185616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54727DFC-1067-5338-6D1F-AFF4630BE2D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933" y="2501841"/>
            <a:ext cx="2882900" cy="224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28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25FF7-2500-E055-B97F-1D8498402A43}"/>
              </a:ext>
            </a:extLst>
          </p:cNvPr>
          <p:cNvSpPr>
            <a:spLocks noGrp="1"/>
          </p:cNvSpPr>
          <p:nvPr>
            <p:ph type="title"/>
          </p:nvPr>
        </p:nvSpPr>
        <p:spPr/>
        <p:txBody>
          <a:bodyPr/>
          <a:lstStyle/>
          <a:p>
            <a:r>
              <a:rPr lang="en-US" sz="3600" dirty="0"/>
              <a:t>Overview and Objectives</a:t>
            </a:r>
            <a:endParaRPr lang="en-US" dirty="0"/>
          </a:p>
        </p:txBody>
      </p:sp>
      <p:sp>
        <p:nvSpPr>
          <p:cNvPr id="5" name="Content Placeholder 4">
            <a:extLst>
              <a:ext uri="{FF2B5EF4-FFF2-40B4-BE49-F238E27FC236}">
                <a16:creationId xmlns:a16="http://schemas.microsoft.com/office/drawing/2014/main" id="{5FC69C05-01C0-C6E9-A7A6-B5AF8097D9B6}"/>
              </a:ext>
            </a:extLst>
          </p:cNvPr>
          <p:cNvSpPr>
            <a:spLocks noGrp="1"/>
          </p:cNvSpPr>
          <p:nvPr>
            <p:ph idx="1"/>
          </p:nvPr>
        </p:nvSpPr>
        <p:spPr/>
        <p:txBody>
          <a:bodyPr/>
          <a:lstStyle/>
          <a:p>
            <a:pPr>
              <a:spcBef>
                <a:spcPts val="600"/>
              </a:spcBef>
              <a:spcAft>
                <a:spcPts val="1200"/>
              </a:spcAft>
            </a:pPr>
            <a:r>
              <a:rPr lang="en-US" dirty="0"/>
              <a:t>Information and specific examples will be shared regarding trauma, self-awareness, relationships, belief systems, responsibility, regulation, and self-care.</a:t>
            </a:r>
          </a:p>
          <a:p>
            <a:pPr marL="342900" indent="-342900">
              <a:buFont typeface="Arial" panose="020B0604020202020204" pitchFamily="34" charset="0"/>
              <a:buChar char="•"/>
            </a:pPr>
            <a:r>
              <a:rPr lang="en-US" dirty="0"/>
              <a:t>Define various forms of trauma</a:t>
            </a:r>
          </a:p>
          <a:p>
            <a:pPr marL="342900" indent="-342900">
              <a:buFont typeface="Arial" panose="020B0604020202020204" pitchFamily="34" charset="0"/>
              <a:buChar char="•"/>
            </a:pPr>
            <a:r>
              <a:rPr lang="en-US" dirty="0"/>
              <a:t>Explore personal beliefs and perspectives around trauma</a:t>
            </a:r>
          </a:p>
          <a:p>
            <a:pPr marL="342900" indent="-342900">
              <a:buFont typeface="Arial" panose="020B0604020202020204" pitchFamily="34" charset="0"/>
              <a:buChar char="•"/>
            </a:pPr>
            <a:r>
              <a:rPr lang="en-US" dirty="0"/>
              <a:t>Define relationship strategies for building positive connections</a:t>
            </a:r>
          </a:p>
          <a:p>
            <a:pPr marL="342900" indent="-342900">
              <a:buFont typeface="Arial" panose="020B0604020202020204" pitchFamily="34" charset="0"/>
              <a:buChar char="•"/>
            </a:pPr>
            <a:r>
              <a:rPr lang="en-US" dirty="0"/>
              <a:t>Review strategies with a focus on resilience</a:t>
            </a:r>
          </a:p>
          <a:p>
            <a:pPr marL="342900" indent="-342900">
              <a:buFont typeface="Arial" panose="020B0604020202020204" pitchFamily="34" charset="0"/>
              <a:buChar char="•"/>
            </a:pPr>
            <a:r>
              <a:rPr lang="en-US" dirty="0"/>
              <a:t>Identify personal needs when working with students who have experienced trauma</a:t>
            </a:r>
          </a:p>
          <a:p>
            <a:pPr marL="342900" indent="-342900">
              <a:buFont typeface="Arial" panose="020B0604020202020204" pitchFamily="34" charset="0"/>
              <a:buChar char="•"/>
            </a:pPr>
            <a:r>
              <a:rPr lang="en-US" dirty="0"/>
              <a:t>Establish strategies for self-care and grace</a:t>
            </a:r>
          </a:p>
        </p:txBody>
      </p:sp>
    </p:spTree>
    <p:extLst>
      <p:ext uri="{BB962C8B-B14F-4D97-AF65-F5344CB8AC3E}">
        <p14:creationId xmlns:p14="http://schemas.microsoft.com/office/powerpoint/2010/main" val="3012645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EB1B3F-0B89-1707-1827-6AD6A9296228}"/>
              </a:ext>
            </a:extLst>
          </p:cNvPr>
          <p:cNvSpPr>
            <a:spLocks noGrp="1"/>
          </p:cNvSpPr>
          <p:nvPr>
            <p:ph type="title"/>
          </p:nvPr>
        </p:nvSpPr>
        <p:spPr/>
        <p:txBody>
          <a:bodyPr/>
          <a:lstStyle/>
          <a:p>
            <a:r>
              <a:rPr lang="en-US" dirty="0"/>
              <a:t> How trauma affects the brain</a:t>
            </a:r>
          </a:p>
        </p:txBody>
      </p:sp>
      <p:sp>
        <p:nvSpPr>
          <p:cNvPr id="6" name="Text Placeholder 5">
            <a:extLst>
              <a:ext uri="{FF2B5EF4-FFF2-40B4-BE49-F238E27FC236}">
                <a16:creationId xmlns:a16="http://schemas.microsoft.com/office/drawing/2014/main" id="{D8B3D81E-CCCD-5BBD-988A-C3FB765E224B}"/>
              </a:ext>
            </a:extLst>
          </p:cNvPr>
          <p:cNvSpPr>
            <a:spLocks noGrp="1"/>
          </p:cNvSpPr>
          <p:nvPr>
            <p:ph idx="1"/>
          </p:nvPr>
        </p:nvSpPr>
        <p:spPr/>
        <p:txBody>
          <a:bodyPr/>
          <a:lstStyle/>
          <a:p>
            <a:pPr>
              <a:spcBef>
                <a:spcPts val="1200"/>
              </a:spcBef>
              <a:spcAft>
                <a:spcPts val="2400"/>
              </a:spcAft>
            </a:pPr>
            <a:r>
              <a:rPr lang="en-US" b="1" dirty="0"/>
              <a:t>Fight, Flight, Freeze Fawn</a:t>
            </a:r>
          </a:p>
          <a:p>
            <a:r>
              <a:rPr lang="en-US" dirty="0"/>
              <a:t>Brain shifts from development to stress mode</a:t>
            </a:r>
          </a:p>
          <a:p>
            <a:r>
              <a:rPr lang="en-US" dirty="0"/>
              <a:t>Early brain sensitive to chronically elevated levels of stress hormones</a:t>
            </a:r>
          </a:p>
          <a:p>
            <a:r>
              <a:rPr lang="en-US" dirty="0"/>
              <a:t>High levels toxic</a:t>
            </a:r>
          </a:p>
          <a:p>
            <a:r>
              <a:rPr lang="en-US" dirty="0"/>
              <a:t>Affects: learning, memory, mood, relational skills, executive functioning</a:t>
            </a:r>
          </a:p>
        </p:txBody>
      </p:sp>
    </p:spTree>
    <p:extLst>
      <p:ext uri="{BB962C8B-B14F-4D97-AF65-F5344CB8AC3E}">
        <p14:creationId xmlns:p14="http://schemas.microsoft.com/office/powerpoint/2010/main" val="163205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ECD52-FC29-4293-9494-7771622AF54F}"/>
              </a:ext>
            </a:extLst>
          </p:cNvPr>
          <p:cNvSpPr>
            <a:spLocks noGrp="1"/>
          </p:cNvSpPr>
          <p:nvPr>
            <p:ph type="title"/>
          </p:nvPr>
        </p:nvSpPr>
        <p:spPr>
          <a:xfrm>
            <a:off x="612489" y="1202538"/>
            <a:ext cx="10978994" cy="842830"/>
          </a:xfrm>
        </p:spPr>
        <p:txBody>
          <a:bodyPr>
            <a:normAutofit/>
          </a:bodyPr>
          <a:lstStyle/>
          <a:p>
            <a:r>
              <a:rPr lang="en-US" i="0" u="none" strike="noStrike" dirty="0">
                <a:solidFill>
                  <a:srgbClr val="000000"/>
                </a:solidFill>
                <a:effectLst/>
              </a:rPr>
              <a:t>How</a:t>
            </a:r>
            <a:r>
              <a:rPr lang="en-US" sz="3200" i="0" u="none" strike="noStrike" dirty="0">
                <a:solidFill>
                  <a:srgbClr val="000000"/>
                </a:solidFill>
                <a:effectLst/>
              </a:rPr>
              <a:t> does it look in the classroom?</a:t>
            </a:r>
            <a:endParaRPr lang="en-US" sz="3200" dirty="0"/>
          </a:p>
        </p:txBody>
      </p:sp>
      <p:pic>
        <p:nvPicPr>
          <p:cNvPr id="15367" name="Picture 7" descr="Student looking angry">
            <a:extLst>
              <a:ext uri="{FF2B5EF4-FFF2-40B4-BE49-F238E27FC236}">
                <a16:creationId xmlns:a16="http://schemas.microsoft.com/office/drawing/2014/main" id="{BC42B53F-5A7A-9015-6DFA-D052AAD88D10}"/>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5494" b="15494"/>
          <a:stretch>
            <a:fillRect/>
          </a:stretch>
        </p:blipFill>
        <p:spPr bwMode="auto">
          <a:xfrm>
            <a:off x="854075" y="4295384"/>
            <a:ext cx="2681991" cy="2272104"/>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Student in distress">
            <a:extLst>
              <a:ext uri="{FF2B5EF4-FFF2-40B4-BE49-F238E27FC236}">
                <a16:creationId xmlns:a16="http://schemas.microsoft.com/office/drawing/2014/main" id="{17288B75-4BBD-8169-FD71-D94E0CA12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2093841"/>
            <a:ext cx="2681991" cy="2118213"/>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Student getting the attention of another student">
            <a:extLst>
              <a:ext uri="{FF2B5EF4-FFF2-40B4-BE49-F238E27FC236}">
                <a16:creationId xmlns:a16="http://schemas.microsoft.com/office/drawing/2014/main" id="{77101D29-A610-235E-DD5D-6A1D5ABEE5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028" y="4295383"/>
            <a:ext cx="3252958" cy="2272104"/>
          </a:xfrm>
          <a:prstGeom prst="rect">
            <a:avLst/>
          </a:prstGeom>
          <a:noFill/>
          <a:extLst>
            <a:ext uri="{909E8E84-426E-40DD-AFC4-6F175D3DCCD1}">
              <a14:hiddenFill xmlns:a14="http://schemas.microsoft.com/office/drawing/2010/main">
                <a:solidFill>
                  <a:srgbClr val="FFFFFF"/>
                </a:solidFill>
              </a14:hiddenFill>
            </a:ext>
          </a:extLst>
        </p:spPr>
      </p:pic>
      <p:pic>
        <p:nvPicPr>
          <p:cNvPr id="15373" name="Picture 13" descr="Student yelling">
            <a:extLst>
              <a:ext uri="{FF2B5EF4-FFF2-40B4-BE49-F238E27FC236}">
                <a16:creationId xmlns:a16="http://schemas.microsoft.com/office/drawing/2014/main" id="{3A509AC0-2CF1-D32E-0B17-15BAD18557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9028" y="2093841"/>
            <a:ext cx="3252958" cy="2118214"/>
          </a:xfrm>
          <a:prstGeom prst="rect">
            <a:avLst/>
          </a:prstGeom>
          <a:noFill/>
          <a:extLst>
            <a:ext uri="{909E8E84-426E-40DD-AFC4-6F175D3DCCD1}">
              <a14:hiddenFill xmlns:a14="http://schemas.microsoft.com/office/drawing/2010/main">
                <a:solidFill>
                  <a:srgbClr val="FFFFFF"/>
                </a:solidFill>
              </a14:hiddenFill>
            </a:ext>
          </a:extLst>
        </p:spPr>
      </p:pic>
      <p:pic>
        <p:nvPicPr>
          <p:cNvPr id="15375" name="Picture 15" descr="Student looking bored">
            <a:extLst>
              <a:ext uri="{FF2B5EF4-FFF2-40B4-BE49-F238E27FC236}">
                <a16:creationId xmlns:a16="http://schemas.microsoft.com/office/drawing/2014/main" id="{361682D7-3974-FD4D-74AC-BBE3D4C3C4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8014" y="4295383"/>
            <a:ext cx="3414364" cy="2272104"/>
          </a:xfrm>
          <a:prstGeom prst="rect">
            <a:avLst/>
          </a:prstGeom>
          <a:noFill/>
          <a:extLst>
            <a:ext uri="{909E8E84-426E-40DD-AFC4-6F175D3DCCD1}">
              <a14:hiddenFill xmlns:a14="http://schemas.microsoft.com/office/drawing/2010/main">
                <a:solidFill>
                  <a:srgbClr val="FFFFFF"/>
                </a:solidFill>
              </a14:hiddenFill>
            </a:ext>
          </a:extLst>
        </p:spPr>
      </p:pic>
      <p:pic>
        <p:nvPicPr>
          <p:cNvPr id="15377" name="Picture 17" descr="Student thinking hard">
            <a:extLst>
              <a:ext uri="{FF2B5EF4-FFF2-40B4-BE49-F238E27FC236}">
                <a16:creationId xmlns:a16="http://schemas.microsoft.com/office/drawing/2014/main" id="{EEB3B613-54AB-869B-D01F-15C63C7FD1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014" y="2106541"/>
            <a:ext cx="3401948" cy="211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03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AB2E-B0A4-FFFC-05AE-17655AC9F712}"/>
              </a:ext>
            </a:extLst>
          </p:cNvPr>
          <p:cNvSpPr>
            <a:spLocks noGrp="1"/>
          </p:cNvSpPr>
          <p:nvPr>
            <p:ph type="title"/>
          </p:nvPr>
        </p:nvSpPr>
        <p:spPr>
          <a:xfrm>
            <a:off x="612489" y="-1521154"/>
            <a:ext cx="10978994" cy="1133856"/>
          </a:xfrm>
        </p:spPr>
        <p:txBody>
          <a:bodyPr/>
          <a:lstStyle/>
          <a:p>
            <a:r>
              <a:rPr lang="en-US" dirty="0">
                <a:solidFill>
                  <a:schemeClr val="bg1">
                    <a:lumMod val="65000"/>
                  </a:schemeClr>
                </a:solidFill>
              </a:rPr>
              <a:t>Classroom: Flight, Fight, Freeze</a:t>
            </a:r>
          </a:p>
        </p:txBody>
      </p:sp>
      <p:graphicFrame>
        <p:nvGraphicFramePr>
          <p:cNvPr id="4" name="Table Placeholder 3">
            <a:extLst>
              <a:ext uri="{FF2B5EF4-FFF2-40B4-BE49-F238E27FC236}">
                <a16:creationId xmlns:a16="http://schemas.microsoft.com/office/drawing/2014/main" id="{1B2DA7A2-EF5E-7B23-2313-40A8513D731E}"/>
              </a:ext>
            </a:extLst>
          </p:cNvPr>
          <p:cNvGraphicFramePr>
            <a:graphicFrameLocks noGrp="1"/>
          </p:cNvGraphicFramePr>
          <p:nvPr>
            <p:ph idx="1"/>
            <p:extLst>
              <p:ext uri="{D42A27DB-BD31-4B8C-83A1-F6EECF244321}">
                <p14:modId xmlns:p14="http://schemas.microsoft.com/office/powerpoint/2010/main" val="1550860478"/>
              </p:ext>
            </p:extLst>
          </p:nvPr>
        </p:nvGraphicFramePr>
        <p:xfrm>
          <a:off x="606581" y="1547787"/>
          <a:ext cx="10972800" cy="4829988"/>
        </p:xfrm>
        <a:graphic>
          <a:graphicData uri="http://schemas.openxmlformats.org/drawingml/2006/table">
            <a:tbl>
              <a:tblPr firstRow="1" bandRow="1">
                <a:tableStyleId>{00A15C55-8517-42AA-B614-E9B94910E393}</a:tableStyleId>
              </a:tblPr>
              <a:tblGrid>
                <a:gridCol w="3657600">
                  <a:extLst>
                    <a:ext uri="{9D8B030D-6E8A-4147-A177-3AD203B41FA5}">
                      <a16:colId xmlns:a16="http://schemas.microsoft.com/office/drawing/2014/main" val="185289634"/>
                    </a:ext>
                  </a:extLst>
                </a:gridCol>
                <a:gridCol w="3657600">
                  <a:extLst>
                    <a:ext uri="{9D8B030D-6E8A-4147-A177-3AD203B41FA5}">
                      <a16:colId xmlns:a16="http://schemas.microsoft.com/office/drawing/2014/main" val="1265086"/>
                    </a:ext>
                  </a:extLst>
                </a:gridCol>
                <a:gridCol w="3657600">
                  <a:extLst>
                    <a:ext uri="{9D8B030D-6E8A-4147-A177-3AD203B41FA5}">
                      <a16:colId xmlns:a16="http://schemas.microsoft.com/office/drawing/2014/main" val="4129870076"/>
                    </a:ext>
                  </a:extLst>
                </a:gridCol>
              </a:tblGrid>
              <a:tr h="538959">
                <a:tc>
                  <a:txBody>
                    <a:bodyPr/>
                    <a:lstStyle/>
                    <a:p>
                      <a:r>
                        <a:rPr lang="en-US" sz="3200" dirty="0">
                          <a:solidFill>
                            <a:schemeClr val="tx1"/>
                          </a:solidFill>
                        </a:rPr>
                        <a:t>FLIGHT</a:t>
                      </a:r>
                    </a:p>
                  </a:txBody>
                  <a:tcPr/>
                </a:tc>
                <a:tc>
                  <a:txBody>
                    <a:bodyPr/>
                    <a:lstStyle/>
                    <a:p>
                      <a:r>
                        <a:rPr lang="en-US" sz="3200" dirty="0">
                          <a:solidFill>
                            <a:schemeClr val="tx1"/>
                          </a:solidFill>
                        </a:rPr>
                        <a:t>FIGHT</a:t>
                      </a:r>
                    </a:p>
                  </a:txBody>
                  <a:tcPr/>
                </a:tc>
                <a:tc>
                  <a:txBody>
                    <a:bodyPr/>
                    <a:lstStyle/>
                    <a:p>
                      <a:r>
                        <a:rPr lang="en-US" sz="3200" dirty="0">
                          <a:solidFill>
                            <a:schemeClr val="tx1"/>
                          </a:solidFill>
                        </a:rPr>
                        <a:t>FREEZE</a:t>
                      </a:r>
                    </a:p>
                  </a:txBody>
                  <a:tcPr/>
                </a:tc>
                <a:extLst>
                  <a:ext uri="{0D108BD9-81ED-4DB2-BD59-A6C34878D82A}">
                    <a16:rowId xmlns:a16="http://schemas.microsoft.com/office/drawing/2014/main" val="2917569764"/>
                  </a:ext>
                </a:extLst>
              </a:tr>
              <a:tr h="510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Withdrawing</a:t>
                      </a:r>
                      <a:endParaRPr lang="en-US" sz="2400" b="0" dirty="0">
                        <a:effectLst/>
                      </a:endParaRPr>
                    </a:p>
                  </a:txBody>
                  <a:tcPr/>
                </a:tc>
                <a:tc>
                  <a:txBody>
                    <a:bodyPr/>
                    <a:lstStyle/>
                    <a:p>
                      <a:pPr rtl="0">
                        <a:lnSpc>
                          <a:spcPct val="110000"/>
                        </a:lnSpc>
                        <a:spcBef>
                          <a:spcPts val="0"/>
                        </a:spcBef>
                        <a:spcAft>
                          <a:spcPts val="0"/>
                        </a:spcAft>
                      </a:pPr>
                      <a:r>
                        <a:rPr lang="en-US" sz="2400" b="0" u="none" strike="noStrike" dirty="0">
                          <a:solidFill>
                            <a:srgbClr val="000000"/>
                          </a:solidFill>
                          <a:effectLst/>
                        </a:rPr>
                        <a:t>Acting out</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Exhibiting numbness</a:t>
                      </a:r>
                      <a:endParaRPr lang="en-US" sz="2400" b="0" dirty="0">
                        <a:effectLst/>
                      </a:endParaRPr>
                    </a:p>
                  </a:txBody>
                  <a:tcPr/>
                </a:tc>
                <a:extLst>
                  <a:ext uri="{0D108BD9-81ED-4DB2-BD59-A6C34878D82A}">
                    <a16:rowId xmlns:a16="http://schemas.microsoft.com/office/drawing/2014/main" val="794338544"/>
                  </a:ext>
                </a:extLst>
              </a:tr>
              <a:tr h="510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Fleeing classroom</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Behaving aggressively</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Refusing to answer</a:t>
                      </a:r>
                      <a:endParaRPr lang="en-US" sz="2400" b="0" dirty="0">
                        <a:effectLst/>
                      </a:endParaRPr>
                    </a:p>
                  </a:txBody>
                  <a:tcPr/>
                </a:tc>
                <a:extLst>
                  <a:ext uri="{0D108BD9-81ED-4DB2-BD59-A6C34878D82A}">
                    <a16:rowId xmlns:a16="http://schemas.microsoft.com/office/drawing/2014/main" val="3637551732"/>
                  </a:ext>
                </a:extLst>
              </a:tr>
              <a:tr h="510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Skipping class</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Acting silly</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Refusing to get needs met</a:t>
                      </a:r>
                      <a:endParaRPr lang="en-US" sz="2400" b="0" dirty="0">
                        <a:effectLst/>
                      </a:endParaRPr>
                    </a:p>
                  </a:txBody>
                  <a:tcPr/>
                </a:tc>
                <a:extLst>
                  <a:ext uri="{0D108BD9-81ED-4DB2-BD59-A6C34878D82A}">
                    <a16:rowId xmlns:a16="http://schemas.microsoft.com/office/drawing/2014/main" val="2129833186"/>
                  </a:ext>
                </a:extLst>
              </a:tr>
              <a:tr h="510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Daydreaming</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Defiant</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Blank look</a:t>
                      </a:r>
                      <a:endParaRPr lang="en-US" sz="2400" b="0" dirty="0">
                        <a:effectLst/>
                      </a:endParaRPr>
                    </a:p>
                  </a:txBody>
                  <a:tcPr/>
                </a:tc>
                <a:extLst>
                  <a:ext uri="{0D108BD9-81ED-4DB2-BD59-A6C34878D82A}">
                    <a16:rowId xmlns:a16="http://schemas.microsoft.com/office/drawing/2014/main" val="1992552895"/>
                  </a:ext>
                </a:extLst>
              </a:tr>
              <a:tr h="765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Avoiding others</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Hyperactive</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Feeling unable to act or move</a:t>
                      </a:r>
                      <a:endParaRPr lang="en-US" sz="2400" b="0" dirty="0">
                        <a:effectLst/>
                      </a:endParaRPr>
                    </a:p>
                  </a:txBody>
                  <a:tcPr/>
                </a:tc>
                <a:extLst>
                  <a:ext uri="{0D108BD9-81ED-4DB2-BD59-A6C34878D82A}">
                    <a16:rowId xmlns:a16="http://schemas.microsoft.com/office/drawing/2014/main" val="2231714831"/>
                  </a:ext>
                </a:extLst>
              </a:tr>
              <a:tr h="510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Wandering</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Arguing</a:t>
                      </a:r>
                      <a:endParaRPr lang="en-US" sz="2400" b="0" dirty="0">
                        <a:effectLst/>
                      </a:endParaRPr>
                    </a:p>
                  </a:txBody>
                  <a:tcPr/>
                </a:tc>
                <a:tc>
                  <a:txBody>
                    <a:bodyPr/>
                    <a:lstStyle/>
                    <a:p>
                      <a:endParaRPr lang="en-US"/>
                    </a:p>
                  </a:txBody>
                  <a:tcPr/>
                </a:tc>
                <a:extLst>
                  <a:ext uri="{0D108BD9-81ED-4DB2-BD59-A6C34878D82A}">
                    <a16:rowId xmlns:a16="http://schemas.microsoft.com/office/drawing/2014/main" val="3173800641"/>
                  </a:ext>
                </a:extLst>
              </a:tr>
              <a:tr h="510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Disengaged</a:t>
                      </a:r>
                      <a:endParaRPr lang="en-US" sz="2400" b="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dirty="0">
                          <a:solidFill>
                            <a:srgbClr val="000000"/>
                          </a:solidFill>
                          <a:effectLst/>
                        </a:rPr>
                        <a:t>Screaming/yelling</a:t>
                      </a:r>
                      <a:endParaRPr lang="en-US" sz="2400" b="0" dirty="0">
                        <a:effectLst/>
                      </a:endParaRPr>
                    </a:p>
                  </a:txBody>
                  <a:tcPr/>
                </a:tc>
                <a:tc>
                  <a:txBody>
                    <a:bodyPr/>
                    <a:lstStyle/>
                    <a:p>
                      <a:endParaRPr lang="en-US" dirty="0"/>
                    </a:p>
                  </a:txBody>
                  <a:tcPr/>
                </a:tc>
                <a:extLst>
                  <a:ext uri="{0D108BD9-81ED-4DB2-BD59-A6C34878D82A}">
                    <a16:rowId xmlns:a16="http://schemas.microsoft.com/office/drawing/2014/main" val="3891164606"/>
                  </a:ext>
                </a:extLst>
              </a:tr>
              <a:tr h="34410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2105628"/>
                  </a:ext>
                </a:extLst>
              </a:tr>
            </a:tbl>
          </a:graphicData>
        </a:graphic>
      </p:graphicFrame>
    </p:spTree>
    <p:extLst>
      <p:ext uri="{BB962C8B-B14F-4D97-AF65-F5344CB8AC3E}">
        <p14:creationId xmlns:p14="http://schemas.microsoft.com/office/powerpoint/2010/main" val="77223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9D38AB-64B0-B1FD-2F93-52FB103011D0}"/>
              </a:ext>
            </a:extLst>
          </p:cNvPr>
          <p:cNvSpPr>
            <a:spLocks noGrp="1"/>
          </p:cNvSpPr>
          <p:nvPr>
            <p:ph type="title"/>
          </p:nvPr>
        </p:nvSpPr>
        <p:spPr/>
        <p:txBody>
          <a:bodyPr/>
          <a:lstStyle/>
          <a:p>
            <a:r>
              <a:rPr lang="en-US" dirty="0"/>
              <a:t>Scenario and Typical Staff Responses </a:t>
            </a:r>
            <a:r>
              <a:rPr lang="en-US" sz="2800" b="0" dirty="0"/>
              <a:t>(scenario in book p. 28)</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a:lstStyle/>
          <a:p>
            <a:pPr rtl="0" fontAlgn="base">
              <a:spcBef>
                <a:spcPts val="1000"/>
              </a:spcBef>
              <a:spcAft>
                <a:spcPts val="1200"/>
              </a:spcAft>
              <a:buFont typeface="+mj-lt"/>
              <a:buAutoNum type="arabicPeriod"/>
            </a:pPr>
            <a:r>
              <a:rPr lang="en-US" b="0" i="0" u="none" strike="noStrike" dirty="0">
                <a:solidFill>
                  <a:srgbClr val="000000"/>
                </a:solidFill>
                <a:effectLst/>
              </a:rPr>
              <a:t>Offer one more chance to get started, if not, send her to classroom next door</a:t>
            </a:r>
          </a:p>
          <a:p>
            <a:pPr rtl="0" fontAlgn="base">
              <a:spcBef>
                <a:spcPts val="1000"/>
              </a:spcBef>
              <a:spcAft>
                <a:spcPts val="0"/>
              </a:spcAft>
              <a:buFont typeface="+mj-lt"/>
              <a:buAutoNum type="arabicPeriod"/>
            </a:pPr>
            <a:r>
              <a:rPr lang="en-US" b="0" i="0" u="none" strike="noStrike" dirty="0">
                <a:solidFill>
                  <a:srgbClr val="000000"/>
                </a:solidFill>
                <a:effectLst/>
              </a:rPr>
              <a:t>Invite her to your classroom at lunchtime to talk</a:t>
            </a:r>
          </a:p>
          <a:p>
            <a:pPr rtl="0" fontAlgn="base">
              <a:spcBef>
                <a:spcPts val="1000"/>
              </a:spcBef>
              <a:spcAft>
                <a:spcPts val="0"/>
              </a:spcAft>
              <a:buFont typeface="+mj-lt"/>
              <a:buAutoNum type="arabicPeriod"/>
            </a:pPr>
            <a:r>
              <a:rPr lang="en-US" b="0" i="0" u="none" strike="noStrike" dirty="0">
                <a:solidFill>
                  <a:srgbClr val="000000"/>
                </a:solidFill>
                <a:effectLst/>
              </a:rPr>
              <a:t>Send them to the office</a:t>
            </a:r>
          </a:p>
          <a:p>
            <a:pPr rtl="0" fontAlgn="base">
              <a:spcBef>
                <a:spcPts val="1000"/>
              </a:spcBef>
              <a:spcAft>
                <a:spcPts val="0"/>
              </a:spcAft>
              <a:buFont typeface="+mj-lt"/>
              <a:buAutoNum type="arabicPeriod"/>
            </a:pPr>
            <a:r>
              <a:rPr lang="en-US" b="0" i="0" u="none" strike="noStrike" dirty="0">
                <a:solidFill>
                  <a:srgbClr val="000000"/>
                </a:solidFill>
                <a:effectLst/>
              </a:rPr>
              <a:t>Leave them alone</a:t>
            </a:r>
          </a:p>
          <a:p>
            <a:pPr rtl="0" fontAlgn="base">
              <a:spcBef>
                <a:spcPts val="1000"/>
              </a:spcBef>
              <a:spcAft>
                <a:spcPts val="1200"/>
              </a:spcAft>
              <a:buFont typeface="+mj-lt"/>
              <a:buAutoNum type="arabicPeriod"/>
            </a:pPr>
            <a:r>
              <a:rPr lang="en-US" b="0" i="0" u="none" strike="noStrike" dirty="0">
                <a:solidFill>
                  <a:srgbClr val="000000"/>
                </a:solidFill>
                <a:effectLst/>
              </a:rPr>
              <a:t>Arrange a parent meeting asap</a:t>
            </a:r>
          </a:p>
        </p:txBody>
      </p:sp>
    </p:spTree>
    <p:extLst>
      <p:ext uri="{BB962C8B-B14F-4D97-AF65-F5344CB8AC3E}">
        <p14:creationId xmlns:p14="http://schemas.microsoft.com/office/powerpoint/2010/main" val="2904746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6237E3-8A2E-EFFE-90B6-B65D68EC5784}"/>
              </a:ext>
            </a:extLst>
          </p:cNvPr>
          <p:cNvSpPr>
            <a:spLocks noGrp="1"/>
          </p:cNvSpPr>
          <p:nvPr>
            <p:ph type="title"/>
          </p:nvPr>
        </p:nvSpPr>
        <p:spPr/>
        <p:txBody>
          <a:bodyPr/>
          <a:lstStyle/>
          <a:p>
            <a:r>
              <a:rPr lang="en-US" dirty="0"/>
              <a:t>Typical thought process behind staff responses...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Autofit/>
          </a:bodyPr>
          <a:lstStyle/>
          <a:p>
            <a:pPr marL="457200" indent="-457200" fontAlgn="base">
              <a:spcBef>
                <a:spcPts val="0"/>
              </a:spcBef>
              <a:spcAft>
                <a:spcPts val="400"/>
              </a:spcAft>
              <a:buSzPct val="100000"/>
              <a:buFont typeface="+mj-lt"/>
              <a:buAutoNum type="arabicPeriod"/>
            </a:pPr>
            <a:r>
              <a:rPr lang="en-US" b="0" i="0" u="none" strike="noStrike" dirty="0">
                <a:solidFill>
                  <a:srgbClr val="595959"/>
                </a:solidFill>
                <a:effectLst/>
              </a:rPr>
              <a:t>Offer one more chance to get started, if not, send her to classroom next </a:t>
            </a:r>
            <a:r>
              <a:rPr lang="en-US" dirty="0">
                <a:solidFill>
                  <a:srgbClr val="595959"/>
                </a:solidFill>
              </a:rPr>
              <a:t>door	 </a:t>
            </a:r>
            <a:br>
              <a:rPr lang="en-US" dirty="0">
                <a:solidFill>
                  <a:srgbClr val="595959"/>
                </a:solidFill>
              </a:rPr>
            </a:br>
            <a:r>
              <a:rPr lang="en-US" dirty="0">
                <a:solidFill>
                  <a:srgbClr val="C00000"/>
                </a:solidFill>
              </a:rPr>
              <a:t>Expectation</a:t>
            </a:r>
            <a:r>
              <a:rPr lang="en-US" b="0" i="0" u="none" strike="noStrike" dirty="0">
                <a:solidFill>
                  <a:srgbClr val="C00000"/>
                </a:solidFill>
                <a:effectLst/>
              </a:rPr>
              <a:t> that they can pull themselves together</a:t>
            </a:r>
            <a:endParaRPr lang="en-US" b="0" i="0" u="none" strike="noStrike" dirty="0">
              <a:solidFill>
                <a:srgbClr val="C00000"/>
              </a:solidFill>
              <a:effectLst/>
              <a:ea typeface="Calibri"/>
              <a:cs typeface="Calibri"/>
            </a:endParaRPr>
          </a:p>
          <a:p>
            <a:pPr marL="457200" indent="-457200" fontAlgn="base">
              <a:spcBef>
                <a:spcPts val="0"/>
              </a:spcBef>
              <a:spcAft>
                <a:spcPts val="400"/>
              </a:spcAft>
              <a:buSzPct val="100000"/>
              <a:buFont typeface="+mj-lt"/>
              <a:buAutoNum type="arabicPeriod"/>
            </a:pPr>
            <a:r>
              <a:rPr lang="en-US" b="0" i="0" u="none" strike="noStrike" dirty="0">
                <a:solidFill>
                  <a:srgbClr val="595959"/>
                </a:solidFill>
                <a:effectLst/>
              </a:rPr>
              <a:t>Invite her to your classroom at lunchtime to </a:t>
            </a:r>
            <a:r>
              <a:rPr lang="en-US" dirty="0">
                <a:solidFill>
                  <a:srgbClr val="595959"/>
                </a:solidFill>
              </a:rPr>
              <a:t>talk</a:t>
            </a:r>
            <a:br>
              <a:rPr lang="en-US" dirty="0">
                <a:solidFill>
                  <a:srgbClr val="595959"/>
                </a:solidFill>
              </a:rPr>
            </a:br>
            <a:r>
              <a:rPr lang="en-US" dirty="0">
                <a:solidFill>
                  <a:srgbClr val="C00000"/>
                </a:solidFill>
              </a:rPr>
              <a:t>Willingness</a:t>
            </a:r>
            <a:r>
              <a:rPr lang="en-US" b="0" i="0" u="none" strike="noStrike" dirty="0">
                <a:solidFill>
                  <a:srgbClr val="C00000"/>
                </a:solidFill>
                <a:effectLst/>
              </a:rPr>
              <a:t> to connect and help person underneath the behaviors</a:t>
            </a:r>
            <a:endParaRPr lang="en-US" b="0" i="0" u="none" strike="noStrike" dirty="0">
              <a:solidFill>
                <a:srgbClr val="C00000"/>
              </a:solidFill>
              <a:effectLst/>
              <a:ea typeface="Calibri"/>
              <a:cs typeface="Calibri"/>
            </a:endParaRPr>
          </a:p>
          <a:p>
            <a:pPr marL="457200" indent="-457200" fontAlgn="base">
              <a:spcBef>
                <a:spcPts val="0"/>
              </a:spcBef>
              <a:spcAft>
                <a:spcPts val="400"/>
              </a:spcAft>
              <a:buSzPct val="100000"/>
              <a:buFont typeface="+mj-lt"/>
              <a:buAutoNum type="arabicPeriod"/>
            </a:pPr>
            <a:r>
              <a:rPr lang="en-US" b="0" i="0" u="none" strike="noStrike" dirty="0">
                <a:solidFill>
                  <a:srgbClr val="595959"/>
                </a:solidFill>
                <a:effectLst/>
              </a:rPr>
              <a:t>Send them to the </a:t>
            </a:r>
            <a:r>
              <a:rPr lang="en-US" dirty="0">
                <a:solidFill>
                  <a:srgbClr val="595959"/>
                </a:solidFill>
              </a:rPr>
              <a:t>office </a:t>
            </a:r>
            <a:br>
              <a:rPr lang="en-US" dirty="0">
                <a:solidFill>
                  <a:srgbClr val="595959"/>
                </a:solidFill>
              </a:rPr>
            </a:br>
            <a:r>
              <a:rPr lang="en-US" dirty="0">
                <a:solidFill>
                  <a:srgbClr val="C00000"/>
                </a:solidFill>
              </a:rPr>
              <a:t>Requires</a:t>
            </a:r>
            <a:r>
              <a:rPr lang="en-US" b="0" i="0" u="none" strike="noStrike" dirty="0">
                <a:solidFill>
                  <a:srgbClr val="C00000"/>
                </a:solidFill>
                <a:effectLst/>
              </a:rPr>
              <a:t> immediate consequence and through discipline you can change behavior</a:t>
            </a:r>
            <a:endParaRPr lang="en-US" b="0" i="0" u="none" strike="noStrike" dirty="0">
              <a:solidFill>
                <a:srgbClr val="C00000"/>
              </a:solidFill>
              <a:effectLst/>
              <a:ea typeface="Calibri"/>
              <a:cs typeface="Calibri"/>
            </a:endParaRPr>
          </a:p>
          <a:p>
            <a:pPr marL="457200" indent="-457200" fontAlgn="base">
              <a:spcBef>
                <a:spcPts val="0"/>
              </a:spcBef>
              <a:spcAft>
                <a:spcPts val="400"/>
              </a:spcAft>
              <a:buSzPct val="100000"/>
              <a:buFont typeface="+mj-lt"/>
              <a:buAutoNum type="arabicPeriod"/>
            </a:pPr>
            <a:r>
              <a:rPr lang="en-US" b="0" i="0" u="none" strike="noStrike" dirty="0">
                <a:solidFill>
                  <a:srgbClr val="595959"/>
                </a:solidFill>
                <a:effectLst/>
              </a:rPr>
              <a:t>Leave them </a:t>
            </a:r>
            <a:r>
              <a:rPr lang="en-US" dirty="0">
                <a:solidFill>
                  <a:srgbClr val="595959"/>
                </a:solidFill>
              </a:rPr>
              <a:t>alone </a:t>
            </a:r>
            <a:br>
              <a:rPr lang="en-US" dirty="0">
                <a:solidFill>
                  <a:srgbClr val="595959"/>
                </a:solidFill>
              </a:rPr>
            </a:br>
            <a:r>
              <a:rPr lang="en-US" dirty="0">
                <a:solidFill>
                  <a:srgbClr val="C00000"/>
                </a:solidFill>
              </a:rPr>
              <a:t>Low</a:t>
            </a:r>
            <a:r>
              <a:rPr lang="en-US" b="0" i="0" u="none" strike="noStrike" dirty="0">
                <a:solidFill>
                  <a:srgbClr val="C00000"/>
                </a:solidFill>
                <a:effectLst/>
              </a:rPr>
              <a:t> expectation for academic and personal growth</a:t>
            </a:r>
            <a:endParaRPr lang="en-US" b="0" i="0" u="none" strike="noStrike" dirty="0">
              <a:solidFill>
                <a:srgbClr val="C00000"/>
              </a:solidFill>
              <a:effectLst/>
              <a:ea typeface="Calibri"/>
              <a:cs typeface="Calibri"/>
            </a:endParaRPr>
          </a:p>
          <a:p>
            <a:pPr marL="457200" indent="-457200" fontAlgn="base">
              <a:spcBef>
                <a:spcPts val="0"/>
              </a:spcBef>
              <a:spcAft>
                <a:spcPts val="400"/>
              </a:spcAft>
              <a:buSzPct val="100000"/>
              <a:buFont typeface="+mj-lt"/>
              <a:buAutoNum type="arabicPeriod"/>
            </a:pPr>
            <a:r>
              <a:rPr lang="en-US" dirty="0">
                <a:solidFill>
                  <a:srgbClr val="595959"/>
                </a:solidFill>
              </a:rPr>
              <a:t>Arrange</a:t>
            </a:r>
            <a:r>
              <a:rPr lang="en-US" b="0" i="0" u="none" strike="noStrike" dirty="0">
                <a:solidFill>
                  <a:srgbClr val="595959"/>
                </a:solidFill>
                <a:effectLst/>
              </a:rPr>
              <a:t> a parent meeting </a:t>
            </a:r>
            <a:r>
              <a:rPr lang="en-US" dirty="0">
                <a:solidFill>
                  <a:srgbClr val="595959"/>
                </a:solidFill>
              </a:rPr>
              <a:t>asap </a:t>
            </a:r>
            <a:br>
              <a:rPr lang="en-US" dirty="0">
                <a:solidFill>
                  <a:srgbClr val="595959"/>
                </a:solidFill>
              </a:rPr>
            </a:br>
            <a:r>
              <a:rPr lang="en-US" dirty="0">
                <a:solidFill>
                  <a:srgbClr val="C00000"/>
                </a:solidFill>
              </a:rPr>
              <a:t>Needs</a:t>
            </a:r>
            <a:r>
              <a:rPr lang="en-US" b="0" i="0" u="none" strike="noStrike" dirty="0">
                <a:solidFill>
                  <a:srgbClr val="C00000"/>
                </a:solidFill>
                <a:effectLst/>
              </a:rPr>
              <a:t> more help than you can provide</a:t>
            </a:r>
            <a:endParaRPr lang="en-US" b="0" i="0" u="none" strike="noStrike" dirty="0">
              <a:solidFill>
                <a:srgbClr val="C00000"/>
              </a:solidFill>
              <a:effectLst/>
              <a:ea typeface="Calibri"/>
              <a:cs typeface="Calibri"/>
            </a:endParaRPr>
          </a:p>
        </p:txBody>
      </p:sp>
    </p:spTree>
    <p:extLst>
      <p:ext uri="{BB962C8B-B14F-4D97-AF65-F5344CB8AC3E}">
        <p14:creationId xmlns:p14="http://schemas.microsoft.com/office/powerpoint/2010/main" val="3330970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ECD52-FC29-4293-9494-7771622AF54F}"/>
              </a:ext>
            </a:extLst>
          </p:cNvPr>
          <p:cNvSpPr>
            <a:spLocks noGrp="1"/>
          </p:cNvSpPr>
          <p:nvPr>
            <p:ph type="title"/>
          </p:nvPr>
        </p:nvSpPr>
        <p:spPr>
          <a:xfrm>
            <a:off x="612489" y="1520038"/>
            <a:ext cx="10978994" cy="670729"/>
          </a:xfrm>
        </p:spPr>
        <p:txBody>
          <a:bodyPr>
            <a:normAutofit/>
          </a:bodyPr>
          <a:lstStyle/>
          <a:p>
            <a:pPr algn="ctr"/>
            <a:r>
              <a:rPr lang="en-US" dirty="0"/>
              <a:t>Culture of Safety</a:t>
            </a:r>
            <a:endParaRPr lang="en-US" b="0" dirty="0"/>
          </a:p>
        </p:txBody>
      </p:sp>
      <p:pic>
        <p:nvPicPr>
          <p:cNvPr id="6" name="Picture Placeholder 5" descr="A blue pyramid with text: Self-actualization: You are living to your highest potential. &#10;Esteem: You've acquired the skills that lead to honor and recognition.&#10;Love and Belonging: Achieving deeper, more meaningful relationships.&#10;Safety: Home, sweet home.&#10;Physiological Needs: Food, water, sleep.">
            <a:extLst>
              <a:ext uri="{FF2B5EF4-FFF2-40B4-BE49-F238E27FC236}">
                <a16:creationId xmlns:a16="http://schemas.microsoft.com/office/drawing/2014/main" id="{ECF7E67A-FE47-CD3E-1716-8D91C885D414}"/>
              </a:ext>
            </a:extLst>
          </p:cNvPr>
          <p:cNvPicPr>
            <a:picLocks noGrp="1" noChangeAspect="1"/>
          </p:cNvPicPr>
          <p:nvPr>
            <p:ph type="pic" sz="quarter" idx="10"/>
          </p:nvPr>
        </p:nvPicPr>
        <p:blipFill>
          <a:blip r:embed="rId2"/>
          <a:stretch>
            <a:fillRect/>
          </a:stretch>
        </p:blipFill>
        <p:spPr>
          <a:xfrm>
            <a:off x="3419844" y="2260600"/>
            <a:ext cx="5377635" cy="4064668"/>
          </a:xfrm>
          <a:prstGeom prst="rect">
            <a:avLst/>
          </a:prstGeom>
        </p:spPr>
      </p:pic>
    </p:spTree>
    <p:extLst>
      <p:ext uri="{BB962C8B-B14F-4D97-AF65-F5344CB8AC3E}">
        <p14:creationId xmlns:p14="http://schemas.microsoft.com/office/powerpoint/2010/main" val="3008910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1ADD1-D90B-FFFD-696F-A6DF7148C68E}"/>
              </a:ext>
            </a:extLst>
          </p:cNvPr>
          <p:cNvSpPr>
            <a:spLocks noGrp="1"/>
          </p:cNvSpPr>
          <p:nvPr>
            <p:ph type="title"/>
          </p:nvPr>
        </p:nvSpPr>
        <p:spPr/>
        <p:txBody>
          <a:bodyPr/>
          <a:lstStyle/>
          <a:p>
            <a:r>
              <a:rPr lang="en-US" dirty="0"/>
              <a:t>Are we creating a physically and emotionally safe environment?</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pPr rtl="0">
              <a:spcBef>
                <a:spcPts val="0"/>
              </a:spcBef>
              <a:spcAft>
                <a:spcPts val="1200"/>
              </a:spcAft>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We often use assumptions to help us manage or make sense of a situation. We use </a:t>
            </a:r>
            <a:r>
              <a:rPr lang="en-US" dirty="0">
                <a:solidFill>
                  <a:srgbClr val="000000"/>
                </a:solidFill>
                <a:latin typeface="Calibri" panose="020F0502020204030204" pitchFamily="34" charset="0"/>
                <a:ea typeface="Calibri Light"/>
                <a:cs typeface="Calibri" panose="020F0502020204030204" pitchFamily="34" charset="0"/>
              </a:rPr>
              <a:t>them</a:t>
            </a: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 to enhance our understanding of something or affirm our beliefs about an event or person.</a:t>
            </a:r>
            <a:endParaRPr lang="en-US" b="0" dirty="0">
              <a:effectLst/>
              <a:latin typeface="Calibri" panose="020F0502020204030204" pitchFamily="34" charset="0"/>
              <a:ea typeface="Calibri Light"/>
              <a:cs typeface="Calibri" panose="020F0502020204030204" pitchFamily="34" charset="0"/>
            </a:endParaRPr>
          </a:p>
          <a:p>
            <a:pPr rtl="0">
              <a:spcBef>
                <a:spcPts val="0"/>
              </a:spcBef>
              <a:spcAft>
                <a:spcPts val="1200"/>
              </a:spcAft>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Our assumptions can become barriers for students who are in desperate need of help.</a:t>
            </a:r>
            <a:endParaRPr lang="en-US" i="1" dirty="0">
              <a:solidFill>
                <a:srgbClr val="0000FF"/>
              </a:solidFill>
            </a:endParaRPr>
          </a:p>
          <a:p>
            <a:pPr algn="ctr">
              <a:spcBef>
                <a:spcPts val="0"/>
              </a:spcBef>
              <a:spcAft>
                <a:spcPts val="1200"/>
              </a:spcAft>
            </a:pPr>
            <a:r>
              <a:rPr lang="en-US" b="1" i="1" u="none" strike="noStrike" dirty="0">
                <a:effectLst/>
              </a:rPr>
              <a:t>“Spoiled and entitled”</a:t>
            </a:r>
            <a:endParaRPr lang="en-US" b="1" dirty="0">
              <a:effectLst/>
              <a:ea typeface="Calibri"/>
              <a:cs typeface="Calibri"/>
            </a:endParaRPr>
          </a:p>
          <a:p>
            <a:pPr algn="ctr" rtl="0">
              <a:spcBef>
                <a:spcPts val="0"/>
              </a:spcBef>
              <a:spcAft>
                <a:spcPts val="1200"/>
              </a:spcAft>
            </a:pPr>
            <a:r>
              <a:rPr lang="en-US" b="1" i="1" u="none" strike="noStrike" dirty="0">
                <a:effectLst/>
              </a:rPr>
              <a:t>“Had a rough life”</a:t>
            </a:r>
            <a:endParaRPr lang="en-US" b="1" dirty="0">
              <a:effectLst/>
              <a:ea typeface="Calibri"/>
              <a:cs typeface="Calibri"/>
            </a:endParaRPr>
          </a:p>
          <a:p>
            <a:pPr algn="ctr" rtl="0">
              <a:spcBef>
                <a:spcPts val="0"/>
              </a:spcBef>
              <a:spcAft>
                <a:spcPts val="1200"/>
              </a:spcAft>
            </a:pPr>
            <a:r>
              <a:rPr lang="en-US" b="1" i="1" u="none" strike="noStrike" dirty="0">
                <a:effectLst/>
              </a:rPr>
              <a:t>“Just wants attention”</a:t>
            </a:r>
            <a:endParaRPr lang="en-US" b="1" dirty="0">
              <a:effectLst/>
            </a:endParaRPr>
          </a:p>
        </p:txBody>
      </p:sp>
    </p:spTree>
    <p:extLst>
      <p:ext uri="{BB962C8B-B14F-4D97-AF65-F5344CB8AC3E}">
        <p14:creationId xmlns:p14="http://schemas.microsoft.com/office/powerpoint/2010/main" val="40168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F36928-7D23-CCEE-BEAA-E554A03DE5CD}"/>
              </a:ext>
            </a:extLst>
          </p:cNvPr>
          <p:cNvSpPr>
            <a:spLocks noGrp="1"/>
          </p:cNvSpPr>
          <p:nvPr>
            <p:ph type="title"/>
          </p:nvPr>
        </p:nvSpPr>
        <p:spPr/>
        <p:txBody>
          <a:bodyPr/>
          <a:lstStyle/>
          <a:p>
            <a:r>
              <a:rPr lang="en-US" dirty="0"/>
              <a:t>Systems of Meaning</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pPr rtl="0">
              <a:spcBef>
                <a:spcPts val="0"/>
              </a:spcBef>
              <a:spcAft>
                <a:spcPts val="1200"/>
              </a:spcAft>
            </a:pPr>
            <a:r>
              <a:rPr lang="en-US" b="1" i="0" dirty="0">
                <a:solidFill>
                  <a:srgbClr val="000000"/>
                </a:solidFill>
                <a:effectLst/>
              </a:rPr>
              <a:t>Looking at behavior through 3 explanatory lens:</a:t>
            </a:r>
            <a:endParaRPr lang="en-US" b="1" dirty="0">
              <a:effectLst/>
            </a:endParaRPr>
          </a:p>
          <a:p>
            <a:pPr rtl="0">
              <a:spcBef>
                <a:spcPts val="0"/>
              </a:spcBef>
              <a:spcAft>
                <a:spcPts val="1200"/>
              </a:spcAft>
            </a:pPr>
            <a:r>
              <a:rPr lang="en-US" b="1" i="0" u="none" strike="noStrike" dirty="0">
                <a:solidFill>
                  <a:srgbClr val="000000"/>
                </a:solidFill>
                <a:effectLst/>
              </a:rPr>
              <a:t>Lack of safety</a:t>
            </a:r>
            <a:r>
              <a:rPr lang="en-US" b="0" i="0" u="none" strike="noStrike" dirty="0">
                <a:solidFill>
                  <a:srgbClr val="000000"/>
                </a:solidFill>
                <a:effectLst/>
              </a:rPr>
              <a:t> or unmet need-brain is designed for survival (limbic area)</a:t>
            </a:r>
            <a:endParaRPr lang="en-US" b="0" dirty="0">
              <a:effectLst/>
            </a:endParaRPr>
          </a:p>
          <a:p>
            <a:pPr rtl="0">
              <a:spcBef>
                <a:spcPts val="0"/>
              </a:spcBef>
              <a:spcAft>
                <a:spcPts val="1200"/>
              </a:spcAft>
            </a:pPr>
            <a:r>
              <a:rPr lang="en-US" b="1" dirty="0">
                <a:solidFill>
                  <a:srgbClr val="000000"/>
                </a:solidFill>
              </a:rPr>
              <a:t>Actual</a:t>
            </a:r>
            <a:r>
              <a:rPr lang="en-US" b="1" i="0" u="none" strike="noStrike" dirty="0">
                <a:solidFill>
                  <a:srgbClr val="000000"/>
                </a:solidFill>
                <a:effectLst/>
              </a:rPr>
              <a:t> brain development</a:t>
            </a:r>
            <a:r>
              <a:rPr lang="en-US" b="0" i="0" u="none" strike="noStrike" dirty="0">
                <a:solidFill>
                  <a:srgbClr val="000000"/>
                </a:solidFill>
                <a:effectLst/>
              </a:rPr>
              <a:t>-many children have not developed fully due to trauma, genetics, toxic stress, negative environmental exposures, pre and postnatal care.</a:t>
            </a:r>
            <a:endParaRPr lang="en-US" b="0" dirty="0">
              <a:effectLst/>
            </a:endParaRPr>
          </a:p>
          <a:p>
            <a:r>
              <a:rPr lang="en-US" b="1" i="0" u="none" strike="noStrike" dirty="0">
                <a:solidFill>
                  <a:srgbClr val="000000"/>
                </a:solidFill>
                <a:effectLst/>
              </a:rPr>
              <a:t>Impacted systems of meaning</a:t>
            </a:r>
            <a:r>
              <a:rPr lang="en-US" b="0" i="0" u="none" strike="noStrike" dirty="0">
                <a:solidFill>
                  <a:srgbClr val="000000"/>
                </a:solidFill>
                <a:effectLst/>
              </a:rPr>
              <a:t>-interpretations based on past experiences, what we have been taught to believe, and thoughts influenced by others</a:t>
            </a:r>
            <a:endParaRPr lang="en-US" dirty="0"/>
          </a:p>
        </p:txBody>
      </p:sp>
    </p:spTree>
    <p:extLst>
      <p:ext uri="{BB962C8B-B14F-4D97-AF65-F5344CB8AC3E}">
        <p14:creationId xmlns:p14="http://schemas.microsoft.com/office/powerpoint/2010/main" val="714409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8F9-EE97-8903-18D1-081891E8F7FD}"/>
              </a:ext>
            </a:extLst>
          </p:cNvPr>
          <p:cNvSpPr>
            <a:spLocks noGrp="1"/>
          </p:cNvSpPr>
          <p:nvPr>
            <p:ph type="title"/>
          </p:nvPr>
        </p:nvSpPr>
        <p:spPr/>
        <p:txBody>
          <a:bodyPr/>
          <a:lstStyle/>
          <a:p>
            <a:r>
              <a:rPr lang="en-US" dirty="0"/>
              <a:t>Systems of meaning, </a:t>
            </a:r>
            <a:r>
              <a:rPr lang="en-US" b="0" dirty="0"/>
              <a:t>continued</a:t>
            </a:r>
          </a:p>
        </p:txBody>
      </p:sp>
      <p:sp>
        <p:nvSpPr>
          <p:cNvPr id="4" name="Content Placeholder 3">
            <a:extLst>
              <a:ext uri="{FF2B5EF4-FFF2-40B4-BE49-F238E27FC236}">
                <a16:creationId xmlns:a16="http://schemas.microsoft.com/office/drawing/2014/main" id="{C4147651-109F-B330-966B-DE0305E0C60C}"/>
              </a:ext>
            </a:extLst>
          </p:cNvPr>
          <p:cNvSpPr>
            <a:spLocks noGrp="1"/>
          </p:cNvSpPr>
          <p:nvPr>
            <p:ph idx="1"/>
          </p:nvPr>
        </p:nvSpPr>
        <p:spPr/>
        <p:txBody>
          <a:bodyPr/>
          <a:lstStyle/>
          <a:p>
            <a:pPr marL="342900" indent="-342900">
              <a:buFont typeface="Arial" panose="020B0604020202020204" pitchFamily="34" charset="0"/>
              <a:buChar char="•"/>
            </a:pPr>
            <a:r>
              <a:rPr lang="en-US" dirty="0"/>
              <a:t>Not always conscious of this process because it’s become automatic</a:t>
            </a:r>
          </a:p>
          <a:p>
            <a:pPr marL="342900" indent="-342900">
              <a:buFont typeface="Arial" panose="020B0604020202020204" pitchFamily="34" charset="0"/>
              <a:buChar char="•"/>
            </a:pPr>
            <a:r>
              <a:rPr lang="en-US" dirty="0"/>
              <a:t>Implicit bias</a:t>
            </a:r>
          </a:p>
          <a:p>
            <a:pPr marL="342900" indent="-342900">
              <a:buFont typeface="Arial" panose="020B0604020202020204" pitchFamily="34" charset="0"/>
              <a:buChar char="•"/>
            </a:pPr>
            <a:r>
              <a:rPr lang="en-US" dirty="0"/>
              <a:t>We access our systems of meaning when in a state of stress and become dysregulated</a:t>
            </a:r>
          </a:p>
          <a:p>
            <a:pPr marL="342900" indent="-342900">
              <a:buFont typeface="Arial" panose="020B0604020202020204" pitchFamily="34" charset="0"/>
              <a:buChar char="•"/>
            </a:pPr>
            <a:r>
              <a:rPr lang="en-US" dirty="0"/>
              <a:t>Keep doing the same thing over and over</a:t>
            </a:r>
          </a:p>
          <a:p>
            <a:pPr marL="342900" indent="-342900">
              <a:buFont typeface="Arial" panose="020B0604020202020204" pitchFamily="34" charset="0"/>
              <a:buChar char="•"/>
            </a:pPr>
            <a:r>
              <a:rPr lang="en-US" dirty="0"/>
              <a:t>We are human</a:t>
            </a:r>
          </a:p>
          <a:p>
            <a:pPr marL="342900" indent="-342900">
              <a:buFont typeface="Arial" panose="020B0604020202020204" pitchFamily="34" charset="0"/>
              <a:buChar char="•"/>
            </a:pPr>
            <a:r>
              <a:rPr lang="en-US" dirty="0"/>
              <a:t>Positive and negative</a:t>
            </a:r>
          </a:p>
          <a:p>
            <a:pPr algn="r"/>
            <a:r>
              <a:rPr lang="en-US" dirty="0"/>
              <a:t>(examples p.34-38 RRR)</a:t>
            </a:r>
          </a:p>
        </p:txBody>
      </p:sp>
    </p:spTree>
    <p:extLst>
      <p:ext uri="{BB962C8B-B14F-4D97-AF65-F5344CB8AC3E}">
        <p14:creationId xmlns:p14="http://schemas.microsoft.com/office/powerpoint/2010/main" val="77537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C9747A-5DF4-3E95-C168-8BF52B9D6988}"/>
              </a:ext>
            </a:extLst>
          </p:cNvPr>
          <p:cNvSpPr>
            <a:spLocks noGrp="1"/>
          </p:cNvSpPr>
          <p:nvPr>
            <p:ph type="title"/>
          </p:nvPr>
        </p:nvSpPr>
        <p:spPr>
          <a:xfrm>
            <a:off x="612489" y="1572768"/>
            <a:ext cx="10978994" cy="658105"/>
          </a:xfrm>
        </p:spPr>
        <p:txBody>
          <a:bodyPr/>
          <a:lstStyle/>
          <a:p>
            <a:r>
              <a:rPr lang="en-US" dirty="0"/>
              <a:t>What are your systems of meaning telling you?</a:t>
            </a:r>
          </a:p>
        </p:txBody>
      </p:sp>
      <p:pic>
        <p:nvPicPr>
          <p:cNvPr id="8" name="Picture 2">
            <a:extLst>
              <a:ext uri="{FF2B5EF4-FFF2-40B4-BE49-F238E27FC236}">
                <a16:creationId xmlns:a16="http://schemas.microsoft.com/office/drawing/2014/main" id="{077CAE13-988C-AB37-F888-CB69AA54D9CF}"/>
              </a:ext>
              <a:ext uri="{C183D7F6-B498-43B3-948B-1728B52AA6E4}">
                <adec:decorative xmlns:adec="http://schemas.microsoft.com/office/drawing/2017/decorative" val="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253289" y="2470165"/>
            <a:ext cx="1525127" cy="1583091"/>
          </a:xfrm>
          <a:prstGeom prst="rect">
            <a:avLst/>
          </a:prstGeom>
          <a:extLst>
            <a:ext uri="{909E8E84-426E-40DD-AFC4-6F175D3DCCD1}">
              <a14:hiddenFill xmlns:a14="http://schemas.microsoft.com/office/drawing/2010/main">
                <a:solidFill>
                  <a:srgbClr val="FFFFFF"/>
                </a:solidFill>
              </a14:hiddenFill>
            </a:ext>
          </a:extLst>
        </p:spPr>
      </p:pic>
      <p:pic>
        <p:nvPicPr>
          <p:cNvPr id="9" name="Picture 4" descr="A man with a black hoodie">
            <a:extLst>
              <a:ext uri="{FF2B5EF4-FFF2-40B4-BE49-F238E27FC236}">
                <a16:creationId xmlns:a16="http://schemas.microsoft.com/office/drawing/2014/main" id="{3A2FD1F7-52B7-B036-AB4E-29C3DCD22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740" y="4163708"/>
            <a:ext cx="2192172" cy="2361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29B2D954-386E-85E1-E0BA-A254EF8FD6F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684" y="4336876"/>
            <a:ext cx="2614100" cy="20805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man riding on a wheelchair">
            <a:extLst>
              <a:ext uri="{FF2B5EF4-FFF2-40B4-BE49-F238E27FC236}">
                <a16:creationId xmlns:a16="http://schemas.microsoft.com/office/drawing/2014/main" id="{E1FABA41-8341-F642-B9FF-242A31E440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6684" y="2230873"/>
            <a:ext cx="2105225" cy="1955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A man exercising">
            <a:extLst>
              <a:ext uri="{FF2B5EF4-FFF2-40B4-BE49-F238E27FC236}">
                <a16:creationId xmlns:a16="http://schemas.microsoft.com/office/drawing/2014/main" id="{18E65254-2175-B366-03A3-3BA058044C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300" y="2344511"/>
            <a:ext cx="2192172" cy="23617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A homeless person sleeping on the sidewalk">
            <a:extLst>
              <a:ext uri="{FF2B5EF4-FFF2-40B4-BE49-F238E27FC236}">
                <a16:creationId xmlns:a16="http://schemas.microsoft.com/office/drawing/2014/main" id="{88D605DF-A70F-C6C3-2B1D-9DFA0C9D64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7194" y="4870764"/>
            <a:ext cx="2378964" cy="1583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People holding flags">
            <a:extLst>
              <a:ext uri="{FF2B5EF4-FFF2-40B4-BE49-F238E27FC236}">
                <a16:creationId xmlns:a16="http://schemas.microsoft.com/office/drawing/2014/main" id="{51071525-897C-292C-0A54-BC053B07CF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6070" y="2489200"/>
            <a:ext cx="2005114" cy="18993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A pregnant woman holding a wine glass">
            <a:extLst>
              <a:ext uri="{FF2B5EF4-FFF2-40B4-BE49-F238E27FC236}">
                <a16:creationId xmlns:a16="http://schemas.microsoft.com/office/drawing/2014/main" id="{532976E8-6528-CBA1-57EA-E0970EC83E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89326" y="4806550"/>
            <a:ext cx="2318387" cy="154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14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F1F3EE-6580-B266-1785-F050E420E703}"/>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9C4DCB0A-D511-9450-5FC8-5498EB58A242}"/>
              </a:ext>
            </a:extLst>
          </p:cNvPr>
          <p:cNvSpPr>
            <a:spLocks noGrp="1"/>
          </p:cNvSpPr>
          <p:nvPr>
            <p:ph idx="1"/>
          </p:nvPr>
        </p:nvSpPr>
        <p:spPr>
          <a:xfrm>
            <a:off x="612949" y="2719150"/>
            <a:ext cx="10972799" cy="3860381"/>
          </a:xfrm>
        </p:spPr>
        <p:txBody>
          <a:bodyPr/>
          <a:lstStyle/>
          <a:p>
            <a:pPr>
              <a:spcBef>
                <a:spcPts val="300"/>
              </a:spcBef>
              <a:spcAft>
                <a:spcPts val="600"/>
              </a:spcAft>
            </a:pPr>
            <a:r>
              <a:rPr lang="en-US" i="1" dirty="0"/>
              <a:t>Fostering Resilient Learners: Strategies for Creating Trauma Sensitive Classroom</a:t>
            </a:r>
            <a:r>
              <a:rPr lang="en-US" dirty="0"/>
              <a:t>, Kristin </a:t>
            </a:r>
            <a:r>
              <a:rPr lang="en-US" dirty="0" err="1"/>
              <a:t>Souers</a:t>
            </a:r>
            <a:endParaRPr lang="en-US" dirty="0"/>
          </a:p>
          <a:p>
            <a:pPr>
              <a:spcBef>
                <a:spcPts val="300"/>
              </a:spcBef>
              <a:spcAft>
                <a:spcPts val="600"/>
              </a:spcAft>
            </a:pPr>
            <a:r>
              <a:rPr lang="en-US" i="1" dirty="0"/>
              <a:t>Relationship, Responsibility, and Regulation: Trauma Invested Practices</a:t>
            </a:r>
            <a:r>
              <a:rPr lang="en-US" dirty="0"/>
              <a:t>, </a:t>
            </a:r>
            <a:r>
              <a:rPr lang="en-US" dirty="0" err="1"/>
              <a:t>Souers</a:t>
            </a:r>
            <a:r>
              <a:rPr lang="en-US" dirty="0"/>
              <a:t> and Hall</a:t>
            </a:r>
          </a:p>
          <a:p>
            <a:pPr>
              <a:spcBef>
                <a:spcPts val="300"/>
              </a:spcBef>
              <a:spcAft>
                <a:spcPts val="600"/>
              </a:spcAft>
            </a:pPr>
            <a:r>
              <a:rPr lang="en-US" i="1" dirty="0"/>
              <a:t>The Deepest Well: Healing Long-term Effects of childhood Trauma</a:t>
            </a:r>
            <a:r>
              <a:rPr lang="en-US" dirty="0"/>
              <a:t>, Nadine Burke Harris</a:t>
            </a:r>
          </a:p>
          <a:p>
            <a:pPr>
              <a:spcBef>
                <a:spcPts val="300"/>
              </a:spcBef>
              <a:spcAft>
                <a:spcPts val="600"/>
              </a:spcAft>
            </a:pPr>
            <a:r>
              <a:rPr lang="en-US" i="1" dirty="0"/>
              <a:t>The Body Keeps the Score, </a:t>
            </a:r>
            <a:r>
              <a:rPr lang="en-US" dirty="0"/>
              <a:t>Bessel Van Der Kolk</a:t>
            </a:r>
          </a:p>
          <a:p>
            <a:pPr>
              <a:spcBef>
                <a:spcPts val="300"/>
              </a:spcBef>
              <a:spcAft>
                <a:spcPts val="600"/>
              </a:spcAft>
            </a:pPr>
            <a:r>
              <a:rPr lang="en-US" i="1" dirty="0"/>
              <a:t>Building a Trauma-Informed Compassionate Classroom</a:t>
            </a:r>
            <a:r>
              <a:rPr lang="en-US" dirty="0"/>
              <a:t>, Jennifer </a:t>
            </a:r>
            <a:r>
              <a:rPr lang="en-US" dirty="0" err="1"/>
              <a:t>Bashant</a:t>
            </a:r>
            <a:endParaRPr lang="en-US" dirty="0"/>
          </a:p>
          <a:p>
            <a:pPr>
              <a:spcBef>
                <a:spcPts val="300"/>
              </a:spcBef>
              <a:spcAft>
                <a:spcPts val="600"/>
              </a:spcAft>
            </a:pPr>
            <a:r>
              <a:rPr lang="en-US" dirty="0" err="1"/>
              <a:t>Morgart</a:t>
            </a:r>
            <a:r>
              <a:rPr lang="en-US" dirty="0"/>
              <a:t>, K., Harrison, J.N., Hoon, A.H., Jr and Wilms </a:t>
            </a:r>
            <a:r>
              <a:rPr lang="en-US" dirty="0" err="1"/>
              <a:t>Floet</a:t>
            </a:r>
            <a:r>
              <a:rPr lang="en-US" dirty="0"/>
              <a:t>, A.M. (2021), Adverse childhood experiences and developmental disabilities: risks, resiliency, and policy. Dev Med Child Neurol, 63: 1149-1154. </a:t>
            </a:r>
          </a:p>
        </p:txBody>
      </p:sp>
    </p:spTree>
    <p:extLst>
      <p:ext uri="{BB962C8B-B14F-4D97-AF65-F5344CB8AC3E}">
        <p14:creationId xmlns:p14="http://schemas.microsoft.com/office/powerpoint/2010/main" val="3800325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FA46C-C3A5-9B18-577A-01F7FA622362}"/>
              </a:ext>
            </a:extLst>
          </p:cNvPr>
          <p:cNvSpPr>
            <a:spLocks noGrp="1"/>
          </p:cNvSpPr>
          <p:nvPr>
            <p:ph type="title"/>
          </p:nvPr>
        </p:nvSpPr>
        <p:spPr>
          <a:xfrm>
            <a:off x="612488" y="1572768"/>
            <a:ext cx="11452511" cy="1133856"/>
          </a:xfrm>
        </p:spPr>
        <p:txBody>
          <a:bodyPr/>
          <a:lstStyle/>
          <a:p>
            <a:r>
              <a:rPr lang="en-US" dirty="0"/>
              <a:t>When we are regulated, we are more open to positive thoughts and less likely to access our systems of meaning.</a:t>
            </a:r>
          </a:p>
        </p:txBody>
      </p:sp>
      <p:pic>
        <p:nvPicPr>
          <p:cNvPr id="22530" name="Picture 2">
            <a:extLst>
              <a:ext uri="{FF2B5EF4-FFF2-40B4-BE49-F238E27FC236}">
                <a16:creationId xmlns:a16="http://schemas.microsoft.com/office/drawing/2014/main" id="{2BAF3152-9D8A-D3EA-C857-C422812F8ED3}"/>
              </a:ext>
              <a:ext uri="{C183D7F6-B498-43B3-948B-1728B52AA6E4}">
                <adec:decorative xmlns:adec="http://schemas.microsoft.com/office/drawing/2017/decorative" val="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620" b="7620"/>
          <a:stretch/>
        </p:blipFill>
        <p:spPr bwMode="auto">
          <a:xfrm>
            <a:off x="2589085" y="3124119"/>
            <a:ext cx="6950367" cy="284488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43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3B78-4AFC-CC8E-7487-E9060147950E}"/>
              </a:ext>
            </a:extLst>
          </p:cNvPr>
          <p:cNvSpPr>
            <a:spLocks noGrp="1"/>
          </p:cNvSpPr>
          <p:nvPr>
            <p:ph type="title"/>
          </p:nvPr>
        </p:nvSpPr>
        <p:spPr/>
        <p:txBody>
          <a:bodyPr/>
          <a:lstStyle/>
          <a:p>
            <a:r>
              <a:rPr lang="en-US" dirty="0"/>
              <a:t>Availability and Accountability</a:t>
            </a:r>
          </a:p>
        </p:txBody>
      </p:sp>
      <p:pic>
        <p:nvPicPr>
          <p:cNvPr id="6" name="Picture Placeholder 8" descr="A balance scale on a table">
            <a:extLst>
              <a:ext uri="{FF2B5EF4-FFF2-40B4-BE49-F238E27FC236}">
                <a16:creationId xmlns:a16="http://schemas.microsoft.com/office/drawing/2014/main" id="{35CAD9DB-B77B-CDDC-24D9-817466638B13}"/>
              </a:ext>
            </a:extLst>
          </p:cNvPr>
          <p:cNvPicPr>
            <a:picLocks noGrp="1" noChangeAspect="1"/>
          </p:cNvPicPr>
          <p:nvPr>
            <p:ph type="pic" sz="quarter" idx="10"/>
          </p:nvPr>
        </p:nvPicPr>
        <p:blipFill>
          <a:blip r:embed="rId2"/>
          <a:srcRect t="13834" b="13834"/>
          <a:stretch>
            <a:fillRect/>
          </a:stretch>
        </p:blipFill>
        <p:spPr>
          <a:xfrm>
            <a:off x="1869743" y="2781219"/>
            <a:ext cx="8850810" cy="3622759"/>
          </a:xfrm>
        </p:spPr>
      </p:pic>
    </p:spTree>
    <p:extLst>
      <p:ext uri="{BB962C8B-B14F-4D97-AF65-F5344CB8AC3E}">
        <p14:creationId xmlns:p14="http://schemas.microsoft.com/office/powerpoint/2010/main" val="2603222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3E890-6C6B-D6F2-672A-ACC24B394451}"/>
              </a:ext>
            </a:extLst>
          </p:cNvPr>
          <p:cNvSpPr>
            <a:spLocks noGrp="1"/>
          </p:cNvSpPr>
          <p:nvPr>
            <p:ph type="title"/>
          </p:nvPr>
        </p:nvSpPr>
        <p:spPr/>
        <p:txBody>
          <a:bodyPr/>
          <a:lstStyle/>
          <a:p>
            <a:r>
              <a:rPr lang="en-US" dirty="0"/>
              <a:t>Walking a fine line</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4294967295"/>
          </p:nvPr>
        </p:nvSpPr>
        <p:spPr>
          <a:xfrm>
            <a:off x="612488" y="2803766"/>
            <a:ext cx="10978994" cy="3727144"/>
          </a:xfrm>
        </p:spPr>
        <p:txBody>
          <a:bodyPr vert="horz" lIns="91440" tIns="45720" rIns="91440" bIns="45720" rtlCol="0" anchor="t">
            <a:normAutofit/>
          </a:bodyPr>
          <a:lstStyle/>
          <a:p>
            <a:pPr marL="0" indent="0" rtl="0">
              <a:spcBef>
                <a:spcPts val="0"/>
              </a:spcBef>
              <a:spcAft>
                <a:spcPts val="1200"/>
              </a:spcAft>
              <a:buNone/>
            </a:pPr>
            <a:r>
              <a:rPr lang="en-US" b="0" i="0" u="none" strike="noStrike" dirty="0">
                <a:effectLst/>
                <a:latin typeface="Calibri" panose="020F0502020204030204" pitchFamily="34" charset="0"/>
                <a:ea typeface="Calibri Light"/>
                <a:cs typeface="Calibri" panose="020F0502020204030204" pitchFamily="34" charset="0"/>
              </a:rPr>
              <a:t>Making ourselves available to others AND holding others accountable</a:t>
            </a:r>
            <a:endParaRPr lang="en-US" b="0" dirty="0">
              <a:effectLst/>
              <a:latin typeface="Calibri" panose="020F0502020204030204" pitchFamily="34" charset="0"/>
              <a:ea typeface="Calibri Light"/>
              <a:cs typeface="Calibri" panose="020F0502020204030204" pitchFamily="34" charset="0"/>
            </a:endParaRPr>
          </a:p>
          <a:p>
            <a:pPr marL="0" indent="0" rtl="0">
              <a:spcBef>
                <a:spcPts val="0"/>
              </a:spcBef>
              <a:spcAft>
                <a:spcPts val="1200"/>
              </a:spcAft>
              <a:buNone/>
            </a:pPr>
            <a:r>
              <a:rPr lang="en-US" b="1" i="0" u="none" strike="noStrike" dirty="0">
                <a:effectLst/>
                <a:latin typeface="Calibri" panose="020F0502020204030204" pitchFamily="34" charset="0"/>
                <a:ea typeface="Calibri Light"/>
                <a:cs typeface="Calibri" panose="020F0502020204030204" pitchFamily="34" charset="0"/>
              </a:rPr>
              <a:t>Availability:</a:t>
            </a:r>
            <a:r>
              <a:rPr lang="en-US" b="0" i="0" u="none" strike="noStrike" dirty="0">
                <a:effectLst/>
                <a:latin typeface="Calibri" panose="020F0502020204030204" pitchFamily="34" charset="0"/>
                <a:ea typeface="Calibri Light"/>
                <a:cs typeface="Calibri" panose="020F0502020204030204" pitchFamily="34" charset="0"/>
              </a:rPr>
              <a:t> emotional investment, nurturing, encouragement, empathizing, being there for the students as they go through life</a:t>
            </a:r>
            <a:endParaRPr lang="en-US" b="0" dirty="0">
              <a:effectLst/>
              <a:latin typeface="Calibri" panose="020F0502020204030204" pitchFamily="34" charset="0"/>
              <a:ea typeface="Calibri Light"/>
              <a:cs typeface="Calibri" panose="020F0502020204030204" pitchFamily="34" charset="0"/>
            </a:endParaRPr>
          </a:p>
          <a:p>
            <a:pPr marL="0" indent="0" rtl="0">
              <a:spcBef>
                <a:spcPts val="0"/>
              </a:spcBef>
              <a:spcAft>
                <a:spcPts val="1200"/>
              </a:spcAft>
              <a:buNone/>
            </a:pPr>
            <a:r>
              <a:rPr lang="en-US" b="1" i="0" u="none" strike="noStrike" dirty="0">
                <a:effectLst/>
                <a:latin typeface="Calibri" panose="020F0502020204030204" pitchFamily="34" charset="0"/>
                <a:ea typeface="Calibri Light"/>
                <a:cs typeface="Calibri" panose="020F0502020204030204" pitchFamily="34" charset="0"/>
              </a:rPr>
              <a:t>Accountability:</a:t>
            </a:r>
            <a:r>
              <a:rPr lang="en-US" b="0" i="0" u="none" strike="noStrike" dirty="0">
                <a:effectLst/>
                <a:latin typeface="Calibri" panose="020F0502020204030204" pitchFamily="34" charset="0"/>
                <a:ea typeface="Calibri Light"/>
                <a:cs typeface="Calibri" panose="020F0502020204030204" pitchFamily="34" charset="0"/>
              </a:rPr>
              <a:t> insisting students meet standards for learning, behaving, and choices.</a:t>
            </a:r>
            <a:endParaRPr lang="en-US" b="0" dirty="0">
              <a:effectLst/>
              <a:latin typeface="Calibri" panose="020F0502020204030204" pitchFamily="34" charset="0"/>
              <a:ea typeface="Calibri Light"/>
              <a:cs typeface="Calibri" panose="020F0502020204030204" pitchFamily="34" charset="0"/>
            </a:endParaRPr>
          </a:p>
          <a:p>
            <a:pPr marL="0" indent="0">
              <a:spcBef>
                <a:spcPts val="0"/>
              </a:spcBef>
              <a:spcAft>
                <a:spcPts val="1200"/>
              </a:spcAft>
              <a:buNone/>
            </a:pPr>
            <a:endParaRPr lang="en-US" b="1" dirty="0">
              <a:latin typeface="Calibri" panose="020F0502020204030204" pitchFamily="34" charset="0"/>
              <a:ea typeface="Calibri Light"/>
              <a:cs typeface="Calibri" panose="020F0502020204030204" pitchFamily="34" charset="0"/>
            </a:endParaRPr>
          </a:p>
          <a:p>
            <a:pPr marL="0" indent="0" algn="ctr">
              <a:spcBef>
                <a:spcPts val="0"/>
              </a:spcBef>
              <a:spcAft>
                <a:spcPts val="1200"/>
              </a:spcAft>
              <a:buNone/>
            </a:pPr>
            <a:r>
              <a:rPr lang="en-US" b="1" i="0" u="none" strike="noStrike" dirty="0">
                <a:effectLst/>
                <a:latin typeface="Calibri" panose="020F0502020204030204" pitchFamily="34" charset="0"/>
                <a:ea typeface="Calibri Light"/>
                <a:cs typeface="Calibri" panose="020F0502020204030204" pitchFamily="34" charset="0"/>
              </a:rPr>
              <a:t>Clash between accountability and availability</a:t>
            </a:r>
            <a:endParaRPr lang="en-US" b="0" dirty="0">
              <a:effectLst/>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582794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D24DD7-222E-5766-EBCB-E0FA9F6BD55F}"/>
              </a:ext>
            </a:extLst>
          </p:cNvPr>
          <p:cNvSpPr>
            <a:spLocks noGrp="1"/>
          </p:cNvSpPr>
          <p:nvPr>
            <p:ph type="title"/>
          </p:nvPr>
        </p:nvSpPr>
        <p:spPr/>
        <p:txBody>
          <a:bodyPr/>
          <a:lstStyle/>
          <a:p>
            <a:r>
              <a:rPr lang="en-US" dirty="0"/>
              <a:t>What do we do?</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pPr marL="0" indent="0">
              <a:spcBef>
                <a:spcPts val="0"/>
              </a:spcBef>
              <a:spcAft>
                <a:spcPts val="1200"/>
              </a:spcAft>
              <a:buNone/>
            </a:pPr>
            <a:r>
              <a:rPr lang="en-US" sz="2800" b="1" dirty="0">
                <a:solidFill>
                  <a:srgbClr val="000000"/>
                </a:solidFill>
                <a:ea typeface="+mn-lt"/>
                <a:cs typeface="+mn-lt"/>
              </a:rPr>
              <a:t>Shuts down, refuses to learn, defiant</a:t>
            </a:r>
            <a:endParaRPr lang="en-US" sz="2800" b="1" dirty="0">
              <a:solidFill>
                <a:srgbClr val="000000"/>
              </a:solidFill>
              <a:latin typeface="Calibri" panose="020F0502020204030204" pitchFamily="34" charset="0"/>
              <a:ea typeface="Calibri Light"/>
              <a:cs typeface="Calibri" panose="020F0502020204030204" pitchFamily="34" charset="0"/>
            </a:endParaRPr>
          </a:p>
          <a:p>
            <a:pPr marL="0" indent="0">
              <a:spcBef>
                <a:spcPts val="0"/>
              </a:spcBef>
              <a:spcAft>
                <a:spcPts val="1200"/>
              </a:spcAft>
              <a:buNone/>
            </a:pPr>
            <a:r>
              <a:rPr lang="en-US" dirty="0">
                <a:solidFill>
                  <a:srgbClr val="000000"/>
                </a:solidFill>
                <a:latin typeface="Calibri" panose="020F0502020204030204" pitchFamily="34" charset="0"/>
                <a:ea typeface="Calibri Light"/>
                <a:cs typeface="Calibri" panose="020F0502020204030204" pitchFamily="34" charset="0"/>
              </a:rPr>
              <a:t>They</a:t>
            </a: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 are showing us the only thing they know.</a:t>
            </a:r>
            <a:endParaRPr lang="en-US" b="0" dirty="0">
              <a:effectLst/>
              <a:latin typeface="Calibri" panose="020F0502020204030204" pitchFamily="34" charset="0"/>
              <a:ea typeface="Calibri Light"/>
              <a:cs typeface="Calibri" panose="020F0502020204030204" pitchFamily="34" charset="0"/>
            </a:endParaRPr>
          </a:p>
          <a:p>
            <a:pPr marL="0" indent="0" rtl="0">
              <a:spcBef>
                <a:spcPts val="0"/>
              </a:spcBef>
              <a:spcAft>
                <a:spcPts val="1200"/>
              </a:spcAft>
              <a:buNone/>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Forced compliance does not teach accountability</a:t>
            </a:r>
            <a:endParaRPr lang="en-US" b="0" dirty="0">
              <a:effectLst/>
              <a:latin typeface="Calibri" panose="020F0502020204030204" pitchFamily="34" charset="0"/>
              <a:ea typeface="Calibri Light"/>
              <a:cs typeface="Calibri" panose="020F0502020204030204" pitchFamily="34" charset="0"/>
            </a:endParaRPr>
          </a:p>
          <a:p>
            <a:pPr marL="0" indent="0" rtl="0">
              <a:spcBef>
                <a:spcPts val="0"/>
              </a:spcBef>
              <a:spcAft>
                <a:spcPts val="1200"/>
              </a:spcAft>
              <a:buNone/>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Removal from the classroom or school does not induce learning</a:t>
            </a:r>
            <a:endParaRPr lang="en-US" b="0" dirty="0">
              <a:effectLst/>
              <a:latin typeface="Calibri" panose="020F0502020204030204" pitchFamily="34" charset="0"/>
              <a:ea typeface="Calibri Light"/>
              <a:cs typeface="Calibri" panose="020F0502020204030204" pitchFamily="34" charset="0"/>
            </a:endParaRPr>
          </a:p>
          <a:p>
            <a:pPr marL="0" indent="0" rtl="0">
              <a:spcBef>
                <a:spcPts val="0"/>
              </a:spcBef>
              <a:spcAft>
                <a:spcPts val="1200"/>
              </a:spcAft>
              <a:buNone/>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We are overwhelmed by their intensity and needs and at a loss as to how to respond</a:t>
            </a:r>
            <a:endParaRPr lang="en-US" b="0" dirty="0">
              <a:effectLst/>
              <a:latin typeface="Calibri" panose="020F0502020204030204" pitchFamily="34" charset="0"/>
              <a:ea typeface="Calibri Light"/>
              <a:cs typeface="Calibri" panose="020F0502020204030204" pitchFamily="34" charset="0"/>
            </a:endParaRPr>
          </a:p>
          <a:p>
            <a:pPr marL="0" indent="0" rtl="0">
              <a:spcBef>
                <a:spcPts val="0"/>
              </a:spcBef>
              <a:spcAft>
                <a:spcPts val="1200"/>
              </a:spcAft>
              <a:buNone/>
            </a:pPr>
            <a:r>
              <a:rPr lang="en-US" b="0" i="0" u="none" strike="noStrike" dirty="0">
                <a:solidFill>
                  <a:srgbClr val="000000"/>
                </a:solidFill>
                <a:effectLst/>
                <a:latin typeface="Calibri" panose="020F0502020204030204" pitchFamily="34" charset="0"/>
                <a:ea typeface="Calibri Light"/>
                <a:cs typeface="Calibri" panose="020F0502020204030204" pitchFamily="34" charset="0"/>
              </a:rPr>
              <a:t>Students need to be held responsible for respecting themselves and others. We need to teach them how and show them another way.</a:t>
            </a:r>
            <a:endParaRPr lang="en-US" b="0" dirty="0">
              <a:effectLst/>
              <a:latin typeface="Calibri" panose="020F0502020204030204" pitchFamily="34" charset="0"/>
              <a:ea typeface="Calibri Light"/>
              <a:cs typeface="Calibri" panose="020F0502020204030204" pitchFamily="34" charset="0"/>
            </a:endParaRPr>
          </a:p>
        </p:txBody>
      </p:sp>
    </p:spTree>
    <p:extLst>
      <p:ext uri="{BB962C8B-B14F-4D97-AF65-F5344CB8AC3E}">
        <p14:creationId xmlns:p14="http://schemas.microsoft.com/office/powerpoint/2010/main" val="3654717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373588-E443-28C2-7BDF-C0CB7D182179}"/>
              </a:ext>
            </a:extLst>
          </p:cNvPr>
          <p:cNvSpPr>
            <a:spLocks noGrp="1"/>
          </p:cNvSpPr>
          <p:nvPr>
            <p:ph type="title"/>
          </p:nvPr>
        </p:nvSpPr>
        <p:spPr/>
        <p:txBody>
          <a:bodyPr/>
          <a:lstStyle/>
          <a:p>
            <a:r>
              <a:rPr lang="en-US" dirty="0"/>
              <a:t>Availability and Accountability</a:t>
            </a:r>
            <a:r>
              <a:rPr lang="en-US" b="0" dirty="0"/>
              <a:t>, continued</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a:lstStyle/>
          <a:p>
            <a:pPr rtl="0">
              <a:spcBef>
                <a:spcPts val="0"/>
              </a:spcBef>
              <a:spcAft>
                <a:spcPts val="0"/>
              </a:spcAft>
            </a:pPr>
            <a:r>
              <a:rPr lang="en-US" b="0" i="0" u="none" strike="noStrike" dirty="0">
                <a:solidFill>
                  <a:srgbClr val="000000"/>
                </a:solidFill>
                <a:effectLst/>
              </a:rPr>
              <a:t>Experiencing trauma </a:t>
            </a:r>
            <a:r>
              <a:rPr lang="en-US" b="1" i="0" dirty="0">
                <a:solidFill>
                  <a:srgbClr val="000000"/>
                </a:solidFill>
                <a:effectLst/>
              </a:rPr>
              <a:t>does not excuse</a:t>
            </a:r>
            <a:r>
              <a:rPr lang="en-US" b="1" i="0" strike="noStrike" dirty="0">
                <a:solidFill>
                  <a:srgbClr val="000000"/>
                </a:solidFill>
                <a:effectLst/>
              </a:rPr>
              <a:t> </a:t>
            </a:r>
            <a:r>
              <a:rPr lang="en-US" b="0" i="0" u="none" strike="noStrike" dirty="0">
                <a:solidFill>
                  <a:srgbClr val="000000"/>
                </a:solidFill>
                <a:effectLst/>
              </a:rPr>
              <a:t>unsafe or harmful behavior</a:t>
            </a:r>
            <a:endParaRPr lang="en-US" b="0" dirty="0">
              <a:effectLst/>
            </a:endParaRPr>
          </a:p>
          <a:p>
            <a:pPr rtl="0">
              <a:spcBef>
                <a:spcPts val="0"/>
              </a:spcBef>
              <a:spcAft>
                <a:spcPts val="1200"/>
              </a:spcAft>
            </a:pPr>
            <a:br>
              <a:rPr lang="en-US" b="0" dirty="0">
                <a:effectLst/>
              </a:rPr>
            </a:br>
            <a:r>
              <a:rPr lang="en-US" b="0" i="0" u="none" strike="noStrike" dirty="0">
                <a:solidFill>
                  <a:srgbClr val="000000"/>
                </a:solidFill>
                <a:effectLst/>
              </a:rPr>
              <a:t>Healthy or not, ways of managing stress are learned patterns of behavior</a:t>
            </a:r>
            <a:endParaRPr lang="en-US" b="0" dirty="0">
              <a:effectLst/>
            </a:endParaRPr>
          </a:p>
          <a:p>
            <a:pPr algn="ctr" rtl="0">
              <a:spcBef>
                <a:spcPts val="0"/>
              </a:spcBef>
              <a:spcAft>
                <a:spcPts val="1200"/>
              </a:spcAft>
            </a:pPr>
            <a:r>
              <a:rPr lang="en-US" b="1" i="0" u="none" strike="noStrike" dirty="0">
                <a:solidFill>
                  <a:srgbClr val="C00000"/>
                </a:solidFill>
                <a:effectLst/>
              </a:rPr>
              <a:t>CHANGE IS HARD!</a:t>
            </a:r>
            <a:endParaRPr lang="en-US" b="0" dirty="0">
              <a:solidFill>
                <a:srgbClr val="C00000"/>
              </a:solidFill>
              <a:effectLst/>
            </a:endParaRPr>
          </a:p>
          <a:p>
            <a:pPr rtl="0">
              <a:spcBef>
                <a:spcPts val="0"/>
              </a:spcBef>
              <a:spcAft>
                <a:spcPts val="1200"/>
              </a:spcAft>
            </a:pPr>
            <a:r>
              <a:rPr lang="en-US" b="0" i="0" u="none" strike="noStrike" dirty="0">
                <a:solidFill>
                  <a:srgbClr val="000000"/>
                </a:solidFill>
                <a:effectLst/>
              </a:rPr>
              <a:t>Learning and practicing a different way is not easy or comfortable</a:t>
            </a:r>
            <a:endParaRPr lang="en-US" b="0" dirty="0">
              <a:effectLst/>
            </a:endParaRPr>
          </a:p>
          <a:p>
            <a:pPr rtl="0">
              <a:spcBef>
                <a:spcPts val="0"/>
              </a:spcBef>
              <a:spcAft>
                <a:spcPts val="1200"/>
              </a:spcAft>
            </a:pPr>
            <a:r>
              <a:rPr lang="en-US" b="0" i="0" u="none" strike="noStrike" dirty="0">
                <a:solidFill>
                  <a:srgbClr val="000000"/>
                </a:solidFill>
                <a:effectLst/>
              </a:rPr>
              <a:t>Envisioning different means of seeing a caregiver in a new light takes a lot of courage</a:t>
            </a:r>
            <a:endParaRPr lang="en-US" b="0" dirty="0">
              <a:effectLst/>
            </a:endParaRPr>
          </a:p>
        </p:txBody>
      </p:sp>
    </p:spTree>
    <p:extLst>
      <p:ext uri="{BB962C8B-B14F-4D97-AF65-F5344CB8AC3E}">
        <p14:creationId xmlns:p14="http://schemas.microsoft.com/office/powerpoint/2010/main" val="3833753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1E8045-EA53-C5B8-EB6D-47E001B47C68}"/>
              </a:ext>
            </a:extLst>
          </p:cNvPr>
          <p:cNvSpPr>
            <a:spLocks noGrp="1"/>
          </p:cNvSpPr>
          <p:nvPr>
            <p:ph type="title"/>
          </p:nvPr>
        </p:nvSpPr>
        <p:spPr/>
        <p:txBody>
          <a:bodyPr/>
          <a:lstStyle/>
          <a:p>
            <a:r>
              <a:rPr lang="en-US" dirty="0"/>
              <a:t>Out of Balance: Overly Sensitive</a:t>
            </a:r>
          </a:p>
        </p:txBody>
      </p:sp>
      <p:sp>
        <p:nvSpPr>
          <p:cNvPr id="5" name="Text Placeholder 4">
            <a:extLst>
              <a:ext uri="{FF2B5EF4-FFF2-40B4-BE49-F238E27FC236}">
                <a16:creationId xmlns:a16="http://schemas.microsoft.com/office/drawing/2014/main" id="{C24D1A82-6F72-E655-F90A-1D53025E967F}"/>
              </a:ext>
            </a:extLst>
          </p:cNvPr>
          <p:cNvSpPr>
            <a:spLocks noGrp="1"/>
          </p:cNvSpPr>
          <p:nvPr>
            <p:ph type="body" sz="quarter" idx="11"/>
          </p:nvPr>
        </p:nvSpPr>
        <p:spPr/>
        <p:txBody>
          <a:bodyPr/>
          <a:lstStyle/>
          <a:p>
            <a:pPr marL="342900" indent="-342900">
              <a:spcBef>
                <a:spcPts val="0"/>
              </a:spcBef>
              <a:spcAft>
                <a:spcPts val="400"/>
              </a:spcAft>
              <a:buFont typeface="Arial" panose="020B0604020202020204" pitchFamily="34" charset="0"/>
              <a:buChar char="•"/>
            </a:pPr>
            <a:r>
              <a:rPr lang="en-US" dirty="0"/>
              <a:t>Only see the trauma</a:t>
            </a:r>
          </a:p>
          <a:p>
            <a:pPr marL="342900" indent="-342900">
              <a:spcBef>
                <a:spcPts val="0"/>
              </a:spcBef>
              <a:spcAft>
                <a:spcPts val="400"/>
              </a:spcAft>
              <a:buFont typeface="Arial" panose="020B0604020202020204" pitchFamily="34" charset="0"/>
              <a:buChar char="•"/>
            </a:pPr>
            <a:r>
              <a:rPr lang="en-US" dirty="0"/>
              <a:t>Provide empathy and availability</a:t>
            </a:r>
          </a:p>
          <a:p>
            <a:pPr marL="342900" indent="-342900">
              <a:spcBef>
                <a:spcPts val="0"/>
              </a:spcBef>
              <a:spcAft>
                <a:spcPts val="400"/>
              </a:spcAft>
              <a:buFont typeface="Arial" panose="020B0604020202020204" pitchFamily="34" charset="0"/>
              <a:buChar char="•"/>
            </a:pPr>
            <a:r>
              <a:rPr lang="en-US" dirty="0"/>
              <a:t>Strictly relational</a:t>
            </a:r>
          </a:p>
          <a:p>
            <a:pPr marL="342900" indent="-342900">
              <a:spcBef>
                <a:spcPts val="0"/>
              </a:spcBef>
              <a:spcAft>
                <a:spcPts val="400"/>
              </a:spcAft>
              <a:buFont typeface="Arial" panose="020B0604020202020204" pitchFamily="34" charset="0"/>
              <a:buChar char="•"/>
            </a:pPr>
            <a:r>
              <a:rPr lang="en-US" dirty="0"/>
              <a:t>Struggle holding students accountable for the way they manage their intensity</a:t>
            </a:r>
            <a:br>
              <a:rPr lang="en-US" dirty="0"/>
            </a:br>
            <a:r>
              <a:rPr lang="en-US" dirty="0"/>
              <a:t>Don’t jump in and save them</a:t>
            </a:r>
          </a:p>
          <a:p>
            <a:pPr marL="914400" lvl="1">
              <a:spcBef>
                <a:spcPts val="0"/>
              </a:spcBef>
              <a:spcAft>
                <a:spcPts val="400"/>
              </a:spcAft>
              <a:buFont typeface="Arial" panose="020B0604020202020204" pitchFamily="34" charset="0"/>
              <a:buChar char="•"/>
            </a:pPr>
            <a:r>
              <a:rPr lang="en-US" dirty="0"/>
              <a:t>Empower them</a:t>
            </a:r>
          </a:p>
          <a:p>
            <a:pPr marL="342900" indent="-342900">
              <a:spcBef>
                <a:spcPts val="0"/>
              </a:spcBef>
              <a:spcAft>
                <a:spcPts val="400"/>
              </a:spcAft>
              <a:buFont typeface="Arial" panose="020B0604020202020204" pitchFamily="34" charset="0"/>
              <a:buChar char="•"/>
            </a:pPr>
            <a:r>
              <a:rPr lang="en-US" dirty="0"/>
              <a:t>Teach them healthy ways to navigate through troubled waters</a:t>
            </a:r>
          </a:p>
          <a:p>
            <a:pPr marL="914400" lvl="1">
              <a:spcBef>
                <a:spcPts val="0"/>
              </a:spcBef>
              <a:spcAft>
                <a:spcPts val="400"/>
              </a:spcAft>
              <a:buFont typeface="Arial" panose="020B0604020202020204" pitchFamily="34" charset="0"/>
              <a:buChar char="•"/>
            </a:pPr>
            <a:r>
              <a:rPr lang="en-US" dirty="0"/>
              <a:t>Have faith in their abilities</a:t>
            </a:r>
          </a:p>
        </p:txBody>
      </p:sp>
      <p:pic>
        <p:nvPicPr>
          <p:cNvPr id="7" name="Picture Placeholder 6" descr="A silver scale with a long pole">
            <a:extLst>
              <a:ext uri="{FF2B5EF4-FFF2-40B4-BE49-F238E27FC236}">
                <a16:creationId xmlns:a16="http://schemas.microsoft.com/office/drawing/2014/main" id="{15DC6400-AA1E-7F16-A100-74750D2605B5}"/>
              </a:ext>
            </a:extLst>
          </p:cNvPr>
          <p:cNvPicPr>
            <a:picLocks noGrp="1" noChangeAspect="1"/>
          </p:cNvPicPr>
          <p:nvPr>
            <p:ph type="pic" sz="quarter" idx="10"/>
          </p:nvPr>
        </p:nvPicPr>
        <p:blipFill>
          <a:blip r:embed="rId2"/>
          <a:srcRect t="114" b="114"/>
          <a:stretch>
            <a:fillRect/>
          </a:stretch>
        </p:blipFill>
        <p:spPr>
          <a:xfrm>
            <a:off x="6256626" y="2913232"/>
            <a:ext cx="5329237" cy="3493874"/>
          </a:xfrm>
        </p:spPr>
      </p:pic>
    </p:spTree>
    <p:extLst>
      <p:ext uri="{BB962C8B-B14F-4D97-AF65-F5344CB8AC3E}">
        <p14:creationId xmlns:p14="http://schemas.microsoft.com/office/powerpoint/2010/main" val="4212038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C3318-71F2-0C47-8CD3-53142D667A15}"/>
              </a:ext>
            </a:extLst>
          </p:cNvPr>
          <p:cNvSpPr>
            <a:spLocks noGrp="1"/>
          </p:cNvSpPr>
          <p:nvPr>
            <p:ph type="title"/>
          </p:nvPr>
        </p:nvSpPr>
        <p:spPr/>
        <p:txBody>
          <a:bodyPr/>
          <a:lstStyle/>
          <a:p>
            <a:r>
              <a:rPr lang="en-US" dirty="0"/>
              <a:t>Too Focused on Accountability</a:t>
            </a:r>
          </a:p>
        </p:txBody>
      </p:sp>
      <p:sp>
        <p:nvSpPr>
          <p:cNvPr id="5" name="Text Placeholder 4">
            <a:extLst>
              <a:ext uri="{FF2B5EF4-FFF2-40B4-BE49-F238E27FC236}">
                <a16:creationId xmlns:a16="http://schemas.microsoft.com/office/drawing/2014/main" id="{65E6BE63-AD0A-DC19-FB43-1790784AB927}"/>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Ignore relational piece</a:t>
            </a:r>
          </a:p>
          <a:p>
            <a:pPr marL="342900" indent="-342900">
              <a:buFont typeface="Arial" panose="020B0604020202020204" pitchFamily="34" charset="0"/>
              <a:buChar char="•"/>
            </a:pPr>
            <a:r>
              <a:rPr lang="en-US" dirty="0"/>
              <a:t>Regardless of adversity </a:t>
            </a:r>
          </a:p>
          <a:p>
            <a:pPr marL="342900" indent="-342900">
              <a:buFont typeface="Arial" panose="020B0604020202020204" pitchFamily="34" charset="0"/>
              <a:buChar char="•"/>
            </a:pPr>
            <a:r>
              <a:rPr lang="en-US" dirty="0"/>
              <a:t>Expected to meet strict standard of behavior and self-management</a:t>
            </a:r>
          </a:p>
        </p:txBody>
      </p:sp>
      <p:pic>
        <p:nvPicPr>
          <p:cNvPr id="7" name="Picture Placeholder 6" descr="A silver scale with a long pole">
            <a:extLst>
              <a:ext uri="{FF2B5EF4-FFF2-40B4-BE49-F238E27FC236}">
                <a16:creationId xmlns:a16="http://schemas.microsoft.com/office/drawing/2014/main" id="{A4388464-81A1-F1B7-C0CC-C7C47CA2481A}"/>
              </a:ext>
            </a:extLst>
          </p:cNvPr>
          <p:cNvPicPr>
            <a:picLocks noGrp="1" noChangeAspect="1"/>
          </p:cNvPicPr>
          <p:nvPr>
            <p:ph type="pic" sz="quarter" idx="10"/>
          </p:nvPr>
        </p:nvPicPr>
        <p:blipFill>
          <a:blip r:embed="rId2"/>
          <a:srcRect t="114" b="114"/>
          <a:stretch>
            <a:fillRect/>
          </a:stretch>
        </p:blipFill>
        <p:spPr>
          <a:xfrm>
            <a:off x="6256626" y="2913232"/>
            <a:ext cx="5329237" cy="3493874"/>
          </a:xfrm>
        </p:spPr>
      </p:pic>
    </p:spTree>
    <p:extLst>
      <p:ext uri="{BB962C8B-B14F-4D97-AF65-F5344CB8AC3E}">
        <p14:creationId xmlns:p14="http://schemas.microsoft.com/office/powerpoint/2010/main" val="833397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44E5D-38E2-D9B2-3CCE-514A6F348130}"/>
              </a:ext>
            </a:extLst>
          </p:cNvPr>
          <p:cNvSpPr>
            <a:spLocks noGrp="1"/>
          </p:cNvSpPr>
          <p:nvPr>
            <p:ph type="title"/>
          </p:nvPr>
        </p:nvSpPr>
        <p:spPr/>
        <p:txBody>
          <a:bodyPr/>
          <a:lstStyle/>
          <a:p>
            <a:r>
              <a:rPr lang="en-US" dirty="0"/>
              <a:t>Availability and Accountability</a:t>
            </a:r>
            <a:r>
              <a:rPr lang="en-US" b="0" dirty="0"/>
              <a:t>, continued 2</a:t>
            </a:r>
            <a:endParaRPr lang="en-US" dirty="0"/>
          </a:p>
        </p:txBody>
      </p:sp>
      <p:sp>
        <p:nvSpPr>
          <p:cNvPr id="5" name="Content Placeholder 4">
            <a:extLst>
              <a:ext uri="{FF2B5EF4-FFF2-40B4-BE49-F238E27FC236}">
                <a16:creationId xmlns:a16="http://schemas.microsoft.com/office/drawing/2014/main" id="{B625A229-8E61-CBEC-3423-9FB1E03F7DF2}"/>
              </a:ext>
            </a:extLst>
          </p:cNvPr>
          <p:cNvSpPr>
            <a:spLocks noGrp="1"/>
          </p:cNvSpPr>
          <p:nvPr>
            <p:ph idx="1"/>
          </p:nvPr>
        </p:nvSpPr>
        <p:spPr/>
        <p:txBody>
          <a:bodyPr/>
          <a:lstStyle/>
          <a:p>
            <a:r>
              <a:rPr lang="en-US" dirty="0"/>
              <a:t>Validate student feelings</a:t>
            </a:r>
          </a:p>
          <a:p>
            <a:r>
              <a:rPr lang="en-US" dirty="0"/>
              <a:t>Reassure them they are safe</a:t>
            </a:r>
          </a:p>
          <a:p>
            <a:r>
              <a:rPr lang="en-US" dirty="0"/>
              <a:t>After they are regulated-</a:t>
            </a:r>
          </a:p>
          <a:p>
            <a:pPr marL="342900" indent="-342900">
              <a:buFont typeface="Arial" panose="020B0604020202020204" pitchFamily="34" charset="0"/>
              <a:buChar char="•"/>
            </a:pPr>
            <a:r>
              <a:rPr lang="en-US" dirty="0"/>
              <a:t>Help them see the big picture, not just the experience</a:t>
            </a:r>
          </a:p>
          <a:p>
            <a:pPr marL="342900" indent="-342900">
              <a:buFont typeface="Arial" panose="020B0604020202020204" pitchFamily="34" charset="0"/>
              <a:buChar char="•"/>
            </a:pPr>
            <a:r>
              <a:rPr lang="en-US" dirty="0"/>
              <a:t>Explore what self-respect and respect for others looks like</a:t>
            </a:r>
          </a:p>
          <a:p>
            <a:pPr marL="342900" indent="-342900">
              <a:buFont typeface="Arial" panose="020B0604020202020204" pitchFamily="34" charset="0"/>
              <a:buChar char="•"/>
            </a:pPr>
            <a:r>
              <a:rPr lang="en-US" dirty="0"/>
              <a:t>Explore alternative ways to manage intensity</a:t>
            </a:r>
          </a:p>
        </p:txBody>
      </p:sp>
    </p:spTree>
    <p:extLst>
      <p:ext uri="{BB962C8B-B14F-4D97-AF65-F5344CB8AC3E}">
        <p14:creationId xmlns:p14="http://schemas.microsoft.com/office/powerpoint/2010/main" val="137046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95E83B-45D4-3B75-E41D-5B1A8C2733FE}"/>
              </a:ext>
            </a:extLst>
          </p:cNvPr>
          <p:cNvSpPr>
            <a:spLocks noGrp="1"/>
          </p:cNvSpPr>
          <p:nvPr>
            <p:ph type="title"/>
          </p:nvPr>
        </p:nvSpPr>
        <p:spPr/>
        <p:txBody>
          <a:bodyPr/>
          <a:lstStyle/>
          <a:p>
            <a:r>
              <a:rPr lang="en-US" dirty="0"/>
              <a:t>CONTROL VS INFLUENCE</a:t>
            </a:r>
          </a:p>
        </p:txBody>
      </p:sp>
      <p:sp>
        <p:nvSpPr>
          <p:cNvPr id="5" name="Content Placeholder 4">
            <a:extLst>
              <a:ext uri="{FF2B5EF4-FFF2-40B4-BE49-F238E27FC236}">
                <a16:creationId xmlns:a16="http://schemas.microsoft.com/office/drawing/2014/main" id="{2DFB422C-2D4A-3171-FA3D-F79197E2E8B6}"/>
              </a:ext>
            </a:extLst>
          </p:cNvPr>
          <p:cNvSpPr>
            <a:spLocks noGrp="1"/>
          </p:cNvSpPr>
          <p:nvPr>
            <p:ph idx="1"/>
          </p:nvPr>
        </p:nvSpPr>
        <p:spPr/>
        <p:txBody>
          <a:bodyPr/>
          <a:lstStyle/>
          <a:p>
            <a:r>
              <a:rPr lang="en-US" dirty="0"/>
              <a:t>What can we actually control?</a:t>
            </a:r>
          </a:p>
          <a:p>
            <a:pPr marL="342900" indent="-342900">
              <a:buFont typeface="Arial" panose="020B0604020202020204" pitchFamily="34" charset="0"/>
              <a:buChar char="•"/>
            </a:pPr>
            <a:r>
              <a:rPr lang="en-US" dirty="0"/>
              <a:t>Provide safe and predictable environment</a:t>
            </a:r>
          </a:p>
          <a:p>
            <a:pPr marL="342900" indent="-342900">
              <a:buFont typeface="Arial" panose="020B0604020202020204" pitchFamily="34" charset="0"/>
              <a:buChar char="•"/>
            </a:pPr>
            <a:r>
              <a:rPr lang="en-US" dirty="0"/>
              <a:t>Provide caring, trusting relationship</a:t>
            </a:r>
          </a:p>
          <a:p>
            <a:pPr marL="342900" indent="-342900">
              <a:buFont typeface="Arial" panose="020B0604020202020204" pitchFamily="34" charset="0"/>
              <a:buChar char="•"/>
            </a:pPr>
            <a:r>
              <a:rPr lang="en-US" dirty="0"/>
              <a:t>Help stay focused despite distractions</a:t>
            </a:r>
          </a:p>
          <a:p>
            <a:br>
              <a:rPr lang="en-US" dirty="0"/>
            </a:br>
            <a:r>
              <a:rPr lang="en-US" dirty="0"/>
              <a:t>Sometimes the students crave control at school because only place they can get it</a:t>
            </a:r>
          </a:p>
        </p:txBody>
      </p:sp>
    </p:spTree>
    <p:extLst>
      <p:ext uri="{BB962C8B-B14F-4D97-AF65-F5344CB8AC3E}">
        <p14:creationId xmlns:p14="http://schemas.microsoft.com/office/powerpoint/2010/main" val="173188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EE5C40-6790-3E77-B002-E8B7080BA0A1}"/>
              </a:ext>
            </a:extLst>
          </p:cNvPr>
          <p:cNvSpPr>
            <a:spLocks noGrp="1"/>
          </p:cNvSpPr>
          <p:nvPr>
            <p:ph type="title"/>
          </p:nvPr>
        </p:nvSpPr>
        <p:spPr/>
        <p:txBody>
          <a:bodyPr/>
          <a:lstStyle/>
          <a:p>
            <a:r>
              <a:rPr lang="en-US" dirty="0"/>
              <a:t>I can’t...but I can...</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pPr marL="228600" lvl="1" indent="0">
              <a:buNone/>
            </a:pPr>
            <a:r>
              <a:rPr lang="en-US" b="0" i="0" u="none" strike="noStrike" dirty="0">
                <a:solidFill>
                  <a:srgbClr val="000000"/>
                </a:solidFill>
                <a:effectLst/>
              </a:rPr>
              <a:t>I can’t control that the student stole something out of my desk today</a:t>
            </a:r>
            <a:r>
              <a:rPr lang="en-US" dirty="0">
                <a:solidFill>
                  <a:srgbClr val="000000"/>
                </a:solidFill>
              </a:rPr>
              <a:t>,</a:t>
            </a:r>
            <a:r>
              <a:rPr lang="en-US" b="0" i="0" u="none" strike="noStrike" dirty="0">
                <a:solidFill>
                  <a:srgbClr val="000000"/>
                </a:solidFill>
                <a:effectLst/>
              </a:rPr>
              <a:t> but I can control my emotional response to it and I can keep my door locked when I’m not in the classroom and I can talk to the student and determine why he thought stealing was a good option and I can influence him to take responsibility and I can teach them to see this from someone else’s perspective.</a:t>
            </a:r>
            <a:endParaRPr lang="en-US" dirty="0"/>
          </a:p>
        </p:txBody>
      </p:sp>
    </p:spTree>
    <p:extLst>
      <p:ext uri="{BB962C8B-B14F-4D97-AF65-F5344CB8AC3E}">
        <p14:creationId xmlns:p14="http://schemas.microsoft.com/office/powerpoint/2010/main" val="284530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17637-8D39-C5CD-A7D5-B76B6E12022E}"/>
              </a:ext>
            </a:extLst>
          </p:cNvPr>
          <p:cNvSpPr>
            <a:spLocks noGrp="1"/>
          </p:cNvSpPr>
          <p:nvPr>
            <p:ph type="title"/>
          </p:nvPr>
        </p:nvSpPr>
        <p:spPr/>
        <p:txBody>
          <a:bodyPr/>
          <a:lstStyle/>
          <a:p>
            <a:r>
              <a:rPr lang="en-US" dirty="0"/>
              <a:t>The Spectrum of Trauma Practices </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numCol="1" rtlCol="0" anchor="t">
            <a:normAutofit/>
          </a:bodyPr>
          <a:lstStyle/>
          <a:p>
            <a:pPr rtl="0">
              <a:spcBef>
                <a:spcPts val="0"/>
              </a:spcBef>
              <a:spcAft>
                <a:spcPts val="1200"/>
              </a:spcAft>
            </a:pPr>
            <a:r>
              <a:rPr lang="en-US" b="1" i="0" u="none" strike="noStrike" dirty="0">
                <a:effectLst/>
              </a:rPr>
              <a:t>Trauma Inducing:</a:t>
            </a:r>
            <a:r>
              <a:rPr lang="en-US" b="0" i="0" u="none" strike="noStrike" dirty="0">
                <a:effectLst/>
              </a:rPr>
              <a:t> a setting that lacks safety and is actively unsafe for students/adults</a:t>
            </a:r>
            <a:endParaRPr lang="en-US" b="0" dirty="0">
              <a:effectLst/>
              <a:ea typeface="Calibri"/>
              <a:cs typeface="Calibri"/>
            </a:endParaRPr>
          </a:p>
          <a:p>
            <a:pPr rtl="0">
              <a:spcBef>
                <a:spcPts val="0"/>
              </a:spcBef>
              <a:spcAft>
                <a:spcPts val="1200"/>
              </a:spcAft>
            </a:pPr>
            <a:r>
              <a:rPr lang="en-US" b="1" i="0" u="none" strike="noStrike" dirty="0">
                <a:effectLst/>
              </a:rPr>
              <a:t>Trauma Indifferent:</a:t>
            </a:r>
            <a:r>
              <a:rPr lang="en-US" b="0" i="0" u="none" strike="noStrike" dirty="0">
                <a:effectLst/>
              </a:rPr>
              <a:t> a setting that does not take childhood trauma into account in its policies and practices</a:t>
            </a:r>
            <a:endParaRPr lang="en-US" b="0" dirty="0">
              <a:effectLst/>
              <a:ea typeface="Calibri"/>
              <a:cs typeface="Calibri"/>
            </a:endParaRPr>
          </a:p>
          <a:p>
            <a:pPr rtl="0">
              <a:spcBef>
                <a:spcPts val="0"/>
              </a:spcBef>
              <a:spcAft>
                <a:spcPts val="1200"/>
              </a:spcAft>
            </a:pPr>
            <a:r>
              <a:rPr lang="en-US" b="1" i="0" u="none" strike="noStrike" dirty="0">
                <a:effectLst/>
              </a:rPr>
              <a:t>Trauma Informed:</a:t>
            </a:r>
            <a:r>
              <a:rPr lang="en-US" b="0" i="0" u="none" strike="noStrike" dirty="0">
                <a:effectLst/>
              </a:rPr>
              <a:t> a setting where stakeholders have acquired some knowledge about childhood trauma and are versed in related strategies</a:t>
            </a:r>
            <a:endParaRPr lang="en-US" b="0" dirty="0">
              <a:effectLst/>
              <a:ea typeface="Calibri"/>
              <a:cs typeface="Calibri"/>
            </a:endParaRPr>
          </a:p>
          <a:p>
            <a:r>
              <a:rPr lang="en-US" b="1" i="0" u="none" strike="noStrike" dirty="0">
                <a:effectLst/>
              </a:rPr>
              <a:t>Trauma Invested:</a:t>
            </a:r>
            <a:r>
              <a:rPr lang="en-US" b="0" i="0" u="none" strike="noStrike" dirty="0">
                <a:effectLst/>
              </a:rPr>
              <a:t> a setting where stakeholders have consented to act on their knowledge, truly working together to enhance safety across the board</a:t>
            </a:r>
            <a:endParaRPr lang="en-US" dirty="0"/>
          </a:p>
        </p:txBody>
      </p:sp>
    </p:spTree>
    <p:extLst>
      <p:ext uri="{BB962C8B-B14F-4D97-AF65-F5344CB8AC3E}">
        <p14:creationId xmlns:p14="http://schemas.microsoft.com/office/powerpoint/2010/main" val="2539811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normAutofit/>
          </a:bodyPr>
          <a:lstStyle/>
          <a:p>
            <a:r>
              <a:rPr lang="en-US" b="1" i="0" u="none" strike="noStrike" dirty="0">
                <a:solidFill>
                  <a:srgbClr val="000000"/>
                </a:solidFill>
                <a:effectLst/>
              </a:rPr>
              <a:t>I can’t...but I can...</a:t>
            </a:r>
            <a:r>
              <a:rPr lang="en-US" b="0" dirty="0"/>
              <a:t> continued</a:t>
            </a:r>
            <a:endParaRPr lang="en-US" dirty="0"/>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pPr marL="228600" lvl="1" indent="0">
              <a:buNone/>
            </a:pPr>
            <a:r>
              <a:rPr lang="en-US" b="0" i="0" u="none" strike="noStrike" dirty="0">
                <a:solidFill>
                  <a:srgbClr val="000000"/>
                </a:solidFill>
                <a:effectLst/>
              </a:rPr>
              <a:t>I can’t control whether Oscar will come to class today</a:t>
            </a:r>
            <a:r>
              <a:rPr lang="en-US" dirty="0">
                <a:solidFill>
                  <a:srgbClr val="000000"/>
                </a:solidFill>
              </a:rPr>
              <a:t>,</a:t>
            </a:r>
            <a:r>
              <a:rPr lang="en-US" b="0" i="0" u="none" strike="noStrike" dirty="0">
                <a:solidFill>
                  <a:srgbClr val="000000"/>
                </a:solidFill>
                <a:effectLst/>
              </a:rPr>
              <a:t> but I can control….</a:t>
            </a:r>
          </a:p>
        </p:txBody>
      </p:sp>
    </p:spTree>
    <p:extLst>
      <p:ext uri="{BB962C8B-B14F-4D97-AF65-F5344CB8AC3E}">
        <p14:creationId xmlns:p14="http://schemas.microsoft.com/office/powerpoint/2010/main" val="837338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normAutofit/>
          </a:bodyPr>
          <a:lstStyle/>
          <a:p>
            <a:r>
              <a:rPr lang="en-US" b="1" i="0" u="none" strike="noStrike" dirty="0">
                <a:solidFill>
                  <a:srgbClr val="000000"/>
                </a:solidFill>
                <a:effectLst/>
              </a:rPr>
              <a:t>I can’t...but I can...</a:t>
            </a:r>
            <a:r>
              <a:rPr lang="en-US" b="0" dirty="0"/>
              <a:t> Continued 2</a:t>
            </a:r>
            <a:endParaRPr lang="en-US" dirty="0"/>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4294967295"/>
          </p:nvPr>
        </p:nvSpPr>
        <p:spPr>
          <a:xfrm>
            <a:off x="612488" y="2803766"/>
            <a:ext cx="10978994" cy="3727144"/>
          </a:xfrm>
        </p:spPr>
        <p:txBody>
          <a:bodyPr vert="horz" lIns="91440" tIns="45720" rIns="91440" bIns="45720" rtlCol="0" anchor="t">
            <a:normAutofit/>
          </a:bodyPr>
          <a:lstStyle/>
          <a:p>
            <a:pPr marL="228600" lvl="1" indent="0">
              <a:buNone/>
            </a:pPr>
            <a:r>
              <a:rPr lang="en-US" b="0" i="0" u="none" strike="noStrike" dirty="0">
                <a:solidFill>
                  <a:srgbClr val="000000"/>
                </a:solidFill>
                <a:effectLst/>
              </a:rPr>
              <a:t>I can’t control whether Janet will pass this test</a:t>
            </a:r>
            <a:r>
              <a:rPr lang="en-US" dirty="0">
                <a:solidFill>
                  <a:srgbClr val="000000"/>
                </a:solidFill>
              </a:rPr>
              <a:t>,</a:t>
            </a:r>
            <a:r>
              <a:rPr lang="en-US" b="0" i="0" u="none" strike="noStrike" dirty="0">
                <a:solidFill>
                  <a:srgbClr val="000000"/>
                </a:solidFill>
                <a:effectLst/>
              </a:rPr>
              <a:t> but I can control…</a:t>
            </a:r>
            <a:endParaRPr lang="en-US" dirty="0">
              <a:solidFill>
                <a:srgbClr val="000000"/>
              </a:solidFill>
            </a:endParaRPr>
          </a:p>
        </p:txBody>
      </p:sp>
    </p:spTree>
    <p:extLst>
      <p:ext uri="{BB962C8B-B14F-4D97-AF65-F5344CB8AC3E}">
        <p14:creationId xmlns:p14="http://schemas.microsoft.com/office/powerpoint/2010/main" val="2743654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normAutofit/>
          </a:bodyPr>
          <a:lstStyle/>
          <a:p>
            <a:r>
              <a:rPr lang="en-US" b="1" i="0" u="none" strike="noStrike" dirty="0">
                <a:solidFill>
                  <a:srgbClr val="000000"/>
                </a:solidFill>
                <a:effectLst/>
              </a:rPr>
              <a:t>I can’t...but I can...</a:t>
            </a:r>
            <a:r>
              <a:rPr lang="en-US" b="0" i="0" u="none" strike="noStrike" dirty="0">
                <a:solidFill>
                  <a:srgbClr val="000000"/>
                </a:solidFill>
                <a:effectLst/>
              </a:rPr>
              <a:t> </a:t>
            </a:r>
            <a:r>
              <a:rPr lang="en-US" b="0" dirty="0"/>
              <a:t>Continued 3</a:t>
            </a:r>
            <a:endParaRPr lang="en-US" dirty="0"/>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4294967295"/>
          </p:nvPr>
        </p:nvSpPr>
        <p:spPr>
          <a:xfrm>
            <a:off x="612488" y="2803766"/>
            <a:ext cx="10978994" cy="3727144"/>
          </a:xfrm>
        </p:spPr>
        <p:txBody>
          <a:bodyPr vert="horz" lIns="91440" tIns="45720" rIns="91440" bIns="45720" rtlCol="0" anchor="t">
            <a:normAutofit/>
          </a:bodyPr>
          <a:lstStyle/>
          <a:p>
            <a:pPr marL="228600" lvl="1" indent="0">
              <a:buNone/>
            </a:pPr>
            <a:r>
              <a:rPr lang="en-US" b="0" i="0" u="none" strike="noStrike" dirty="0">
                <a:solidFill>
                  <a:srgbClr val="000000"/>
                </a:solidFill>
                <a:effectLst/>
              </a:rPr>
              <a:t>I can’t control whether Joe has experienced adversity and trauma at home</a:t>
            </a:r>
            <a:r>
              <a:rPr lang="en-US" dirty="0">
                <a:solidFill>
                  <a:srgbClr val="000000"/>
                </a:solidFill>
              </a:rPr>
              <a:t>,</a:t>
            </a:r>
            <a:r>
              <a:rPr lang="en-US" b="0" i="0" u="none" strike="noStrike" dirty="0">
                <a:solidFill>
                  <a:srgbClr val="000000"/>
                </a:solidFill>
                <a:effectLst/>
              </a:rPr>
              <a:t> but I can control …</a:t>
            </a:r>
            <a:endParaRPr lang="en-US" dirty="0"/>
          </a:p>
        </p:txBody>
      </p:sp>
    </p:spTree>
    <p:extLst>
      <p:ext uri="{BB962C8B-B14F-4D97-AF65-F5344CB8AC3E}">
        <p14:creationId xmlns:p14="http://schemas.microsoft.com/office/powerpoint/2010/main" val="1092358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BB46F-981B-4EBF-E796-645F771DEC1C}"/>
              </a:ext>
            </a:extLst>
          </p:cNvPr>
          <p:cNvSpPr>
            <a:spLocks noGrp="1"/>
          </p:cNvSpPr>
          <p:nvPr>
            <p:ph type="title"/>
          </p:nvPr>
        </p:nvSpPr>
        <p:spPr/>
        <p:txBody>
          <a:bodyPr/>
          <a:lstStyle/>
          <a:p>
            <a:r>
              <a:rPr lang="en-US" dirty="0"/>
              <a:t>Times of crisis and conflict</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a:normAutofit/>
          </a:bodyPr>
          <a:lstStyle/>
          <a:p>
            <a:pPr marL="228600" lvl="1" indent="0">
              <a:buNone/>
            </a:pPr>
            <a:r>
              <a:rPr lang="en-US" b="0" i="0" u="none" strike="noStrike" dirty="0">
                <a:solidFill>
                  <a:srgbClr val="000000"/>
                </a:solidFill>
                <a:effectLst/>
              </a:rPr>
              <a:t>Healthy communication is difficult enough when dealing with our own defenses and triggers. Adding our students’ experiences of trauma, trust issues, and past letdowns </a:t>
            </a:r>
            <a:r>
              <a:rPr lang="en-US" b="1" i="0" u="none" strike="noStrike" dirty="0">
                <a:solidFill>
                  <a:srgbClr val="000000"/>
                </a:solidFill>
                <a:effectLst/>
              </a:rPr>
              <a:t>magnifies</a:t>
            </a:r>
            <a:r>
              <a:rPr lang="en-US" b="0" i="0" u="none" strike="noStrike" dirty="0">
                <a:solidFill>
                  <a:srgbClr val="000000"/>
                </a:solidFill>
                <a:effectLst/>
              </a:rPr>
              <a:t> the challenge.</a:t>
            </a:r>
            <a:endParaRPr lang="en-US" dirty="0"/>
          </a:p>
        </p:txBody>
      </p:sp>
    </p:spTree>
    <p:extLst>
      <p:ext uri="{BB962C8B-B14F-4D97-AF65-F5344CB8AC3E}">
        <p14:creationId xmlns:p14="http://schemas.microsoft.com/office/powerpoint/2010/main" val="3903961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EEFFC-D642-31E7-1AA7-8CA64F480BA6}"/>
              </a:ext>
            </a:extLst>
          </p:cNvPr>
          <p:cNvSpPr>
            <a:spLocks noGrp="1"/>
          </p:cNvSpPr>
          <p:nvPr>
            <p:ph type="title"/>
          </p:nvPr>
        </p:nvSpPr>
        <p:spPr/>
        <p:txBody>
          <a:bodyPr/>
          <a:lstStyle/>
          <a:p>
            <a:pPr algn="ctr"/>
            <a:r>
              <a:rPr lang="en-US" dirty="0"/>
              <a:t>SELF AWARENESS</a:t>
            </a:r>
            <a:br>
              <a:rPr lang="en-US" dirty="0"/>
            </a:br>
            <a:r>
              <a:rPr lang="en-US" dirty="0"/>
              <a:t>What shifts you and disrupts your flow?</a:t>
            </a:r>
          </a:p>
        </p:txBody>
      </p:sp>
      <p:sp>
        <p:nvSpPr>
          <p:cNvPr id="5" name="Content Placeholder 4">
            <a:extLst>
              <a:ext uri="{FF2B5EF4-FFF2-40B4-BE49-F238E27FC236}">
                <a16:creationId xmlns:a16="http://schemas.microsoft.com/office/drawing/2014/main" id="{F22D928B-2B48-50ED-5CAD-0FF189F2DE97}"/>
              </a:ext>
            </a:extLst>
          </p:cNvPr>
          <p:cNvSpPr>
            <a:spLocks noGrp="1"/>
          </p:cNvSpPr>
          <p:nvPr>
            <p:ph idx="1"/>
          </p:nvPr>
        </p:nvSpPr>
        <p:spPr/>
        <p:txBody>
          <a:bodyPr/>
          <a:lstStyle/>
          <a:p>
            <a:pPr algn="ctr"/>
            <a:r>
              <a:rPr lang="en-US" b="1" dirty="0"/>
              <a:t>TRIGGERS</a:t>
            </a:r>
          </a:p>
          <a:p>
            <a:pPr algn="ctr"/>
            <a:r>
              <a:rPr lang="en-US" dirty="0"/>
              <a:t>Exhaustion</a:t>
            </a:r>
          </a:p>
          <a:p>
            <a:pPr algn="ctr"/>
            <a:r>
              <a:rPr lang="en-US" dirty="0"/>
              <a:t>Previous bad experiences</a:t>
            </a:r>
          </a:p>
          <a:p>
            <a:pPr algn="ctr"/>
            <a:r>
              <a:rPr lang="en-US" dirty="0"/>
              <a:t>Challenges to our belief systems</a:t>
            </a:r>
          </a:p>
          <a:p>
            <a:pPr algn="ctr"/>
            <a:r>
              <a:rPr lang="en-US" dirty="0"/>
              <a:t>Preconceived notions</a:t>
            </a:r>
          </a:p>
          <a:p>
            <a:pPr algn="ctr"/>
            <a:r>
              <a:rPr lang="en-US" dirty="0"/>
              <a:t>Fear</a:t>
            </a:r>
          </a:p>
        </p:txBody>
      </p:sp>
    </p:spTree>
    <p:extLst>
      <p:ext uri="{BB962C8B-B14F-4D97-AF65-F5344CB8AC3E}">
        <p14:creationId xmlns:p14="http://schemas.microsoft.com/office/powerpoint/2010/main" val="1458232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10FA-64A2-4225-8A64-92B133DCE099}"/>
              </a:ext>
            </a:extLst>
          </p:cNvPr>
          <p:cNvSpPr>
            <a:spLocks noGrp="1"/>
          </p:cNvSpPr>
          <p:nvPr>
            <p:ph type="title"/>
          </p:nvPr>
        </p:nvSpPr>
        <p:spPr/>
        <p:txBody>
          <a:bodyPr>
            <a:normAutofit/>
          </a:bodyPr>
          <a:lstStyle/>
          <a:p>
            <a:r>
              <a:rPr lang="en-US" dirty="0"/>
              <a:t>Student Behaviors and Attributes</a:t>
            </a:r>
            <a:endParaRPr lang="en-US" b="0" dirty="0"/>
          </a:p>
        </p:txBody>
      </p:sp>
      <p:graphicFrame>
        <p:nvGraphicFramePr>
          <p:cNvPr id="4" name="Table Placeholder 3">
            <a:extLst>
              <a:ext uri="{FF2B5EF4-FFF2-40B4-BE49-F238E27FC236}">
                <a16:creationId xmlns:a16="http://schemas.microsoft.com/office/drawing/2014/main" id="{6B2F00AE-BB12-ACAB-AE73-C0BFB139B7C7}"/>
              </a:ext>
            </a:extLst>
          </p:cNvPr>
          <p:cNvGraphicFramePr>
            <a:graphicFrameLocks noGrp="1"/>
          </p:cNvGraphicFramePr>
          <p:nvPr>
            <p:ph type="tbl" sz="quarter" idx="10"/>
            <p:extLst>
              <p:ext uri="{D42A27DB-BD31-4B8C-83A1-F6EECF244321}">
                <p14:modId xmlns:p14="http://schemas.microsoft.com/office/powerpoint/2010/main" val="124495421"/>
              </p:ext>
            </p:extLst>
          </p:nvPr>
        </p:nvGraphicFramePr>
        <p:xfrm>
          <a:off x="595313" y="2828927"/>
          <a:ext cx="10990262" cy="3406772"/>
        </p:xfrm>
        <a:graphic>
          <a:graphicData uri="http://schemas.openxmlformats.org/drawingml/2006/table">
            <a:tbl>
              <a:tblPr firstRow="1" bandRow="1">
                <a:tableStyleId>{5C22544A-7EE6-4342-B048-85BDC9FD1C3A}</a:tableStyleId>
              </a:tblPr>
              <a:tblGrid>
                <a:gridCol w="5495131">
                  <a:extLst>
                    <a:ext uri="{9D8B030D-6E8A-4147-A177-3AD203B41FA5}">
                      <a16:colId xmlns:a16="http://schemas.microsoft.com/office/drawing/2014/main" val="2188690675"/>
                    </a:ext>
                  </a:extLst>
                </a:gridCol>
                <a:gridCol w="5495131">
                  <a:extLst>
                    <a:ext uri="{9D8B030D-6E8A-4147-A177-3AD203B41FA5}">
                      <a16:colId xmlns:a16="http://schemas.microsoft.com/office/drawing/2014/main" val="2996151200"/>
                    </a:ext>
                  </a:extLst>
                </a:gridCol>
              </a:tblGrid>
              <a:tr h="580700">
                <a:tc>
                  <a:txBody>
                    <a:bodyPr/>
                    <a:lstStyle/>
                    <a:p>
                      <a:r>
                        <a:rPr lang="en-US" sz="2800" b="0" i="0" u="none" strike="noStrike" kern="1200" dirty="0">
                          <a:solidFill>
                            <a:schemeClr val="lt1"/>
                          </a:solidFill>
                          <a:effectLst/>
                          <a:latin typeface="+mn-lt"/>
                          <a:ea typeface="+mn-ea"/>
                          <a:cs typeface="+mn-cs"/>
                        </a:rPr>
                        <a:t>Ideal Student </a:t>
                      </a:r>
                      <a:endParaRPr lang="en-US" sz="2800" dirty="0"/>
                    </a:p>
                  </a:txBody>
                  <a:tcPr>
                    <a:solidFill>
                      <a:schemeClr val="accent1">
                        <a:lumMod val="75000"/>
                      </a:schemeClr>
                    </a:solidFill>
                  </a:tcPr>
                </a:tc>
                <a:tc>
                  <a:txBody>
                    <a:bodyPr/>
                    <a:lstStyle/>
                    <a:p>
                      <a:r>
                        <a:rPr lang="en-US" sz="2800" b="0" i="0" u="none" strike="noStrike" kern="1200" dirty="0">
                          <a:solidFill>
                            <a:schemeClr val="lt1"/>
                          </a:solidFill>
                          <a:effectLst/>
                          <a:latin typeface="+mn-lt"/>
                          <a:ea typeface="+mn-ea"/>
                          <a:cs typeface="+mn-cs"/>
                        </a:rPr>
                        <a:t>Least Favorite Student </a:t>
                      </a:r>
                      <a:endParaRPr lang="en-US" sz="2800" dirty="0"/>
                    </a:p>
                  </a:txBody>
                  <a:tcPr>
                    <a:solidFill>
                      <a:schemeClr val="accent1">
                        <a:lumMod val="75000"/>
                      </a:schemeClr>
                    </a:solidFill>
                  </a:tcPr>
                </a:tc>
                <a:extLst>
                  <a:ext uri="{0D108BD9-81ED-4DB2-BD59-A6C34878D82A}">
                    <a16:rowId xmlns:a16="http://schemas.microsoft.com/office/drawing/2014/main" val="4007280420"/>
                  </a:ext>
                </a:extLst>
              </a:tr>
              <a:tr h="471012">
                <a:tc>
                  <a:txBody>
                    <a:bodyPr/>
                    <a:lstStyle/>
                    <a:p>
                      <a:endParaRPr lang="en-US"/>
                    </a:p>
                  </a:txBody>
                  <a:tcPr/>
                </a:tc>
                <a:tc>
                  <a:txBody>
                    <a:bodyPr/>
                    <a:lstStyle/>
                    <a:p>
                      <a:endParaRPr lang="en-US" dirty="0"/>
                    </a:p>
                  </a:txBody>
                  <a:tcPr/>
                </a:tc>
                <a:extLst>
                  <a:ext uri="{0D108BD9-81ED-4DB2-BD59-A6C34878D82A}">
                    <a16:rowId xmlns:a16="http://schemas.microsoft.com/office/drawing/2014/main" val="327435174"/>
                  </a:ext>
                </a:extLst>
              </a:tr>
              <a:tr h="471012">
                <a:tc>
                  <a:txBody>
                    <a:bodyPr/>
                    <a:lstStyle/>
                    <a:p>
                      <a:endParaRPr lang="en-US"/>
                    </a:p>
                  </a:txBody>
                  <a:tcPr/>
                </a:tc>
                <a:tc>
                  <a:txBody>
                    <a:bodyPr/>
                    <a:lstStyle/>
                    <a:p>
                      <a:endParaRPr lang="en-US"/>
                    </a:p>
                  </a:txBody>
                  <a:tcPr/>
                </a:tc>
                <a:extLst>
                  <a:ext uri="{0D108BD9-81ED-4DB2-BD59-A6C34878D82A}">
                    <a16:rowId xmlns:a16="http://schemas.microsoft.com/office/drawing/2014/main" val="548178481"/>
                  </a:ext>
                </a:extLst>
              </a:tr>
              <a:tr h="471012">
                <a:tc>
                  <a:txBody>
                    <a:bodyPr/>
                    <a:lstStyle/>
                    <a:p>
                      <a:endParaRPr lang="en-US"/>
                    </a:p>
                  </a:txBody>
                  <a:tcPr/>
                </a:tc>
                <a:tc>
                  <a:txBody>
                    <a:bodyPr/>
                    <a:lstStyle/>
                    <a:p>
                      <a:endParaRPr lang="en-US"/>
                    </a:p>
                  </a:txBody>
                  <a:tcPr/>
                </a:tc>
                <a:extLst>
                  <a:ext uri="{0D108BD9-81ED-4DB2-BD59-A6C34878D82A}">
                    <a16:rowId xmlns:a16="http://schemas.microsoft.com/office/drawing/2014/main" val="2426130495"/>
                  </a:ext>
                </a:extLst>
              </a:tr>
              <a:tr h="471012">
                <a:tc>
                  <a:txBody>
                    <a:bodyPr/>
                    <a:lstStyle/>
                    <a:p>
                      <a:endParaRPr lang="en-US"/>
                    </a:p>
                  </a:txBody>
                  <a:tcPr/>
                </a:tc>
                <a:tc>
                  <a:txBody>
                    <a:bodyPr/>
                    <a:lstStyle/>
                    <a:p>
                      <a:endParaRPr lang="en-US"/>
                    </a:p>
                  </a:txBody>
                  <a:tcPr/>
                </a:tc>
                <a:extLst>
                  <a:ext uri="{0D108BD9-81ED-4DB2-BD59-A6C34878D82A}">
                    <a16:rowId xmlns:a16="http://schemas.microsoft.com/office/drawing/2014/main" val="3115691368"/>
                  </a:ext>
                </a:extLst>
              </a:tr>
              <a:tr h="471012">
                <a:tc>
                  <a:txBody>
                    <a:bodyPr/>
                    <a:lstStyle/>
                    <a:p>
                      <a:endParaRPr lang="en-US"/>
                    </a:p>
                  </a:txBody>
                  <a:tcPr/>
                </a:tc>
                <a:tc>
                  <a:txBody>
                    <a:bodyPr/>
                    <a:lstStyle/>
                    <a:p>
                      <a:endParaRPr lang="en-US"/>
                    </a:p>
                  </a:txBody>
                  <a:tcPr/>
                </a:tc>
                <a:extLst>
                  <a:ext uri="{0D108BD9-81ED-4DB2-BD59-A6C34878D82A}">
                    <a16:rowId xmlns:a16="http://schemas.microsoft.com/office/drawing/2014/main" val="3837650362"/>
                  </a:ext>
                </a:extLst>
              </a:tr>
              <a:tr h="47101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0573134"/>
                  </a:ext>
                </a:extLst>
              </a:tr>
            </a:tbl>
          </a:graphicData>
        </a:graphic>
      </p:graphicFrame>
    </p:spTree>
    <p:extLst>
      <p:ext uri="{BB962C8B-B14F-4D97-AF65-F5344CB8AC3E}">
        <p14:creationId xmlns:p14="http://schemas.microsoft.com/office/powerpoint/2010/main" val="3268194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10FA-64A2-4225-8A64-92B133DCE099}"/>
              </a:ext>
            </a:extLst>
          </p:cNvPr>
          <p:cNvSpPr>
            <a:spLocks noGrp="1"/>
          </p:cNvSpPr>
          <p:nvPr>
            <p:ph type="title"/>
          </p:nvPr>
        </p:nvSpPr>
        <p:spPr/>
        <p:txBody>
          <a:bodyPr>
            <a:normAutofit/>
          </a:bodyPr>
          <a:lstStyle/>
          <a:p>
            <a:r>
              <a:rPr lang="en-US" dirty="0"/>
              <a:t>Student Behaviors and Attributes</a:t>
            </a:r>
            <a:r>
              <a:rPr lang="en-US" b="0" dirty="0"/>
              <a:t>, continued</a:t>
            </a:r>
          </a:p>
        </p:txBody>
      </p:sp>
      <p:graphicFrame>
        <p:nvGraphicFramePr>
          <p:cNvPr id="4" name="Table Placeholder 3">
            <a:extLst>
              <a:ext uri="{FF2B5EF4-FFF2-40B4-BE49-F238E27FC236}">
                <a16:creationId xmlns:a16="http://schemas.microsoft.com/office/drawing/2014/main" id="{6B2F00AE-BB12-ACAB-AE73-C0BFB139B7C7}"/>
              </a:ext>
            </a:extLst>
          </p:cNvPr>
          <p:cNvGraphicFramePr>
            <a:graphicFrameLocks noGrp="1"/>
          </p:cNvGraphicFramePr>
          <p:nvPr>
            <p:ph type="tbl" sz="quarter" idx="10"/>
            <p:extLst>
              <p:ext uri="{D42A27DB-BD31-4B8C-83A1-F6EECF244321}">
                <p14:modId xmlns:p14="http://schemas.microsoft.com/office/powerpoint/2010/main" val="3975153883"/>
              </p:ext>
            </p:extLst>
          </p:nvPr>
        </p:nvGraphicFramePr>
        <p:xfrm>
          <a:off x="736600" y="2828925"/>
          <a:ext cx="10848975" cy="3444240"/>
        </p:xfrm>
        <a:graphic>
          <a:graphicData uri="http://schemas.openxmlformats.org/drawingml/2006/table">
            <a:tbl>
              <a:tblPr firstRow="1" bandRow="1">
                <a:tableStyleId>{5C22544A-7EE6-4342-B048-85BDC9FD1C3A}</a:tableStyleId>
              </a:tblPr>
              <a:tblGrid>
                <a:gridCol w="5353844">
                  <a:extLst>
                    <a:ext uri="{9D8B030D-6E8A-4147-A177-3AD203B41FA5}">
                      <a16:colId xmlns:a16="http://schemas.microsoft.com/office/drawing/2014/main" val="2188690675"/>
                    </a:ext>
                  </a:extLst>
                </a:gridCol>
                <a:gridCol w="5495131">
                  <a:extLst>
                    <a:ext uri="{9D8B030D-6E8A-4147-A177-3AD203B41FA5}">
                      <a16:colId xmlns:a16="http://schemas.microsoft.com/office/drawing/2014/main" val="2996151200"/>
                    </a:ext>
                  </a:extLst>
                </a:gridCol>
              </a:tblGrid>
              <a:tr h="370840">
                <a:tc>
                  <a:txBody>
                    <a:bodyPr/>
                    <a:lstStyle/>
                    <a:p>
                      <a:r>
                        <a:rPr lang="en-US" sz="2800" b="0" i="0" u="none" strike="noStrike" kern="1200" dirty="0">
                          <a:solidFill>
                            <a:schemeClr val="lt1"/>
                          </a:solidFill>
                          <a:effectLst/>
                          <a:latin typeface="+mn-lt"/>
                          <a:ea typeface="+mn-ea"/>
                          <a:cs typeface="+mn-cs"/>
                        </a:rPr>
                        <a:t>Ideal Student </a:t>
                      </a:r>
                      <a:endParaRPr lang="en-US" sz="2800" b="0" dirty="0"/>
                    </a:p>
                  </a:txBody>
                  <a:tcPr>
                    <a:solidFill>
                      <a:schemeClr val="accent1">
                        <a:lumMod val="75000"/>
                      </a:schemeClr>
                    </a:solidFill>
                  </a:tcPr>
                </a:tc>
                <a:tc>
                  <a:txBody>
                    <a:bodyPr/>
                    <a:lstStyle/>
                    <a:p>
                      <a:r>
                        <a:rPr lang="en-US" sz="2800" b="0" i="0" u="none" strike="noStrike" kern="1200" dirty="0">
                          <a:solidFill>
                            <a:schemeClr val="lt1"/>
                          </a:solidFill>
                          <a:effectLst/>
                          <a:latin typeface="+mn-lt"/>
                          <a:ea typeface="+mn-ea"/>
                          <a:cs typeface="+mn-cs"/>
                        </a:rPr>
                        <a:t>Least Favorite Student </a:t>
                      </a:r>
                      <a:endParaRPr lang="en-US" sz="2800" b="0" dirty="0"/>
                    </a:p>
                  </a:txBody>
                  <a:tcPr>
                    <a:solidFill>
                      <a:schemeClr val="accent1">
                        <a:lumMod val="75000"/>
                      </a:schemeClr>
                    </a:solidFill>
                  </a:tcPr>
                </a:tc>
                <a:extLst>
                  <a:ext uri="{0D108BD9-81ED-4DB2-BD59-A6C34878D82A}">
                    <a16:rowId xmlns:a16="http://schemas.microsoft.com/office/drawing/2014/main" val="4007280420"/>
                  </a:ext>
                </a:extLst>
              </a:tr>
              <a:tr h="370840">
                <a:tc>
                  <a:txBody>
                    <a:bodyPr/>
                    <a:lstStyle/>
                    <a:p>
                      <a:r>
                        <a:rPr lang="en-US" sz="2600" dirty="0"/>
                        <a:t>Polite</a:t>
                      </a:r>
                    </a:p>
                  </a:txBody>
                  <a:tcPr/>
                </a:tc>
                <a:tc>
                  <a:txBody>
                    <a:bodyPr/>
                    <a:lstStyle/>
                    <a:p>
                      <a:endParaRPr lang="en-US"/>
                    </a:p>
                  </a:txBody>
                  <a:tcPr/>
                </a:tc>
                <a:extLst>
                  <a:ext uri="{0D108BD9-81ED-4DB2-BD59-A6C34878D82A}">
                    <a16:rowId xmlns:a16="http://schemas.microsoft.com/office/drawing/2014/main" val="327435174"/>
                  </a:ext>
                </a:extLst>
              </a:tr>
              <a:tr h="370840">
                <a:tc>
                  <a:txBody>
                    <a:bodyPr/>
                    <a:lstStyle/>
                    <a:p>
                      <a:r>
                        <a:rPr lang="en-US" sz="2600" dirty="0"/>
                        <a:t>Helps others</a:t>
                      </a:r>
                    </a:p>
                  </a:txBody>
                  <a:tcPr/>
                </a:tc>
                <a:tc>
                  <a:txBody>
                    <a:bodyPr/>
                    <a:lstStyle/>
                    <a:p>
                      <a:endParaRPr lang="en-US"/>
                    </a:p>
                  </a:txBody>
                  <a:tcPr/>
                </a:tc>
                <a:extLst>
                  <a:ext uri="{0D108BD9-81ED-4DB2-BD59-A6C34878D82A}">
                    <a16:rowId xmlns:a16="http://schemas.microsoft.com/office/drawing/2014/main" val="548178481"/>
                  </a:ext>
                </a:extLst>
              </a:tr>
              <a:tr h="370840">
                <a:tc>
                  <a:txBody>
                    <a:bodyPr/>
                    <a:lstStyle/>
                    <a:p>
                      <a:r>
                        <a:rPr lang="en-US" sz="2600" dirty="0"/>
                        <a:t>Participates</a:t>
                      </a:r>
                    </a:p>
                  </a:txBody>
                  <a:tcPr/>
                </a:tc>
                <a:tc>
                  <a:txBody>
                    <a:bodyPr/>
                    <a:lstStyle/>
                    <a:p>
                      <a:endParaRPr lang="en-US"/>
                    </a:p>
                  </a:txBody>
                  <a:tcPr/>
                </a:tc>
                <a:extLst>
                  <a:ext uri="{0D108BD9-81ED-4DB2-BD59-A6C34878D82A}">
                    <a16:rowId xmlns:a16="http://schemas.microsoft.com/office/drawing/2014/main" val="2426130495"/>
                  </a:ext>
                </a:extLst>
              </a:tr>
              <a:tr h="370840">
                <a:tc>
                  <a:txBody>
                    <a:bodyPr/>
                    <a:lstStyle/>
                    <a:p>
                      <a:r>
                        <a:rPr lang="en-US" sz="2600" dirty="0"/>
                        <a:t>Thanks me</a:t>
                      </a:r>
                    </a:p>
                  </a:txBody>
                  <a:tcPr/>
                </a:tc>
                <a:tc>
                  <a:txBody>
                    <a:bodyPr/>
                    <a:lstStyle/>
                    <a:p>
                      <a:endParaRPr lang="en-US" dirty="0"/>
                    </a:p>
                  </a:txBody>
                  <a:tcPr/>
                </a:tc>
                <a:extLst>
                  <a:ext uri="{0D108BD9-81ED-4DB2-BD59-A6C34878D82A}">
                    <a16:rowId xmlns:a16="http://schemas.microsoft.com/office/drawing/2014/main" val="3115691368"/>
                  </a:ext>
                </a:extLst>
              </a:tr>
              <a:tr h="370840">
                <a:tc>
                  <a:txBody>
                    <a:bodyPr/>
                    <a:lstStyle/>
                    <a:p>
                      <a:r>
                        <a:rPr lang="en-US" sz="2600" dirty="0"/>
                        <a:t>Turns work in</a:t>
                      </a:r>
                    </a:p>
                  </a:txBody>
                  <a:tcPr/>
                </a:tc>
                <a:tc>
                  <a:txBody>
                    <a:bodyPr/>
                    <a:lstStyle/>
                    <a:p>
                      <a:endParaRPr lang="en-US"/>
                    </a:p>
                  </a:txBody>
                  <a:tcPr/>
                </a:tc>
                <a:extLst>
                  <a:ext uri="{0D108BD9-81ED-4DB2-BD59-A6C34878D82A}">
                    <a16:rowId xmlns:a16="http://schemas.microsoft.com/office/drawing/2014/main" val="3837650362"/>
                  </a:ext>
                </a:extLst>
              </a:tr>
              <a:tr h="370840">
                <a:tc>
                  <a:txBody>
                    <a:bodyPr/>
                    <a:lstStyle/>
                    <a:p>
                      <a:r>
                        <a:rPr lang="en-US" sz="2600" dirty="0"/>
                        <a:t>Clean</a:t>
                      </a:r>
                    </a:p>
                  </a:txBody>
                  <a:tcPr/>
                </a:tc>
                <a:tc>
                  <a:txBody>
                    <a:bodyPr/>
                    <a:lstStyle/>
                    <a:p>
                      <a:endParaRPr lang="en-US" dirty="0"/>
                    </a:p>
                  </a:txBody>
                  <a:tcPr/>
                </a:tc>
                <a:extLst>
                  <a:ext uri="{0D108BD9-81ED-4DB2-BD59-A6C34878D82A}">
                    <a16:rowId xmlns:a16="http://schemas.microsoft.com/office/drawing/2014/main" val="130573134"/>
                  </a:ext>
                </a:extLst>
              </a:tr>
            </a:tbl>
          </a:graphicData>
        </a:graphic>
      </p:graphicFrame>
    </p:spTree>
    <p:extLst>
      <p:ext uri="{BB962C8B-B14F-4D97-AF65-F5344CB8AC3E}">
        <p14:creationId xmlns:p14="http://schemas.microsoft.com/office/powerpoint/2010/main" val="146270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10FA-64A2-4225-8A64-92B133DCE099}"/>
              </a:ext>
            </a:extLst>
          </p:cNvPr>
          <p:cNvSpPr>
            <a:spLocks noGrp="1"/>
          </p:cNvSpPr>
          <p:nvPr>
            <p:ph type="title"/>
          </p:nvPr>
        </p:nvSpPr>
        <p:spPr>
          <a:xfrm>
            <a:off x="612489" y="1659738"/>
            <a:ext cx="10978994" cy="842830"/>
          </a:xfrm>
        </p:spPr>
        <p:txBody>
          <a:bodyPr>
            <a:normAutofit/>
          </a:bodyPr>
          <a:lstStyle/>
          <a:p>
            <a:r>
              <a:rPr lang="en-US" dirty="0"/>
              <a:t>Student Behaviors and Attributes</a:t>
            </a:r>
            <a:r>
              <a:rPr lang="en-US" b="0" dirty="0"/>
              <a:t>, continued 2</a:t>
            </a:r>
          </a:p>
        </p:txBody>
      </p:sp>
      <p:graphicFrame>
        <p:nvGraphicFramePr>
          <p:cNvPr id="4" name="Table Placeholder 3">
            <a:extLst>
              <a:ext uri="{FF2B5EF4-FFF2-40B4-BE49-F238E27FC236}">
                <a16:creationId xmlns:a16="http://schemas.microsoft.com/office/drawing/2014/main" id="{6B2F00AE-BB12-ACAB-AE73-C0BFB139B7C7}"/>
              </a:ext>
            </a:extLst>
          </p:cNvPr>
          <p:cNvGraphicFramePr>
            <a:graphicFrameLocks noGrp="1"/>
          </p:cNvGraphicFramePr>
          <p:nvPr>
            <p:ph type="tbl" sz="quarter" idx="10"/>
            <p:extLst>
              <p:ext uri="{D42A27DB-BD31-4B8C-83A1-F6EECF244321}">
                <p14:modId xmlns:p14="http://schemas.microsoft.com/office/powerpoint/2010/main" val="2310639964"/>
              </p:ext>
            </p:extLst>
          </p:nvPr>
        </p:nvGraphicFramePr>
        <p:xfrm>
          <a:off x="595313" y="2828925"/>
          <a:ext cx="10990262" cy="3444240"/>
        </p:xfrm>
        <a:graphic>
          <a:graphicData uri="http://schemas.openxmlformats.org/drawingml/2006/table">
            <a:tbl>
              <a:tblPr firstRow="1" bandRow="1">
                <a:tableStyleId>{5C22544A-7EE6-4342-B048-85BDC9FD1C3A}</a:tableStyleId>
              </a:tblPr>
              <a:tblGrid>
                <a:gridCol w="5495131">
                  <a:extLst>
                    <a:ext uri="{9D8B030D-6E8A-4147-A177-3AD203B41FA5}">
                      <a16:colId xmlns:a16="http://schemas.microsoft.com/office/drawing/2014/main" val="2188690675"/>
                    </a:ext>
                  </a:extLst>
                </a:gridCol>
                <a:gridCol w="5495131">
                  <a:extLst>
                    <a:ext uri="{9D8B030D-6E8A-4147-A177-3AD203B41FA5}">
                      <a16:colId xmlns:a16="http://schemas.microsoft.com/office/drawing/2014/main" val="2996151200"/>
                    </a:ext>
                  </a:extLst>
                </a:gridCol>
              </a:tblGrid>
              <a:tr h="370840">
                <a:tc>
                  <a:txBody>
                    <a:bodyPr/>
                    <a:lstStyle/>
                    <a:p>
                      <a:r>
                        <a:rPr lang="en-US" sz="2800" b="0" i="0" u="none" strike="noStrike" kern="1200" dirty="0">
                          <a:solidFill>
                            <a:schemeClr val="lt1"/>
                          </a:solidFill>
                          <a:effectLst/>
                          <a:latin typeface="+mn-lt"/>
                          <a:ea typeface="+mn-ea"/>
                          <a:cs typeface="+mn-cs"/>
                        </a:rPr>
                        <a:t>Ideal Student </a:t>
                      </a:r>
                      <a:endParaRPr lang="en-US" sz="2800" dirty="0"/>
                    </a:p>
                  </a:txBody>
                  <a:tcPr>
                    <a:solidFill>
                      <a:srgbClr val="2F5597"/>
                    </a:solidFill>
                  </a:tcPr>
                </a:tc>
                <a:tc>
                  <a:txBody>
                    <a:bodyPr/>
                    <a:lstStyle/>
                    <a:p>
                      <a:r>
                        <a:rPr lang="en-US" sz="2800" b="0" i="0" u="none" strike="noStrike" kern="1200" dirty="0">
                          <a:solidFill>
                            <a:schemeClr val="lt1"/>
                          </a:solidFill>
                          <a:effectLst/>
                          <a:latin typeface="+mn-lt"/>
                          <a:ea typeface="+mn-ea"/>
                          <a:cs typeface="+mn-cs"/>
                        </a:rPr>
                        <a:t>Least Favorite Student </a:t>
                      </a:r>
                      <a:endParaRPr lang="en-US" sz="2800" dirty="0"/>
                    </a:p>
                  </a:txBody>
                  <a:tcPr>
                    <a:solidFill>
                      <a:srgbClr val="2F5597"/>
                    </a:solidFill>
                  </a:tcPr>
                </a:tc>
                <a:extLst>
                  <a:ext uri="{0D108BD9-81ED-4DB2-BD59-A6C34878D82A}">
                    <a16:rowId xmlns:a16="http://schemas.microsoft.com/office/drawing/2014/main" val="4007280420"/>
                  </a:ext>
                </a:extLst>
              </a:tr>
              <a:tr h="370840">
                <a:tc>
                  <a:txBody>
                    <a:bodyPr/>
                    <a:lstStyle/>
                    <a:p>
                      <a:r>
                        <a:rPr lang="en-US" sz="2600" dirty="0"/>
                        <a:t>Polite</a:t>
                      </a:r>
                    </a:p>
                  </a:txBody>
                  <a:tcPr/>
                </a:tc>
                <a:tc>
                  <a:txBody>
                    <a:bodyPr/>
                    <a:lstStyle/>
                    <a:p>
                      <a:r>
                        <a:rPr lang="en-US" sz="2600" dirty="0"/>
                        <a:t>Spits</a:t>
                      </a:r>
                    </a:p>
                  </a:txBody>
                  <a:tcPr/>
                </a:tc>
                <a:extLst>
                  <a:ext uri="{0D108BD9-81ED-4DB2-BD59-A6C34878D82A}">
                    <a16:rowId xmlns:a16="http://schemas.microsoft.com/office/drawing/2014/main" val="327435174"/>
                  </a:ext>
                </a:extLst>
              </a:tr>
              <a:tr h="370840">
                <a:tc>
                  <a:txBody>
                    <a:bodyPr/>
                    <a:lstStyle/>
                    <a:p>
                      <a:r>
                        <a:rPr lang="en-US" sz="2600" dirty="0"/>
                        <a:t>Helps others</a:t>
                      </a:r>
                    </a:p>
                  </a:txBody>
                  <a:tcPr/>
                </a:tc>
                <a:tc>
                  <a:txBody>
                    <a:bodyPr/>
                    <a:lstStyle/>
                    <a:p>
                      <a:r>
                        <a:rPr lang="en-US" sz="2600" dirty="0"/>
                        <a:t>Challenges me</a:t>
                      </a:r>
                    </a:p>
                  </a:txBody>
                  <a:tcPr/>
                </a:tc>
                <a:extLst>
                  <a:ext uri="{0D108BD9-81ED-4DB2-BD59-A6C34878D82A}">
                    <a16:rowId xmlns:a16="http://schemas.microsoft.com/office/drawing/2014/main" val="548178481"/>
                  </a:ext>
                </a:extLst>
              </a:tr>
              <a:tr h="370840">
                <a:tc>
                  <a:txBody>
                    <a:bodyPr/>
                    <a:lstStyle/>
                    <a:p>
                      <a:r>
                        <a:rPr lang="en-US" sz="2600" dirty="0"/>
                        <a:t>Participates</a:t>
                      </a:r>
                    </a:p>
                  </a:txBody>
                  <a:tcPr/>
                </a:tc>
                <a:tc>
                  <a:txBody>
                    <a:bodyPr/>
                    <a:lstStyle/>
                    <a:p>
                      <a:r>
                        <a:rPr lang="en-US" sz="2600" dirty="0"/>
                        <a:t>Doesn’t participate</a:t>
                      </a:r>
                    </a:p>
                  </a:txBody>
                  <a:tcPr/>
                </a:tc>
                <a:extLst>
                  <a:ext uri="{0D108BD9-81ED-4DB2-BD59-A6C34878D82A}">
                    <a16:rowId xmlns:a16="http://schemas.microsoft.com/office/drawing/2014/main" val="2426130495"/>
                  </a:ext>
                </a:extLst>
              </a:tr>
              <a:tr h="370840">
                <a:tc>
                  <a:txBody>
                    <a:bodyPr/>
                    <a:lstStyle/>
                    <a:p>
                      <a:r>
                        <a:rPr lang="en-US" sz="2600" dirty="0"/>
                        <a:t>Thanks me</a:t>
                      </a:r>
                    </a:p>
                  </a:txBody>
                  <a:tcPr/>
                </a:tc>
                <a:tc>
                  <a:txBody>
                    <a:bodyPr/>
                    <a:lstStyle/>
                    <a:p>
                      <a:r>
                        <a:rPr lang="en-US" sz="2600" dirty="0"/>
                        <a:t>Disrupts</a:t>
                      </a:r>
                    </a:p>
                  </a:txBody>
                  <a:tcPr/>
                </a:tc>
                <a:extLst>
                  <a:ext uri="{0D108BD9-81ED-4DB2-BD59-A6C34878D82A}">
                    <a16:rowId xmlns:a16="http://schemas.microsoft.com/office/drawing/2014/main" val="3115691368"/>
                  </a:ext>
                </a:extLst>
              </a:tr>
              <a:tr h="370840">
                <a:tc>
                  <a:txBody>
                    <a:bodyPr/>
                    <a:lstStyle/>
                    <a:p>
                      <a:r>
                        <a:rPr lang="en-US" sz="2600" dirty="0"/>
                        <a:t>Turns work in</a:t>
                      </a:r>
                    </a:p>
                  </a:txBody>
                  <a:tcPr/>
                </a:tc>
                <a:tc>
                  <a:txBody>
                    <a:bodyPr/>
                    <a:lstStyle/>
                    <a:p>
                      <a:r>
                        <a:rPr lang="en-US" sz="2600" dirty="0"/>
                        <a:t>Teases others</a:t>
                      </a:r>
                    </a:p>
                  </a:txBody>
                  <a:tcPr/>
                </a:tc>
                <a:extLst>
                  <a:ext uri="{0D108BD9-81ED-4DB2-BD59-A6C34878D82A}">
                    <a16:rowId xmlns:a16="http://schemas.microsoft.com/office/drawing/2014/main" val="3837650362"/>
                  </a:ext>
                </a:extLst>
              </a:tr>
              <a:tr h="370840">
                <a:tc>
                  <a:txBody>
                    <a:bodyPr/>
                    <a:lstStyle/>
                    <a:p>
                      <a:r>
                        <a:rPr lang="en-US" sz="2600" dirty="0"/>
                        <a:t>Clean</a:t>
                      </a:r>
                    </a:p>
                  </a:txBody>
                  <a:tcPr/>
                </a:tc>
                <a:tc>
                  <a:txBody>
                    <a:bodyPr/>
                    <a:lstStyle/>
                    <a:p>
                      <a:r>
                        <a:rPr lang="en-US" sz="2600" dirty="0"/>
                        <a:t>Not truthful</a:t>
                      </a:r>
                    </a:p>
                  </a:txBody>
                  <a:tcPr/>
                </a:tc>
                <a:extLst>
                  <a:ext uri="{0D108BD9-81ED-4DB2-BD59-A6C34878D82A}">
                    <a16:rowId xmlns:a16="http://schemas.microsoft.com/office/drawing/2014/main" val="130573134"/>
                  </a:ext>
                </a:extLst>
              </a:tr>
            </a:tbl>
          </a:graphicData>
        </a:graphic>
      </p:graphicFrame>
    </p:spTree>
    <p:extLst>
      <p:ext uri="{BB962C8B-B14F-4D97-AF65-F5344CB8AC3E}">
        <p14:creationId xmlns:p14="http://schemas.microsoft.com/office/powerpoint/2010/main" val="1528291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BBDF51A-AD71-8E92-6AD7-39DC2446B805}"/>
              </a:ext>
            </a:extLst>
          </p:cNvPr>
          <p:cNvSpPr>
            <a:spLocks noGrp="1"/>
          </p:cNvSpPr>
          <p:nvPr>
            <p:ph type="title"/>
          </p:nvPr>
        </p:nvSpPr>
        <p:spPr/>
        <p:txBody>
          <a:bodyPr/>
          <a:lstStyle/>
          <a:p>
            <a:r>
              <a:rPr lang="en-US" dirty="0"/>
              <a:t>What can you do when you know it’s coming?</a:t>
            </a:r>
          </a:p>
        </p:txBody>
      </p:sp>
      <p:pic>
        <p:nvPicPr>
          <p:cNvPr id="7" name="Picture Placeholder 3" descr="A cartoon of a bear throwing human waste">
            <a:extLst>
              <a:ext uri="{FF2B5EF4-FFF2-40B4-BE49-F238E27FC236}">
                <a16:creationId xmlns:a16="http://schemas.microsoft.com/office/drawing/2014/main" id="{D149986D-609A-65FE-1327-BE6E4A7C967D}"/>
              </a:ext>
            </a:extLst>
          </p:cNvPr>
          <p:cNvPicPr>
            <a:picLocks noGrp="1" noChangeAspect="1"/>
          </p:cNvPicPr>
          <p:nvPr>
            <p:ph idx="1"/>
          </p:nvPr>
        </p:nvPicPr>
        <p:blipFill rotWithShape="1">
          <a:blip r:embed="rId2"/>
          <a:srcRect t="14561"/>
          <a:stretch/>
        </p:blipFill>
        <p:spPr>
          <a:xfrm>
            <a:off x="3797300" y="2946401"/>
            <a:ext cx="4548514" cy="3238500"/>
          </a:xfrm>
        </p:spPr>
      </p:pic>
    </p:spTree>
    <p:extLst>
      <p:ext uri="{BB962C8B-B14F-4D97-AF65-F5344CB8AC3E}">
        <p14:creationId xmlns:p14="http://schemas.microsoft.com/office/powerpoint/2010/main" val="3943806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17DDB-8C8F-749D-4517-AA6220550705}"/>
              </a:ext>
            </a:extLst>
          </p:cNvPr>
          <p:cNvSpPr>
            <a:spLocks noGrp="1"/>
          </p:cNvSpPr>
          <p:nvPr>
            <p:ph type="title"/>
          </p:nvPr>
        </p:nvSpPr>
        <p:spPr/>
        <p:txBody>
          <a:bodyPr/>
          <a:lstStyle/>
          <a:p>
            <a:r>
              <a:rPr lang="en-US" dirty="0"/>
              <a:t>What is your belief? </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pPr rtl="0">
              <a:spcBef>
                <a:spcPts val="0"/>
              </a:spcBef>
              <a:spcAft>
                <a:spcPts val="1200"/>
              </a:spcAft>
            </a:pPr>
            <a:r>
              <a:rPr lang="en-US" b="0" i="0" u="none" strike="noStrike" dirty="0">
                <a:solidFill>
                  <a:srgbClr val="000000"/>
                </a:solidFill>
                <a:effectLst/>
              </a:rPr>
              <a:t>Look at the NEED, not just the behavior.</a:t>
            </a:r>
            <a:endParaRPr lang="en-US" b="0" dirty="0">
              <a:effectLst/>
            </a:endParaRPr>
          </a:p>
          <a:p>
            <a:pPr rtl="0">
              <a:spcBef>
                <a:spcPts val="0"/>
              </a:spcBef>
              <a:spcAft>
                <a:spcPts val="1200"/>
              </a:spcAft>
            </a:pPr>
            <a:r>
              <a:rPr lang="en-US" dirty="0">
                <a:solidFill>
                  <a:srgbClr val="000000"/>
                </a:solidFill>
              </a:rPr>
              <a:t>It's</a:t>
            </a:r>
            <a:r>
              <a:rPr lang="en-US" b="0" i="0" u="none" strike="noStrike" dirty="0">
                <a:solidFill>
                  <a:srgbClr val="000000"/>
                </a:solidFill>
                <a:effectLst/>
              </a:rPr>
              <a:t> fundamental you understand the NEED</a:t>
            </a:r>
            <a:r>
              <a:rPr lang="en-US" dirty="0">
                <a:solidFill>
                  <a:srgbClr val="000000"/>
                </a:solidFill>
              </a:rPr>
              <a:t>.</a:t>
            </a:r>
            <a:endParaRPr lang="en-US" b="0" dirty="0">
              <a:effectLst/>
            </a:endParaRPr>
          </a:p>
          <a:p>
            <a:pPr>
              <a:spcBef>
                <a:spcPts val="0"/>
              </a:spcBef>
              <a:spcAft>
                <a:spcPts val="1200"/>
              </a:spcAft>
            </a:pPr>
            <a:r>
              <a:rPr lang="en-US" b="1" dirty="0">
                <a:solidFill>
                  <a:srgbClr val="008896"/>
                </a:solidFill>
              </a:rPr>
              <a:t>Relational need: </a:t>
            </a:r>
            <a:r>
              <a:rPr lang="en-US" dirty="0">
                <a:solidFill>
                  <a:srgbClr val="000000"/>
                </a:solidFill>
              </a:rPr>
              <a:t>safe and consistent connection; triggered when not feeling connected</a:t>
            </a:r>
          </a:p>
          <a:p>
            <a:pPr>
              <a:spcBef>
                <a:spcPts val="0"/>
              </a:spcBef>
              <a:spcAft>
                <a:spcPts val="1200"/>
              </a:spcAft>
            </a:pPr>
            <a:r>
              <a:rPr lang="en-US" b="1" dirty="0">
                <a:solidFill>
                  <a:srgbClr val="008896"/>
                </a:solidFill>
              </a:rPr>
              <a:t>Emotional</a:t>
            </a:r>
            <a:r>
              <a:rPr lang="en-US" b="1" i="0" u="none" strike="noStrike" dirty="0">
                <a:solidFill>
                  <a:srgbClr val="008896"/>
                </a:solidFill>
                <a:effectLst/>
              </a:rPr>
              <a:t> need: </a:t>
            </a:r>
            <a:r>
              <a:rPr lang="en-US" b="0" i="0" u="none" strike="noStrike" dirty="0">
                <a:solidFill>
                  <a:srgbClr val="000000"/>
                </a:solidFill>
                <a:effectLst/>
              </a:rPr>
              <a:t>emotional regulation; triggered when feeling unsafe</a:t>
            </a:r>
            <a:endParaRPr lang="en-US" b="0" dirty="0">
              <a:effectLst/>
              <a:ea typeface="Calibri"/>
              <a:cs typeface="Calibri"/>
            </a:endParaRPr>
          </a:p>
          <a:p>
            <a:pPr rtl="0">
              <a:spcBef>
                <a:spcPts val="0"/>
              </a:spcBef>
              <a:spcAft>
                <a:spcPts val="1200"/>
              </a:spcAft>
            </a:pPr>
            <a:r>
              <a:rPr lang="en-US" b="1" i="0" u="none" strike="noStrike" dirty="0">
                <a:solidFill>
                  <a:srgbClr val="008896"/>
                </a:solidFill>
                <a:effectLst/>
              </a:rPr>
              <a:t>Physical need:</a:t>
            </a:r>
            <a:r>
              <a:rPr lang="en-US" b="0" i="0" u="none" strike="noStrike" dirty="0">
                <a:solidFill>
                  <a:srgbClr val="008896"/>
                </a:solidFill>
                <a:effectLst/>
              </a:rPr>
              <a:t> </a:t>
            </a:r>
            <a:r>
              <a:rPr lang="en-US" b="0" i="0" u="none" strike="noStrike" dirty="0">
                <a:solidFill>
                  <a:srgbClr val="000000"/>
                </a:solidFill>
                <a:effectLst/>
              </a:rPr>
              <a:t>basic biological survival; triggered when HALT, sick, anxious</a:t>
            </a:r>
            <a:endParaRPr lang="en-US" b="0" dirty="0">
              <a:effectLst/>
            </a:endParaRPr>
          </a:p>
          <a:p>
            <a:pPr rtl="0">
              <a:spcBef>
                <a:spcPts val="0"/>
              </a:spcBef>
              <a:spcAft>
                <a:spcPts val="1200"/>
              </a:spcAft>
            </a:pPr>
            <a:r>
              <a:rPr lang="en-US" b="1" i="0" u="none" strike="noStrike" dirty="0">
                <a:solidFill>
                  <a:srgbClr val="008896"/>
                </a:solidFill>
                <a:effectLst/>
              </a:rPr>
              <a:t>Control need:</a:t>
            </a:r>
            <a:r>
              <a:rPr lang="en-US" b="0" i="0" u="none" strike="noStrike" dirty="0">
                <a:solidFill>
                  <a:srgbClr val="008896"/>
                </a:solidFill>
                <a:effectLst/>
              </a:rPr>
              <a:t> </a:t>
            </a:r>
            <a:r>
              <a:rPr lang="en-US" b="0" i="0" u="none" strike="noStrike" dirty="0">
                <a:solidFill>
                  <a:srgbClr val="000000"/>
                </a:solidFill>
                <a:effectLst/>
              </a:rPr>
              <a:t>have a say and feel power; triggered when needing control</a:t>
            </a:r>
            <a:endParaRPr lang="en-US" b="0" dirty="0">
              <a:effectLst/>
            </a:endParaRPr>
          </a:p>
          <a:p>
            <a:r>
              <a:rPr lang="en-US" b="1" i="0" dirty="0">
                <a:solidFill>
                  <a:srgbClr val="000000"/>
                </a:solidFill>
                <a:effectLst/>
                <a:latin typeface="Calibri" panose="020F0502020204030204" pitchFamily="34" charset="0"/>
              </a:rPr>
              <a:t>Identify the need behind the behavior </a:t>
            </a:r>
            <a:r>
              <a:rPr lang="en-US" b="0" i="0" u="none" strike="noStrike" dirty="0">
                <a:solidFill>
                  <a:srgbClr val="000000"/>
                </a:solidFill>
                <a:effectLst/>
                <a:latin typeface="Calibri" panose="020F0502020204030204" pitchFamily="34" charset="0"/>
              </a:rPr>
              <a:t>(p. 52 RRR)</a:t>
            </a:r>
            <a:endParaRPr lang="en-US" dirty="0"/>
          </a:p>
        </p:txBody>
      </p:sp>
    </p:spTree>
    <p:extLst>
      <p:ext uri="{BB962C8B-B14F-4D97-AF65-F5344CB8AC3E}">
        <p14:creationId xmlns:p14="http://schemas.microsoft.com/office/powerpoint/2010/main" val="252618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E7B99-310C-0BF0-A46E-A4715E90C01F}"/>
              </a:ext>
            </a:extLst>
          </p:cNvPr>
          <p:cNvSpPr>
            <a:spLocks noGrp="1"/>
          </p:cNvSpPr>
          <p:nvPr>
            <p:ph type="title"/>
          </p:nvPr>
        </p:nvSpPr>
        <p:spPr/>
        <p:txBody>
          <a:bodyPr/>
          <a:lstStyle/>
          <a:p>
            <a:r>
              <a:rPr lang="en-US" dirty="0"/>
              <a:t>Acknowledge Fundamental Truths</a:t>
            </a:r>
          </a:p>
        </p:txBody>
      </p:sp>
      <p:pic>
        <p:nvPicPr>
          <p:cNvPr id="3" name="Picture Placeholder 2">
            <a:extLst>
              <a:ext uri="{FF2B5EF4-FFF2-40B4-BE49-F238E27FC236}">
                <a16:creationId xmlns:a16="http://schemas.microsoft.com/office/drawing/2014/main" id="{0EA92A36-2F4E-3DDA-BD93-E85F48482275}"/>
              </a:ext>
              <a:ext uri="{C183D7F6-B498-43B3-948B-1728B52AA6E4}">
                <adec:decorative xmlns:adec="http://schemas.microsoft.com/office/drawing/2017/decorative" val="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593" r="159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EB2B63D6-9C19-3D75-582E-105EDA14E7F3}"/>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Trauma is real</a:t>
            </a:r>
          </a:p>
          <a:p>
            <a:pPr marL="342900" indent="-342900">
              <a:buFont typeface="Arial" panose="020B0604020202020204" pitchFamily="34" charset="0"/>
              <a:buChar char="•"/>
            </a:pPr>
            <a:r>
              <a:rPr lang="en-US" dirty="0"/>
              <a:t>Trauma is prevalent</a:t>
            </a:r>
          </a:p>
          <a:p>
            <a:pPr marL="342900" indent="-342900">
              <a:buFont typeface="Arial" panose="020B0604020202020204" pitchFamily="34" charset="0"/>
              <a:buChar char="•"/>
            </a:pPr>
            <a:r>
              <a:rPr lang="en-US" dirty="0"/>
              <a:t>Trauma is toxic to the brain and can affect development</a:t>
            </a:r>
          </a:p>
          <a:p>
            <a:pPr marL="342900" indent="-342900">
              <a:buFont typeface="Arial" panose="020B0604020202020204" pitchFamily="34" charset="0"/>
              <a:buChar char="•"/>
            </a:pPr>
            <a:r>
              <a:rPr lang="en-US" dirty="0"/>
              <a:t>We need to be prepared to support students who have experienced trauma, even </a:t>
            </a:r>
            <a:r>
              <a:rPr lang="en-US" b="1" dirty="0"/>
              <a:t>if we don’t know who they are</a:t>
            </a:r>
          </a:p>
          <a:p>
            <a:pPr marL="342900" indent="-342900">
              <a:buFont typeface="Arial" panose="020B0604020202020204" pitchFamily="34" charset="0"/>
              <a:buChar char="•"/>
            </a:pPr>
            <a:r>
              <a:rPr lang="en-US" dirty="0"/>
              <a:t>Children are resilient and with a positive environment they can grow and succeed</a:t>
            </a:r>
          </a:p>
        </p:txBody>
      </p:sp>
    </p:spTree>
    <p:extLst>
      <p:ext uri="{BB962C8B-B14F-4D97-AF65-F5344CB8AC3E}">
        <p14:creationId xmlns:p14="http://schemas.microsoft.com/office/powerpoint/2010/main" val="61864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20C248-D4AF-ABE0-B643-B83417BFE613}"/>
              </a:ext>
            </a:extLst>
          </p:cNvPr>
          <p:cNvSpPr>
            <a:spLocks noGrp="1"/>
          </p:cNvSpPr>
          <p:nvPr>
            <p:ph type="title"/>
          </p:nvPr>
        </p:nvSpPr>
        <p:spPr/>
        <p:txBody>
          <a:bodyPr/>
          <a:lstStyle/>
          <a:p>
            <a:r>
              <a:rPr lang="en-US" dirty="0"/>
              <a:t>Clues a RELATIONAL need</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a:normAutofit/>
          </a:bodyPr>
          <a:lstStyle/>
          <a:p>
            <a:pPr rtl="0">
              <a:spcBef>
                <a:spcPts val="0"/>
              </a:spcBef>
              <a:spcAft>
                <a:spcPts val="1200"/>
              </a:spcAft>
            </a:pPr>
            <a:r>
              <a:rPr lang="en-US" b="1" i="0" u="none" strike="noStrike" dirty="0">
                <a:solidFill>
                  <a:srgbClr val="0C56CE"/>
                </a:solidFill>
                <a:effectLst/>
              </a:rPr>
              <a:t>Requires you to be in close proximity.</a:t>
            </a:r>
            <a:r>
              <a:rPr lang="en-US" b="0" i="0" u="none" strike="noStrike" dirty="0">
                <a:solidFill>
                  <a:srgbClr val="000000"/>
                </a:solidFill>
                <a:effectLst/>
              </a:rPr>
              <a:t> You help with regulation</a:t>
            </a:r>
            <a:endParaRPr lang="en-US" b="0" dirty="0">
              <a:effectLst/>
            </a:endParaRPr>
          </a:p>
          <a:p>
            <a:pPr rtl="0">
              <a:spcBef>
                <a:spcPts val="0"/>
              </a:spcBef>
              <a:spcAft>
                <a:spcPts val="1200"/>
              </a:spcAft>
            </a:pPr>
            <a:r>
              <a:rPr lang="en-US" b="1" i="0" u="none" strike="noStrike" dirty="0">
                <a:solidFill>
                  <a:schemeClr val="accent2">
                    <a:lumMod val="75000"/>
                  </a:schemeClr>
                </a:solidFill>
                <a:effectLst/>
              </a:rPr>
              <a:t>Seeks you out often.</a:t>
            </a:r>
            <a:r>
              <a:rPr lang="en-US" b="0" i="0" u="none" strike="noStrike" dirty="0">
                <a:solidFill>
                  <a:srgbClr val="000000"/>
                </a:solidFill>
                <a:effectLst/>
              </a:rPr>
              <a:t> Looks for advice</a:t>
            </a:r>
            <a:endParaRPr lang="en-US" b="0" dirty="0">
              <a:effectLst/>
            </a:endParaRPr>
          </a:p>
          <a:p>
            <a:pPr rtl="0">
              <a:spcBef>
                <a:spcPts val="0"/>
              </a:spcBef>
              <a:spcAft>
                <a:spcPts val="1200"/>
              </a:spcAft>
            </a:pPr>
            <a:r>
              <a:rPr lang="en-US" b="1" i="0" u="none" strike="noStrike" dirty="0">
                <a:solidFill>
                  <a:srgbClr val="008896"/>
                </a:solidFill>
                <a:effectLst/>
              </a:rPr>
              <a:t>Display dramatic mood swings. </a:t>
            </a:r>
            <a:r>
              <a:rPr lang="en-US" b="0" i="0" u="none" strike="noStrike" dirty="0">
                <a:solidFill>
                  <a:srgbClr val="000000"/>
                </a:solidFill>
                <a:effectLst/>
              </a:rPr>
              <a:t>Needs 1-1 connection to soothe</a:t>
            </a:r>
            <a:endParaRPr lang="en-US" b="0" dirty="0">
              <a:effectLst/>
            </a:endParaRPr>
          </a:p>
          <a:p>
            <a:pPr rtl="0">
              <a:spcBef>
                <a:spcPts val="0"/>
              </a:spcBef>
              <a:spcAft>
                <a:spcPts val="1200"/>
              </a:spcAft>
            </a:pPr>
            <a:r>
              <a:rPr lang="en-US" b="1" i="0" u="none" strike="noStrike" dirty="0">
                <a:solidFill>
                  <a:srgbClr val="8700E2"/>
                </a:solidFill>
                <a:effectLst/>
              </a:rPr>
              <a:t>Thrive from simple touch.</a:t>
            </a:r>
            <a:r>
              <a:rPr lang="en-US" b="0" i="0" u="none" strike="noStrike" dirty="0">
                <a:solidFill>
                  <a:srgbClr val="000000"/>
                </a:solidFill>
                <a:effectLst/>
              </a:rPr>
              <a:t> Calms down with physical touch</a:t>
            </a:r>
            <a:endParaRPr lang="en-US" b="0" dirty="0">
              <a:effectLst/>
            </a:endParaRPr>
          </a:p>
          <a:p>
            <a:r>
              <a:rPr lang="en-US" b="1" i="0" u="none" strike="noStrike" dirty="0">
                <a:solidFill>
                  <a:srgbClr val="5E9446"/>
                </a:solidFill>
                <a:effectLst/>
              </a:rPr>
              <a:t>Use personal keywords.</a:t>
            </a:r>
            <a:r>
              <a:rPr lang="en-US" b="0" i="0" u="none" strike="noStrike" dirty="0">
                <a:solidFill>
                  <a:srgbClr val="000000"/>
                </a:solidFill>
                <a:effectLst/>
              </a:rPr>
              <a:t> Simple expressions to invite connection</a:t>
            </a:r>
            <a:endParaRPr lang="en-US" dirty="0"/>
          </a:p>
        </p:txBody>
      </p:sp>
    </p:spTree>
    <p:extLst>
      <p:ext uri="{BB962C8B-B14F-4D97-AF65-F5344CB8AC3E}">
        <p14:creationId xmlns:p14="http://schemas.microsoft.com/office/powerpoint/2010/main" val="1093758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DE3677-D760-DA3D-698A-51168039538D}"/>
              </a:ext>
            </a:extLst>
          </p:cNvPr>
          <p:cNvSpPr>
            <a:spLocks noGrp="1"/>
          </p:cNvSpPr>
          <p:nvPr>
            <p:ph type="title"/>
          </p:nvPr>
        </p:nvSpPr>
        <p:spPr/>
        <p:txBody>
          <a:bodyPr/>
          <a:lstStyle/>
          <a:p>
            <a:pPr algn="ctr"/>
            <a:r>
              <a:rPr lang="en-US" dirty="0"/>
              <a:t>Universal Trauma Invested RELATIONSHIP Enhancing Strategies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a:normAutofit/>
          </a:bodyPr>
          <a:lstStyle/>
          <a:p>
            <a:pPr algn="ctr" rtl="0">
              <a:spcBef>
                <a:spcPts val="0"/>
              </a:spcBef>
              <a:spcAft>
                <a:spcPts val="0"/>
              </a:spcAft>
            </a:pPr>
            <a:r>
              <a:rPr lang="en-US" b="0" i="0" u="none" strike="noStrike" dirty="0">
                <a:solidFill>
                  <a:srgbClr val="595959"/>
                </a:solidFill>
                <a:effectLst/>
              </a:rPr>
              <a:t>Say Good Morning</a:t>
            </a:r>
            <a:endParaRPr lang="en-US" b="0" dirty="0">
              <a:effectLst/>
            </a:endParaRPr>
          </a:p>
          <a:p>
            <a:pPr algn="ctr" rtl="0">
              <a:spcBef>
                <a:spcPts val="0"/>
              </a:spcBef>
              <a:spcAft>
                <a:spcPts val="0"/>
              </a:spcAft>
            </a:pPr>
            <a:r>
              <a:rPr lang="en-US" b="0" i="0" u="none" strike="noStrike" dirty="0">
                <a:solidFill>
                  <a:srgbClr val="595959"/>
                </a:solidFill>
                <a:effectLst/>
              </a:rPr>
              <a:t>Smile</a:t>
            </a:r>
            <a:endParaRPr lang="en-US" b="0" dirty="0">
              <a:effectLst/>
            </a:endParaRPr>
          </a:p>
          <a:p>
            <a:pPr algn="ctr" rtl="0">
              <a:spcBef>
                <a:spcPts val="0"/>
              </a:spcBef>
              <a:spcAft>
                <a:spcPts val="0"/>
              </a:spcAft>
            </a:pPr>
            <a:r>
              <a:rPr lang="en-US" b="0" i="0" u="none" strike="noStrike" dirty="0">
                <a:solidFill>
                  <a:srgbClr val="595959"/>
                </a:solidFill>
                <a:effectLst/>
              </a:rPr>
              <a:t>Ask questions</a:t>
            </a:r>
            <a:endParaRPr lang="en-US" b="0" dirty="0">
              <a:effectLst/>
            </a:endParaRPr>
          </a:p>
          <a:p>
            <a:pPr algn="ctr" rtl="0">
              <a:spcBef>
                <a:spcPts val="0"/>
              </a:spcBef>
              <a:spcAft>
                <a:spcPts val="0"/>
              </a:spcAft>
            </a:pPr>
            <a:r>
              <a:rPr lang="en-US" b="0" i="0" u="none" strike="noStrike" dirty="0">
                <a:solidFill>
                  <a:srgbClr val="595959"/>
                </a:solidFill>
                <a:effectLst/>
              </a:rPr>
              <a:t>Listen</a:t>
            </a:r>
            <a:endParaRPr lang="en-US" b="0" dirty="0">
              <a:effectLst/>
            </a:endParaRPr>
          </a:p>
          <a:p>
            <a:pPr algn="ctr" rtl="0">
              <a:spcBef>
                <a:spcPts val="0"/>
              </a:spcBef>
              <a:spcAft>
                <a:spcPts val="0"/>
              </a:spcAft>
            </a:pPr>
            <a:r>
              <a:rPr lang="en-US" b="0" i="0" u="none" strike="noStrike" dirty="0">
                <a:solidFill>
                  <a:srgbClr val="595959"/>
                </a:solidFill>
                <a:effectLst/>
              </a:rPr>
              <a:t>Say the person’s name</a:t>
            </a:r>
            <a:endParaRPr lang="en-US" b="0" dirty="0">
              <a:effectLst/>
            </a:endParaRPr>
          </a:p>
          <a:p>
            <a:pPr algn="ctr" rtl="0">
              <a:spcBef>
                <a:spcPts val="0"/>
              </a:spcBef>
              <a:spcAft>
                <a:spcPts val="0"/>
              </a:spcAft>
            </a:pPr>
            <a:r>
              <a:rPr lang="en-US" b="0" i="0" u="none" strike="noStrike" dirty="0">
                <a:solidFill>
                  <a:srgbClr val="595959"/>
                </a:solidFill>
                <a:effectLst/>
              </a:rPr>
              <a:t>Say something kind</a:t>
            </a:r>
            <a:endParaRPr lang="en-US" b="0" dirty="0">
              <a:effectLst/>
            </a:endParaRPr>
          </a:p>
          <a:p>
            <a:pPr algn="ctr" rtl="0">
              <a:spcBef>
                <a:spcPts val="0"/>
              </a:spcBef>
              <a:spcAft>
                <a:spcPts val="0"/>
              </a:spcAft>
            </a:pPr>
            <a:r>
              <a:rPr lang="en-US" b="0" i="0" u="none" strike="noStrike" dirty="0">
                <a:solidFill>
                  <a:srgbClr val="595959"/>
                </a:solidFill>
                <a:effectLst/>
              </a:rPr>
              <a:t>Give hug, high five, handshake</a:t>
            </a:r>
            <a:endParaRPr lang="en-US" b="0" dirty="0">
              <a:effectLst/>
            </a:endParaRPr>
          </a:p>
          <a:p>
            <a:pPr algn="ctr" rtl="0">
              <a:spcBef>
                <a:spcPts val="0"/>
              </a:spcBef>
              <a:spcAft>
                <a:spcPts val="0"/>
              </a:spcAft>
            </a:pPr>
            <a:r>
              <a:rPr lang="en-US" b="0" i="0" u="none" strike="noStrike" dirty="0">
                <a:solidFill>
                  <a:srgbClr val="595959"/>
                </a:solidFill>
                <a:effectLst/>
              </a:rPr>
              <a:t>Whisper wish “Did my wish come true?”</a:t>
            </a:r>
            <a:endParaRPr lang="en-US" b="0" dirty="0">
              <a:effectLst/>
            </a:endParaRPr>
          </a:p>
          <a:p>
            <a:pPr algn="ctr" rtl="0">
              <a:spcBef>
                <a:spcPts val="0"/>
              </a:spcBef>
              <a:spcAft>
                <a:spcPts val="0"/>
              </a:spcAft>
            </a:pPr>
            <a:r>
              <a:rPr lang="en-US" b="0" i="0" u="none" strike="noStrike" dirty="0">
                <a:solidFill>
                  <a:srgbClr val="595959"/>
                </a:solidFill>
                <a:effectLst/>
              </a:rPr>
              <a:t>Work as a team</a:t>
            </a:r>
            <a:endParaRPr lang="en-US" b="0" dirty="0">
              <a:effectLst/>
            </a:endParaRPr>
          </a:p>
          <a:p>
            <a:pPr algn="ctr" rtl="0">
              <a:spcBef>
                <a:spcPts val="0"/>
              </a:spcBef>
              <a:spcAft>
                <a:spcPts val="0"/>
              </a:spcAft>
            </a:pPr>
            <a:r>
              <a:rPr lang="en-US" b="0" i="0" u="none" strike="noStrike" dirty="0">
                <a:solidFill>
                  <a:srgbClr val="595959"/>
                </a:solidFill>
                <a:effectLst/>
              </a:rPr>
              <a:t>Offer tangibles</a:t>
            </a:r>
            <a:endParaRPr lang="en-US" b="0" dirty="0">
              <a:effectLst/>
            </a:endParaRPr>
          </a:p>
        </p:txBody>
      </p:sp>
    </p:spTree>
    <p:extLst>
      <p:ext uri="{BB962C8B-B14F-4D97-AF65-F5344CB8AC3E}">
        <p14:creationId xmlns:p14="http://schemas.microsoft.com/office/powerpoint/2010/main" val="3052928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91614-5D2B-7155-D7F9-3F897DDFE708}"/>
              </a:ext>
            </a:extLst>
          </p:cNvPr>
          <p:cNvSpPr>
            <a:spLocks noGrp="1"/>
          </p:cNvSpPr>
          <p:nvPr>
            <p:ph type="title"/>
          </p:nvPr>
        </p:nvSpPr>
        <p:spPr>
          <a:xfrm>
            <a:off x="612489" y="1814068"/>
            <a:ext cx="10978994" cy="598932"/>
          </a:xfrm>
        </p:spPr>
        <p:txBody>
          <a:bodyPr/>
          <a:lstStyle/>
          <a:p>
            <a:r>
              <a:rPr lang="en-US" dirty="0"/>
              <a:t>RESPONSIBILITY</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a:xfrm>
            <a:off x="612949" y="2489200"/>
            <a:ext cx="10972799" cy="4077805"/>
          </a:xfrm>
        </p:spPr>
        <p:txBody>
          <a:bodyPr vert="horz" lIns="91440" tIns="45720" rIns="91440" bIns="45720" rtlCol="0" anchor="t">
            <a:normAutofit lnSpcReduction="10000"/>
          </a:bodyPr>
          <a:lstStyle/>
          <a:p>
            <a:pPr>
              <a:spcBef>
                <a:spcPts val="600"/>
              </a:spcBef>
              <a:spcAft>
                <a:spcPts val="600"/>
              </a:spcAft>
            </a:pPr>
            <a:r>
              <a:rPr lang="en-US" b="0" i="0" u="none" strike="noStrike" dirty="0">
                <a:solidFill>
                  <a:srgbClr val="000000"/>
                </a:solidFill>
                <a:effectLst/>
              </a:rPr>
              <a:t>A sense of self-worth, efficacy, and competence. </a:t>
            </a:r>
            <a:endParaRPr lang="en-US" dirty="0">
              <a:solidFill>
                <a:srgbClr val="000000"/>
              </a:solidFill>
            </a:endParaRPr>
          </a:p>
          <a:p>
            <a:pPr>
              <a:spcBef>
                <a:spcPts val="600"/>
              </a:spcBef>
              <a:spcAft>
                <a:spcPts val="600"/>
              </a:spcAft>
            </a:pPr>
            <a:r>
              <a:rPr lang="en-US" b="0" i="1" u="none" strike="noStrike" dirty="0">
                <a:solidFill>
                  <a:srgbClr val="000000"/>
                </a:solidFill>
                <a:effectLst/>
              </a:rPr>
              <a:t>Living in chaos and stress lead children to learn early on to doubt themselves and blame themselves for their circumstances.</a:t>
            </a:r>
            <a:r>
              <a:rPr lang="en-US" i="1" dirty="0">
                <a:solidFill>
                  <a:srgbClr val="000000"/>
                </a:solidFill>
              </a:rPr>
              <a:t> </a:t>
            </a:r>
          </a:p>
          <a:p>
            <a:pPr>
              <a:spcBef>
                <a:spcPts val="600"/>
              </a:spcBef>
              <a:spcAft>
                <a:spcPts val="600"/>
              </a:spcAft>
            </a:pPr>
            <a:br>
              <a:rPr lang="en-US" dirty="0"/>
            </a:br>
            <a:r>
              <a:rPr lang="en-US" b="0" i="0" u="none" strike="noStrike" dirty="0">
                <a:solidFill>
                  <a:srgbClr val="000000"/>
                </a:solidFill>
                <a:effectLst/>
              </a:rPr>
              <a:t>Students from families with trauma are constantly driven to cue off their environment to determine whether </a:t>
            </a:r>
            <a:r>
              <a:rPr lang="en-US" dirty="0">
                <a:solidFill>
                  <a:srgbClr val="000000"/>
                </a:solidFill>
              </a:rPr>
              <a:t>it's</a:t>
            </a:r>
            <a:r>
              <a:rPr lang="en-US" b="0" i="0" u="none" strike="noStrike" dirty="0">
                <a:solidFill>
                  <a:srgbClr val="000000"/>
                </a:solidFill>
                <a:effectLst/>
              </a:rPr>
              <a:t> safe or unsafe, healthy or unhealthy-an external focus that has deprived them of the opportunity to pay attention to their internal states and gain insight into how they might be influencing their environment.</a:t>
            </a:r>
            <a:endParaRPr lang="en-US" b="0" dirty="0">
              <a:effectLst/>
            </a:endParaRPr>
          </a:p>
          <a:p>
            <a:pPr rtl="0">
              <a:spcBef>
                <a:spcPts val="600"/>
              </a:spcBef>
              <a:spcAft>
                <a:spcPts val="600"/>
              </a:spcAft>
            </a:pPr>
            <a:r>
              <a:rPr lang="en-US" b="1" i="0" u="none" strike="noStrike" dirty="0">
                <a:solidFill>
                  <a:srgbClr val="008896"/>
                </a:solidFill>
                <a:effectLst/>
              </a:rPr>
              <a:t>This hinders their development of responsibility.</a:t>
            </a:r>
          </a:p>
          <a:p>
            <a:pPr rtl="0">
              <a:spcBef>
                <a:spcPts val="600"/>
              </a:spcBef>
              <a:spcAft>
                <a:spcPts val="600"/>
              </a:spcAft>
            </a:pPr>
            <a:r>
              <a:rPr lang="en-US" b="0" i="0" u="none" strike="noStrike" dirty="0">
                <a:solidFill>
                  <a:srgbClr val="000000"/>
                </a:solidFill>
                <a:effectLst/>
              </a:rPr>
              <a:t>They lack the ability to </a:t>
            </a:r>
            <a:r>
              <a:rPr lang="en-US" dirty="0">
                <a:solidFill>
                  <a:srgbClr val="000000"/>
                </a:solidFill>
              </a:rPr>
              <a:t>self-reflect</a:t>
            </a:r>
            <a:r>
              <a:rPr lang="en-US" b="0" i="0" u="none" strike="noStrike" dirty="0">
                <a:solidFill>
                  <a:srgbClr val="000000"/>
                </a:solidFill>
                <a:effectLst/>
              </a:rPr>
              <a:t> and gain insights into their own attitudes and behaviors.</a:t>
            </a:r>
            <a:endParaRPr lang="en-US" b="0" dirty="0">
              <a:effectLst/>
            </a:endParaRPr>
          </a:p>
        </p:txBody>
      </p:sp>
    </p:spTree>
    <p:extLst>
      <p:ext uri="{BB962C8B-B14F-4D97-AF65-F5344CB8AC3E}">
        <p14:creationId xmlns:p14="http://schemas.microsoft.com/office/powerpoint/2010/main" val="1090877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089E77-AEF3-40DC-1818-BED6FAF06FAC}"/>
              </a:ext>
            </a:extLst>
          </p:cNvPr>
          <p:cNvSpPr>
            <a:spLocks noGrp="1"/>
          </p:cNvSpPr>
          <p:nvPr>
            <p:ph type="title"/>
          </p:nvPr>
        </p:nvSpPr>
        <p:spPr/>
        <p:txBody>
          <a:bodyPr/>
          <a:lstStyle/>
          <a:p>
            <a:r>
              <a:rPr lang="en-US" dirty="0"/>
              <a:t>Cues to an unmet RESPONSIBILITY need</a:t>
            </a:r>
          </a:p>
        </p:txBody>
      </p:sp>
      <p:sp>
        <p:nvSpPr>
          <p:cNvPr id="6" name="Content Placeholder 5">
            <a:extLst>
              <a:ext uri="{FF2B5EF4-FFF2-40B4-BE49-F238E27FC236}">
                <a16:creationId xmlns:a16="http://schemas.microsoft.com/office/drawing/2014/main" id="{5CDF7250-9AA7-106C-85C0-C4C56E12E752}"/>
              </a:ext>
            </a:extLst>
          </p:cNvPr>
          <p:cNvSpPr>
            <a:spLocks noGrp="1"/>
          </p:cNvSpPr>
          <p:nvPr>
            <p:ph idx="1"/>
          </p:nvPr>
        </p:nvSpPr>
        <p:spPr/>
        <p:txBody>
          <a:bodyPr/>
          <a:lstStyle/>
          <a:p>
            <a:r>
              <a:rPr lang="en-US" dirty="0"/>
              <a:t>Crave control. Students who believe external influences are in in charge, who feel their lives are out of control, who attempt to regain a sense of control and predictability.</a:t>
            </a:r>
          </a:p>
          <a:p>
            <a:r>
              <a:rPr lang="en-US" dirty="0"/>
              <a:t>See predictability. Many students cue off of their environment. Seek safety in predictability. </a:t>
            </a:r>
          </a:p>
          <a:p>
            <a:r>
              <a:rPr lang="en-US" dirty="0"/>
              <a:t>Have fractured interpersonal relationships. Students that have been let down by humans. Safe way to establish trust and relationship.</a:t>
            </a:r>
          </a:p>
          <a:p>
            <a:r>
              <a:rPr lang="en-US" dirty="0"/>
              <a:t>Engage in negative self-talk. Lacks self-esteem. </a:t>
            </a:r>
          </a:p>
          <a:p>
            <a:r>
              <a:rPr lang="en-US" dirty="0"/>
              <a:t>Uses the exit strategy. Avoid tasks. Escape behaviors. Haven’t built a connection between the value of a goal and perseverance...yet.</a:t>
            </a:r>
          </a:p>
        </p:txBody>
      </p:sp>
    </p:spTree>
    <p:extLst>
      <p:ext uri="{BB962C8B-B14F-4D97-AF65-F5344CB8AC3E}">
        <p14:creationId xmlns:p14="http://schemas.microsoft.com/office/powerpoint/2010/main" val="1221319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0B8D57-3784-6A69-D537-F231AAC63ECA}"/>
              </a:ext>
            </a:extLst>
          </p:cNvPr>
          <p:cNvSpPr>
            <a:spLocks noGrp="1"/>
          </p:cNvSpPr>
          <p:nvPr>
            <p:ph type="title"/>
          </p:nvPr>
        </p:nvSpPr>
        <p:spPr/>
        <p:txBody>
          <a:bodyPr/>
          <a:lstStyle/>
          <a:p>
            <a:pPr algn="ctr"/>
            <a:r>
              <a:rPr lang="en-US" dirty="0"/>
              <a:t>Universal Trauma-Invested RESPONSIBILITY Developing Strategies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a:xfrm>
            <a:off x="612949" y="2719324"/>
            <a:ext cx="10972799" cy="3860381"/>
          </a:xfrm>
        </p:spPr>
        <p:txBody>
          <a:bodyPr>
            <a:normAutofit/>
          </a:bodyPr>
          <a:lstStyle/>
          <a:p>
            <a:pPr algn="ctr" rtl="0">
              <a:spcBef>
                <a:spcPts val="0"/>
              </a:spcBef>
              <a:spcAft>
                <a:spcPts val="300"/>
              </a:spcAft>
            </a:pPr>
            <a:r>
              <a:rPr lang="en-US" b="0" i="0" u="none" strike="noStrike" dirty="0">
                <a:solidFill>
                  <a:srgbClr val="000000"/>
                </a:solidFill>
                <a:effectLst/>
              </a:rPr>
              <a:t>Say YET</a:t>
            </a:r>
            <a:endParaRPr lang="en-US" b="0" dirty="0">
              <a:effectLst/>
            </a:endParaRPr>
          </a:p>
          <a:p>
            <a:pPr algn="ctr" rtl="0">
              <a:spcBef>
                <a:spcPts val="0"/>
              </a:spcBef>
              <a:spcAft>
                <a:spcPts val="300"/>
              </a:spcAft>
            </a:pPr>
            <a:r>
              <a:rPr lang="en-US" b="0" i="0" u="none" strike="noStrike" dirty="0">
                <a:solidFill>
                  <a:srgbClr val="000000"/>
                </a:solidFill>
                <a:effectLst/>
              </a:rPr>
              <a:t>Provide clear expectations and rubrics</a:t>
            </a:r>
            <a:endParaRPr lang="en-US" b="0" dirty="0">
              <a:effectLst/>
            </a:endParaRPr>
          </a:p>
          <a:p>
            <a:pPr algn="ctr" rtl="0">
              <a:spcBef>
                <a:spcPts val="0"/>
              </a:spcBef>
              <a:spcAft>
                <a:spcPts val="300"/>
              </a:spcAft>
            </a:pPr>
            <a:r>
              <a:rPr lang="en-US" b="0" i="0" u="none" strike="noStrike" dirty="0">
                <a:solidFill>
                  <a:srgbClr val="000000"/>
                </a:solidFill>
                <a:effectLst/>
              </a:rPr>
              <a:t>Set goals, create action plans, monitor progress often</a:t>
            </a:r>
            <a:endParaRPr lang="en-US" b="0" dirty="0">
              <a:effectLst/>
            </a:endParaRPr>
          </a:p>
          <a:p>
            <a:pPr algn="ctr" rtl="0">
              <a:spcBef>
                <a:spcPts val="0"/>
              </a:spcBef>
              <a:spcAft>
                <a:spcPts val="300"/>
              </a:spcAft>
            </a:pPr>
            <a:r>
              <a:rPr lang="en-US" b="0" i="0" u="none" strike="noStrike" dirty="0">
                <a:solidFill>
                  <a:srgbClr val="000000"/>
                </a:solidFill>
                <a:effectLst/>
              </a:rPr>
              <a:t>Let students choose where to work</a:t>
            </a:r>
            <a:endParaRPr lang="en-US" b="0" dirty="0">
              <a:effectLst/>
            </a:endParaRPr>
          </a:p>
          <a:p>
            <a:pPr algn="ctr" rtl="0">
              <a:spcBef>
                <a:spcPts val="0"/>
              </a:spcBef>
              <a:spcAft>
                <a:spcPts val="300"/>
              </a:spcAft>
            </a:pPr>
            <a:r>
              <a:rPr lang="en-US" b="0" i="0" u="none" strike="noStrike" dirty="0">
                <a:solidFill>
                  <a:srgbClr val="000000"/>
                </a:solidFill>
                <a:effectLst/>
              </a:rPr>
              <a:t>Assign seating</a:t>
            </a:r>
            <a:endParaRPr lang="en-US" b="0" dirty="0">
              <a:effectLst/>
            </a:endParaRPr>
          </a:p>
          <a:p>
            <a:pPr algn="ctr" rtl="0">
              <a:spcBef>
                <a:spcPts val="0"/>
              </a:spcBef>
              <a:spcAft>
                <a:spcPts val="300"/>
              </a:spcAft>
            </a:pPr>
            <a:r>
              <a:rPr lang="en-US" b="0" i="0" u="none" strike="noStrike" dirty="0">
                <a:solidFill>
                  <a:srgbClr val="000000"/>
                </a:solidFill>
                <a:effectLst/>
              </a:rPr>
              <a:t>Teach grit</a:t>
            </a:r>
            <a:endParaRPr lang="en-US" b="0" dirty="0">
              <a:effectLst/>
            </a:endParaRPr>
          </a:p>
          <a:p>
            <a:pPr algn="ctr" rtl="0">
              <a:spcBef>
                <a:spcPts val="0"/>
              </a:spcBef>
              <a:spcAft>
                <a:spcPts val="300"/>
              </a:spcAft>
            </a:pPr>
            <a:r>
              <a:rPr lang="en-US" b="0" i="0" u="none" strike="noStrike" dirty="0">
                <a:solidFill>
                  <a:srgbClr val="000000"/>
                </a:solidFill>
                <a:effectLst/>
              </a:rPr>
              <a:t>Assign jobs</a:t>
            </a:r>
            <a:endParaRPr lang="en-US" b="0" dirty="0">
              <a:effectLst/>
            </a:endParaRPr>
          </a:p>
          <a:p>
            <a:pPr algn="ctr" rtl="0">
              <a:spcBef>
                <a:spcPts val="0"/>
              </a:spcBef>
              <a:spcAft>
                <a:spcPts val="300"/>
              </a:spcAft>
            </a:pPr>
            <a:r>
              <a:rPr lang="en-US" b="0" i="0" u="none" strike="noStrike" dirty="0">
                <a:solidFill>
                  <a:srgbClr val="000000"/>
                </a:solidFill>
                <a:effectLst/>
              </a:rPr>
              <a:t>Forecast changes</a:t>
            </a:r>
            <a:endParaRPr lang="en-US" b="0" dirty="0">
              <a:effectLst/>
            </a:endParaRPr>
          </a:p>
          <a:p>
            <a:pPr algn="ctr" rtl="0">
              <a:spcBef>
                <a:spcPts val="0"/>
              </a:spcBef>
              <a:spcAft>
                <a:spcPts val="300"/>
              </a:spcAft>
            </a:pPr>
            <a:r>
              <a:rPr lang="en-US" b="0" i="0" u="none" strike="noStrike" dirty="0">
                <a:solidFill>
                  <a:srgbClr val="000000"/>
                </a:solidFill>
                <a:effectLst/>
              </a:rPr>
              <a:t>Attend to cause and effect</a:t>
            </a:r>
            <a:endParaRPr lang="en-US" b="0" dirty="0">
              <a:effectLst/>
            </a:endParaRPr>
          </a:p>
          <a:p>
            <a:pPr algn="ctr" rtl="0">
              <a:spcBef>
                <a:spcPts val="0"/>
              </a:spcBef>
              <a:spcAft>
                <a:spcPts val="300"/>
              </a:spcAft>
            </a:pPr>
            <a:r>
              <a:rPr lang="en-US" b="0" i="0" u="none" strike="noStrike" dirty="0">
                <a:solidFill>
                  <a:srgbClr val="000000"/>
                </a:solidFill>
                <a:effectLst/>
              </a:rPr>
              <a:t>Use positive self talk</a:t>
            </a:r>
            <a:endParaRPr lang="en-US" b="0" dirty="0">
              <a:effectLst/>
            </a:endParaRPr>
          </a:p>
        </p:txBody>
      </p:sp>
    </p:spTree>
    <p:extLst>
      <p:ext uri="{BB962C8B-B14F-4D97-AF65-F5344CB8AC3E}">
        <p14:creationId xmlns:p14="http://schemas.microsoft.com/office/powerpoint/2010/main" val="1657939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AB2644-5346-C055-35E0-FCBD0DAE2FE3}"/>
              </a:ext>
            </a:extLst>
          </p:cNvPr>
          <p:cNvSpPr>
            <a:spLocks noGrp="1"/>
          </p:cNvSpPr>
          <p:nvPr>
            <p:ph type="title"/>
          </p:nvPr>
        </p:nvSpPr>
        <p:spPr/>
        <p:txBody>
          <a:bodyPr/>
          <a:lstStyle/>
          <a:p>
            <a:r>
              <a:rPr lang="en-US" dirty="0"/>
              <a:t>REGULATION...most essential</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pPr>
              <a:spcBef>
                <a:spcPts val="0"/>
              </a:spcBef>
              <a:spcAft>
                <a:spcPts val="1200"/>
              </a:spcAft>
            </a:pPr>
            <a:r>
              <a:rPr lang="en-US" b="0" i="0" u="none" strike="noStrike" dirty="0">
                <a:solidFill>
                  <a:srgbClr val="000000"/>
                </a:solidFill>
                <a:effectLst/>
              </a:rPr>
              <a:t>The ability to take in stimuli and manage emotional and behavioral responses accordingly. </a:t>
            </a:r>
            <a:endParaRPr lang="en-US" dirty="0">
              <a:solidFill>
                <a:srgbClr val="000000"/>
              </a:solidFill>
            </a:endParaRPr>
          </a:p>
          <a:p>
            <a:pPr>
              <a:spcBef>
                <a:spcPts val="0"/>
              </a:spcBef>
              <a:spcAft>
                <a:spcPts val="1200"/>
              </a:spcAft>
            </a:pPr>
            <a:r>
              <a:rPr lang="en-US" b="0" i="0" u="none" strike="noStrike" dirty="0">
                <a:solidFill>
                  <a:srgbClr val="000000"/>
                </a:solidFill>
                <a:effectLst/>
              </a:rPr>
              <a:t>Regulated students can access reason in their upstairs brain. </a:t>
            </a:r>
            <a:endParaRPr lang="en-US" b="0" dirty="0">
              <a:effectLst/>
              <a:ea typeface="Calibri"/>
              <a:cs typeface="Calibri"/>
            </a:endParaRPr>
          </a:p>
          <a:p>
            <a:pPr rtl="0">
              <a:spcBef>
                <a:spcPts val="0"/>
              </a:spcBef>
              <a:spcAft>
                <a:spcPts val="1200"/>
              </a:spcAft>
            </a:pPr>
            <a:r>
              <a:rPr lang="en-US" b="0" i="0" u="none" strike="noStrike" dirty="0">
                <a:solidFill>
                  <a:srgbClr val="000000"/>
                </a:solidFill>
                <a:effectLst/>
              </a:rPr>
              <a:t>Cause and effect connection</a:t>
            </a:r>
            <a:endParaRPr lang="en-US" b="0" dirty="0">
              <a:effectLst/>
            </a:endParaRPr>
          </a:p>
        </p:txBody>
      </p:sp>
    </p:spTree>
    <p:extLst>
      <p:ext uri="{BB962C8B-B14F-4D97-AF65-F5344CB8AC3E}">
        <p14:creationId xmlns:p14="http://schemas.microsoft.com/office/powerpoint/2010/main" val="1726427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04406-A9AC-F824-77F9-4417AF67775E}"/>
              </a:ext>
            </a:extLst>
          </p:cNvPr>
          <p:cNvSpPr>
            <a:spLocks noGrp="1"/>
          </p:cNvSpPr>
          <p:nvPr>
            <p:ph type="title"/>
          </p:nvPr>
        </p:nvSpPr>
        <p:spPr/>
        <p:txBody>
          <a:bodyPr/>
          <a:lstStyle/>
          <a:p>
            <a:r>
              <a:rPr lang="en-US" dirty="0"/>
              <a:t>Cues to unmet REGULATION needs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a:normAutofit/>
          </a:bodyPr>
          <a:lstStyle/>
          <a:p>
            <a:pPr rtl="0">
              <a:spcBef>
                <a:spcPts val="0"/>
              </a:spcBef>
              <a:spcAft>
                <a:spcPts val="1200"/>
              </a:spcAft>
            </a:pPr>
            <a:r>
              <a:rPr lang="en-US" b="0" i="0" u="none" strike="noStrike" dirty="0">
                <a:solidFill>
                  <a:srgbClr val="000000"/>
                </a:solidFill>
                <a:effectLst/>
              </a:rPr>
              <a:t>Tough transition times.</a:t>
            </a:r>
            <a:endParaRPr lang="en-US" b="0" dirty="0">
              <a:effectLst/>
            </a:endParaRPr>
          </a:p>
          <a:p>
            <a:pPr rtl="0">
              <a:spcBef>
                <a:spcPts val="0"/>
              </a:spcBef>
              <a:spcAft>
                <a:spcPts val="1200"/>
              </a:spcAft>
            </a:pPr>
            <a:r>
              <a:rPr lang="en-US" b="0" i="0" u="none" strike="noStrike" dirty="0">
                <a:solidFill>
                  <a:srgbClr val="000000"/>
                </a:solidFill>
                <a:effectLst/>
              </a:rPr>
              <a:t>Fidget constantly. Quick to agitate</a:t>
            </a:r>
            <a:endParaRPr lang="en-US" b="0" dirty="0">
              <a:effectLst/>
            </a:endParaRPr>
          </a:p>
          <a:p>
            <a:pPr rtl="0">
              <a:spcBef>
                <a:spcPts val="0"/>
              </a:spcBef>
              <a:spcAft>
                <a:spcPts val="1200"/>
              </a:spcAft>
            </a:pPr>
            <a:r>
              <a:rPr lang="en-US" b="0" i="0" u="none" strike="noStrike" dirty="0">
                <a:solidFill>
                  <a:srgbClr val="000000"/>
                </a:solidFill>
                <a:effectLst/>
              </a:rPr>
              <a:t>Shut down. Freeze</a:t>
            </a:r>
            <a:endParaRPr lang="en-US" b="0" dirty="0">
              <a:effectLst/>
            </a:endParaRPr>
          </a:p>
          <a:p>
            <a:pPr rtl="0">
              <a:spcBef>
                <a:spcPts val="0"/>
              </a:spcBef>
              <a:spcAft>
                <a:spcPts val="1200"/>
              </a:spcAft>
            </a:pPr>
            <a:r>
              <a:rPr lang="en-US" b="0" i="0" u="none" strike="noStrike" dirty="0">
                <a:solidFill>
                  <a:srgbClr val="000000"/>
                </a:solidFill>
                <a:effectLst/>
              </a:rPr>
              <a:t>Flips their lid suddenly. Slightest incident can be trigger</a:t>
            </a:r>
            <a:endParaRPr lang="en-US" b="0" dirty="0">
              <a:effectLst/>
            </a:endParaRPr>
          </a:p>
          <a:p>
            <a:r>
              <a:rPr lang="en-US" b="0" i="0" u="none" strike="noStrike" dirty="0">
                <a:solidFill>
                  <a:srgbClr val="000000"/>
                </a:solidFill>
                <a:effectLst/>
              </a:rPr>
              <a:t>Be on an emotional roller coaster. Wild fluctuations</a:t>
            </a:r>
            <a:endParaRPr lang="en-US" dirty="0"/>
          </a:p>
        </p:txBody>
      </p:sp>
    </p:spTree>
    <p:extLst>
      <p:ext uri="{BB962C8B-B14F-4D97-AF65-F5344CB8AC3E}">
        <p14:creationId xmlns:p14="http://schemas.microsoft.com/office/powerpoint/2010/main" val="1414947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0368D-304D-16D1-3E19-87A2D1A839C0}"/>
              </a:ext>
            </a:extLst>
          </p:cNvPr>
          <p:cNvSpPr>
            <a:spLocks noGrp="1"/>
          </p:cNvSpPr>
          <p:nvPr>
            <p:ph type="title"/>
          </p:nvPr>
        </p:nvSpPr>
        <p:spPr/>
        <p:txBody>
          <a:bodyPr/>
          <a:lstStyle/>
          <a:p>
            <a:pPr algn="ctr"/>
            <a:r>
              <a:rPr lang="en-US" dirty="0"/>
              <a:t>Universal Trauma-Invested REGULATION-Establishing Strategies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4294967295"/>
          </p:nvPr>
        </p:nvSpPr>
        <p:spPr>
          <a:xfrm>
            <a:off x="612488" y="2803766"/>
            <a:ext cx="10978994" cy="3727144"/>
          </a:xfrm>
        </p:spPr>
        <p:txBody>
          <a:bodyPr/>
          <a:lstStyle/>
          <a:p>
            <a:pPr marL="0" indent="0" algn="ctr" rtl="0">
              <a:spcBef>
                <a:spcPts val="300"/>
              </a:spcBef>
              <a:spcAft>
                <a:spcPts val="600"/>
              </a:spcAft>
              <a:buNone/>
            </a:pPr>
            <a:r>
              <a:rPr lang="en-US" b="0" i="0" u="none" strike="noStrike" dirty="0">
                <a:solidFill>
                  <a:srgbClr val="000000"/>
                </a:solidFill>
                <a:effectLst/>
              </a:rPr>
              <a:t>Weighted pencil</a:t>
            </a:r>
            <a:endParaRPr lang="en-US" b="0" dirty="0">
              <a:effectLst/>
            </a:endParaRPr>
          </a:p>
          <a:p>
            <a:pPr marL="0" indent="0" algn="ctr" rtl="0">
              <a:spcBef>
                <a:spcPts val="300"/>
              </a:spcBef>
              <a:spcAft>
                <a:spcPts val="600"/>
              </a:spcAft>
              <a:buNone/>
            </a:pPr>
            <a:r>
              <a:rPr lang="en-US" b="0" i="0" u="none" strike="noStrike" dirty="0">
                <a:solidFill>
                  <a:srgbClr val="000000"/>
                </a:solidFill>
                <a:effectLst/>
              </a:rPr>
              <a:t>Weighted lap pad</a:t>
            </a:r>
            <a:endParaRPr lang="en-US" b="0" dirty="0">
              <a:effectLst/>
            </a:endParaRPr>
          </a:p>
          <a:p>
            <a:pPr marL="0" indent="0" algn="ctr" rtl="0">
              <a:spcBef>
                <a:spcPts val="300"/>
              </a:spcBef>
              <a:spcAft>
                <a:spcPts val="600"/>
              </a:spcAft>
              <a:buNone/>
            </a:pPr>
            <a:r>
              <a:rPr lang="en-US" b="0" i="0" u="none" strike="noStrike" dirty="0">
                <a:solidFill>
                  <a:srgbClr val="000000"/>
                </a:solidFill>
                <a:effectLst/>
              </a:rPr>
              <a:t>Soothing music</a:t>
            </a:r>
            <a:endParaRPr lang="en-US" b="0" dirty="0">
              <a:effectLst/>
            </a:endParaRPr>
          </a:p>
          <a:p>
            <a:pPr marL="0" indent="0" algn="ctr" rtl="0">
              <a:spcBef>
                <a:spcPts val="300"/>
              </a:spcBef>
              <a:spcAft>
                <a:spcPts val="600"/>
              </a:spcAft>
              <a:buNone/>
            </a:pPr>
            <a:r>
              <a:rPr lang="en-US" b="0" i="0" u="none" strike="noStrike" dirty="0">
                <a:solidFill>
                  <a:srgbClr val="000000"/>
                </a:solidFill>
                <a:effectLst/>
              </a:rPr>
              <a:t>Stress ball or worry stone</a:t>
            </a:r>
            <a:endParaRPr lang="en-US" b="0" dirty="0">
              <a:effectLst/>
            </a:endParaRPr>
          </a:p>
          <a:p>
            <a:pPr marL="0" indent="0" algn="ctr" rtl="0">
              <a:spcBef>
                <a:spcPts val="300"/>
              </a:spcBef>
              <a:spcAft>
                <a:spcPts val="600"/>
              </a:spcAft>
              <a:buNone/>
            </a:pPr>
            <a:r>
              <a:rPr lang="en-US" b="0" i="0" u="none" strike="noStrike" dirty="0">
                <a:solidFill>
                  <a:srgbClr val="000000"/>
                </a:solidFill>
                <a:effectLst/>
              </a:rPr>
              <a:t>Play catch</a:t>
            </a:r>
            <a:endParaRPr lang="en-US" b="0" dirty="0">
              <a:effectLst/>
            </a:endParaRPr>
          </a:p>
          <a:p>
            <a:pPr marL="0" indent="0" algn="ctr" rtl="0">
              <a:spcBef>
                <a:spcPts val="300"/>
              </a:spcBef>
              <a:spcAft>
                <a:spcPts val="600"/>
              </a:spcAft>
              <a:buNone/>
            </a:pPr>
            <a:r>
              <a:rPr lang="en-US" b="0" i="0" u="none" strike="noStrike" dirty="0">
                <a:solidFill>
                  <a:srgbClr val="000000"/>
                </a:solidFill>
                <a:effectLst/>
              </a:rPr>
              <a:t>Let them choose where to work</a:t>
            </a:r>
            <a:endParaRPr lang="en-US" b="0" dirty="0">
              <a:effectLst/>
            </a:endParaRPr>
          </a:p>
          <a:p>
            <a:pPr marL="0" indent="0" algn="ctr" rtl="0">
              <a:spcBef>
                <a:spcPts val="300"/>
              </a:spcBef>
              <a:spcAft>
                <a:spcPts val="600"/>
              </a:spcAft>
              <a:buNone/>
            </a:pPr>
            <a:r>
              <a:rPr lang="en-US" b="0" i="0" u="none" strike="noStrike" dirty="0">
                <a:solidFill>
                  <a:srgbClr val="000000"/>
                </a:solidFill>
                <a:effectLst/>
              </a:rPr>
              <a:t>Keep their hands busy</a:t>
            </a:r>
            <a:endParaRPr lang="en-US" b="0" dirty="0">
              <a:effectLst/>
            </a:endParaRPr>
          </a:p>
          <a:p>
            <a:pPr marL="0" indent="0" algn="ctr" rtl="0">
              <a:spcBef>
                <a:spcPts val="300"/>
              </a:spcBef>
              <a:spcAft>
                <a:spcPts val="600"/>
              </a:spcAft>
              <a:buNone/>
            </a:pPr>
            <a:r>
              <a:rPr lang="en-US" b="0" i="0" u="none" strike="noStrike" dirty="0">
                <a:solidFill>
                  <a:srgbClr val="000000"/>
                </a:solidFill>
                <a:effectLst/>
              </a:rPr>
              <a:t>Offer brain breaks</a:t>
            </a:r>
            <a:endParaRPr lang="en-US" b="0" dirty="0">
              <a:effectLst/>
            </a:endParaRPr>
          </a:p>
        </p:txBody>
      </p:sp>
    </p:spTree>
    <p:extLst>
      <p:ext uri="{BB962C8B-B14F-4D97-AF65-F5344CB8AC3E}">
        <p14:creationId xmlns:p14="http://schemas.microsoft.com/office/powerpoint/2010/main" val="2952006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24A23E-77E5-6443-8110-2DD2D137E7C6}"/>
              </a:ext>
            </a:extLst>
          </p:cNvPr>
          <p:cNvSpPr>
            <a:spLocks noGrp="1"/>
          </p:cNvSpPr>
          <p:nvPr>
            <p:ph type="title"/>
          </p:nvPr>
        </p:nvSpPr>
        <p:spPr/>
        <p:txBody>
          <a:bodyPr/>
          <a:lstStyle/>
          <a:p>
            <a:r>
              <a:rPr lang="en-US" dirty="0"/>
              <a:t>Regulation</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pPr rtl="0">
              <a:spcBef>
                <a:spcPts val="0"/>
              </a:spcBef>
              <a:spcAft>
                <a:spcPts val="1200"/>
              </a:spcAft>
            </a:pPr>
            <a:r>
              <a:rPr lang="en-US" b="0" i="0" u="none" strike="noStrike" dirty="0">
                <a:solidFill>
                  <a:srgbClr val="000000"/>
                </a:solidFill>
                <a:effectLst/>
              </a:rPr>
              <a:t>When incorporating regulation strategies and tools, do not attempt anything that will send YOU to your lizard brain.</a:t>
            </a:r>
            <a:endParaRPr lang="en-US" b="0" dirty="0">
              <a:effectLst/>
            </a:endParaRPr>
          </a:p>
          <a:p>
            <a:pPr rtl="0">
              <a:spcBef>
                <a:spcPts val="0"/>
              </a:spcBef>
              <a:spcAft>
                <a:spcPts val="1200"/>
              </a:spcAft>
            </a:pPr>
            <a:r>
              <a:rPr lang="en-US" b="0" i="0" u="none" strike="noStrike" dirty="0">
                <a:solidFill>
                  <a:srgbClr val="000000"/>
                </a:solidFill>
                <a:effectLst/>
              </a:rPr>
              <a:t>Start slow and partner with your students to identify what you can all consent and commit to.</a:t>
            </a:r>
            <a:endParaRPr lang="en-US" b="0" dirty="0">
              <a:effectLst/>
            </a:endParaRPr>
          </a:p>
          <a:p>
            <a:pPr rtl="0">
              <a:spcBef>
                <a:spcPts val="0"/>
              </a:spcBef>
              <a:spcAft>
                <a:spcPts val="1200"/>
              </a:spcAft>
            </a:pPr>
            <a:r>
              <a:rPr lang="en-US" b="0" i="0" u="none" strike="noStrike" dirty="0">
                <a:solidFill>
                  <a:srgbClr val="000000"/>
                </a:solidFill>
                <a:effectLst/>
              </a:rPr>
              <a:t>Communicate the purpose.</a:t>
            </a:r>
            <a:endParaRPr lang="en-US" b="0" dirty="0">
              <a:effectLst/>
            </a:endParaRPr>
          </a:p>
          <a:p>
            <a:pPr rtl="0">
              <a:spcBef>
                <a:spcPts val="0"/>
              </a:spcBef>
              <a:spcAft>
                <a:spcPts val="1200"/>
              </a:spcAft>
            </a:pPr>
            <a:r>
              <a:rPr lang="en-US" b="0" i="0" u="none" strike="noStrike" dirty="0">
                <a:solidFill>
                  <a:srgbClr val="000000"/>
                </a:solidFill>
                <a:effectLst/>
              </a:rPr>
              <a:t>Explain the why.</a:t>
            </a:r>
            <a:endParaRPr lang="en-US" b="0" dirty="0">
              <a:effectLst/>
            </a:endParaRPr>
          </a:p>
          <a:p>
            <a:pPr rtl="0">
              <a:spcBef>
                <a:spcPts val="0"/>
              </a:spcBef>
              <a:spcAft>
                <a:spcPts val="1200"/>
              </a:spcAft>
            </a:pPr>
            <a:r>
              <a:rPr lang="en-US" b="0" i="0" u="none" strike="noStrike" dirty="0">
                <a:solidFill>
                  <a:srgbClr val="000000"/>
                </a:solidFill>
                <a:effectLst/>
              </a:rPr>
              <a:t>Consent is essential.</a:t>
            </a:r>
            <a:endParaRPr lang="en-US" b="0" dirty="0">
              <a:effectLst/>
            </a:endParaRPr>
          </a:p>
          <a:p>
            <a:pPr>
              <a:spcBef>
                <a:spcPts val="0"/>
              </a:spcBef>
              <a:spcAft>
                <a:spcPts val="1200"/>
              </a:spcAft>
            </a:pPr>
            <a:r>
              <a:rPr lang="en-US" sz="1800" dirty="0">
                <a:solidFill>
                  <a:srgbClr val="000000"/>
                </a:solidFill>
                <a:latin typeface="Calibri" panose="020F0502020204030204" pitchFamily="34" charset="0"/>
                <a:cs typeface="Calibri" panose="020F0502020204030204" pitchFamily="34" charset="0"/>
              </a:rPr>
              <a:t>                                                                                          </a:t>
            </a:r>
            <a:r>
              <a:rPr lang="en-US" b="0" i="0" u="none" strike="noStrike" dirty="0">
                <a:solidFill>
                  <a:srgbClr val="000000"/>
                </a:solidFill>
                <a:effectLst/>
                <a:latin typeface="Calibri" panose="020F0502020204030204" pitchFamily="34" charset="0"/>
                <a:cs typeface="Calibri" panose="020F0502020204030204" pitchFamily="34" charset="0"/>
              </a:rPr>
              <a:t>Example: p. 159 RRR</a:t>
            </a:r>
            <a:endParaRPr lang="en-US" b="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024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70E12-9D6A-923F-94E9-B6A6913A055F}"/>
              </a:ext>
            </a:extLst>
          </p:cNvPr>
          <p:cNvSpPr>
            <a:spLocks noGrp="1"/>
          </p:cNvSpPr>
          <p:nvPr>
            <p:ph type="title"/>
          </p:nvPr>
        </p:nvSpPr>
        <p:spPr/>
        <p:txBody>
          <a:bodyPr/>
          <a:lstStyle/>
          <a:p>
            <a:r>
              <a:rPr lang="en-US" dirty="0"/>
              <a:t>Resilience  </a:t>
            </a:r>
            <a:r>
              <a:rPr lang="en-US" sz="3200" b="0" dirty="0"/>
              <a:t>(Harrison, Hoon, &amp; </a:t>
            </a:r>
            <a:r>
              <a:rPr lang="en-US" sz="3200" b="0" dirty="0" err="1"/>
              <a:t>Floet</a:t>
            </a:r>
            <a:r>
              <a:rPr lang="en-US" sz="3200" b="0" dirty="0"/>
              <a:t>, 2021)</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Autofit/>
          </a:bodyPr>
          <a:lstStyle/>
          <a:p>
            <a:r>
              <a:rPr lang="en-US" dirty="0">
                <a:latin typeface="Calibri" panose="020F0502020204030204" pitchFamily="34" charset="0"/>
                <a:ea typeface="+mn-lt"/>
                <a:cs typeface="+mn-lt"/>
              </a:rPr>
              <a:t>Resilience in children can be defined as ‘the process by which the child moves through a traumatic event, utilizing various protective factors for support, and returning to “baseline” in terms of an emotional and physiologic response to the stressor’. </a:t>
            </a:r>
            <a:endParaRPr lang="en-US" dirty="0">
              <a:latin typeface="Calibri" panose="020F0502020204030204" pitchFamily="34" charset="0"/>
              <a:ea typeface="Calibri Light"/>
              <a:cs typeface="Calibri" panose="020F0502020204030204" pitchFamily="34" charset="0"/>
            </a:endParaRPr>
          </a:p>
          <a:p>
            <a:r>
              <a:rPr lang="en-US" dirty="0">
                <a:latin typeface="Calibri" panose="020F0502020204030204" pitchFamily="34" charset="0"/>
                <a:ea typeface="+mn-lt"/>
                <a:cs typeface="+mn-lt"/>
              </a:rPr>
              <a:t>Resilience, an essential component in effectively overcoming ACEs, can be considered a trait, outcome, or process.</a:t>
            </a:r>
            <a:endParaRPr lang="en-US" dirty="0">
              <a:latin typeface="Calibri" panose="020F0502020204030204" pitchFamily="34" charset="0"/>
              <a:ea typeface="Calibri Light"/>
              <a:cs typeface="Calibri" panose="020F0502020204030204" pitchFamily="34" charset="0"/>
            </a:endParaRPr>
          </a:p>
          <a:p>
            <a:r>
              <a:rPr lang="en-US" dirty="0">
                <a:latin typeface="Calibri" panose="020F0502020204030204" pitchFamily="34" charset="0"/>
                <a:ea typeface="+mn-lt"/>
                <a:cs typeface="+mn-lt"/>
              </a:rPr>
              <a:t>As a process, it includes both internal and external factors that can redirect a negative experience or series of stressful events into an outcome of positive personal development. </a:t>
            </a:r>
            <a:endParaRPr lang="en-US" dirty="0">
              <a:latin typeface="Calibri" panose="020F0502020204030204" pitchFamily="34" charset="0"/>
              <a:ea typeface="Calibri"/>
              <a:cs typeface="Calibri"/>
            </a:endParaRPr>
          </a:p>
        </p:txBody>
      </p:sp>
    </p:spTree>
    <p:extLst>
      <p:ext uri="{BB962C8B-B14F-4D97-AF65-F5344CB8AC3E}">
        <p14:creationId xmlns:p14="http://schemas.microsoft.com/office/powerpoint/2010/main" val="50668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0BB199-4866-861D-D80B-187A76AE489F}"/>
              </a:ext>
            </a:extLst>
          </p:cNvPr>
          <p:cNvSpPr>
            <a:spLocks noGrp="1"/>
          </p:cNvSpPr>
          <p:nvPr>
            <p:ph type="title"/>
          </p:nvPr>
        </p:nvSpPr>
        <p:spPr/>
        <p:txBody>
          <a:bodyPr/>
          <a:lstStyle/>
          <a:p>
            <a:r>
              <a:rPr lang="en-US" dirty="0"/>
              <a:t>Trauma is a Continuum</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numCol="1" rtlCol="0" anchor="t">
            <a:normAutofit/>
          </a:bodyPr>
          <a:lstStyle/>
          <a:p>
            <a:pPr>
              <a:spcBef>
                <a:spcPts val="0"/>
              </a:spcBef>
              <a:spcAft>
                <a:spcPts val="1200"/>
              </a:spcAft>
            </a:pPr>
            <a:r>
              <a:rPr lang="en-US" sz="2600" b="0" i="0" u="none" strike="noStrike" dirty="0">
                <a:solidFill>
                  <a:srgbClr val="000000"/>
                </a:solidFill>
                <a:effectLst/>
                <a:latin typeface="Calibri" panose="020F0502020204030204" pitchFamily="34" charset="0"/>
                <a:ea typeface="Calibri Light"/>
                <a:cs typeface="Calibri" panose="020F0502020204030204" pitchFamily="34" charset="0"/>
              </a:rPr>
              <a:t>war, torture, rape, natural </a:t>
            </a:r>
            <a:r>
              <a:rPr lang="en-US" sz="2600" dirty="0">
                <a:solidFill>
                  <a:srgbClr val="000000"/>
                </a:solidFill>
                <a:latin typeface="Calibri" panose="020F0502020204030204" pitchFamily="34" charset="0"/>
                <a:ea typeface="Calibri Light"/>
                <a:cs typeface="Calibri" panose="020F0502020204030204" pitchFamily="34" charset="0"/>
              </a:rPr>
              <a:t>disaster, divorce</a:t>
            </a:r>
            <a:r>
              <a:rPr lang="en-US" sz="2600" b="0" i="0" u="none" strike="noStrike" dirty="0">
                <a:solidFill>
                  <a:srgbClr val="000000"/>
                </a:solidFill>
                <a:effectLst/>
                <a:latin typeface="Calibri" panose="020F0502020204030204" pitchFamily="34" charset="0"/>
                <a:ea typeface="Calibri Light"/>
                <a:cs typeface="Calibri" panose="020F0502020204030204" pitchFamily="34" charset="0"/>
              </a:rPr>
              <a:t>, poverty, serious illness, abuse</a:t>
            </a:r>
            <a:endParaRPr lang="en-US" sz="2600" b="0" dirty="0">
              <a:effectLst/>
              <a:latin typeface="Calibri" panose="020F0502020204030204" pitchFamily="34" charset="0"/>
              <a:ea typeface="Calibri Light"/>
              <a:cs typeface="Calibri" panose="020F0502020204030204" pitchFamily="34" charset="0"/>
            </a:endParaRPr>
          </a:p>
          <a:p>
            <a:pPr rtl="0">
              <a:spcBef>
                <a:spcPts val="0"/>
              </a:spcBef>
              <a:spcAft>
                <a:spcPts val="1200"/>
              </a:spcAft>
            </a:pPr>
            <a:r>
              <a:rPr lang="en-US" sz="2600" b="0" i="0" u="none" strike="noStrike" dirty="0">
                <a:solidFill>
                  <a:srgbClr val="000000"/>
                </a:solidFill>
                <a:effectLst/>
                <a:latin typeface="Calibri" panose="020F0502020204030204" pitchFamily="34" charset="0"/>
                <a:ea typeface="Calibri Light"/>
                <a:cs typeface="Calibri" panose="020F0502020204030204" pitchFamily="34" charset="0"/>
              </a:rPr>
              <a:t>Definitions focus on the IMPACT of the event, not the nature of the event.</a:t>
            </a:r>
            <a:endParaRPr lang="en-US" sz="2600" b="0" dirty="0">
              <a:effectLst/>
              <a:latin typeface="Calibri" panose="020F0502020204030204" pitchFamily="34" charset="0"/>
              <a:ea typeface="Calibri Light"/>
              <a:cs typeface="Calibri" panose="020F0502020204030204" pitchFamily="34" charset="0"/>
            </a:endParaRPr>
          </a:p>
          <a:p>
            <a:pPr rtl="0">
              <a:spcBef>
                <a:spcPts val="0"/>
              </a:spcBef>
              <a:spcAft>
                <a:spcPts val="1200"/>
              </a:spcAft>
            </a:pPr>
            <a:r>
              <a:rPr lang="en-US" sz="2600" b="0" i="0" u="none" strike="noStrike" dirty="0">
                <a:solidFill>
                  <a:srgbClr val="000000"/>
                </a:solidFill>
                <a:effectLst/>
                <a:latin typeface="Calibri" panose="020F0502020204030204" pitchFamily="34" charset="0"/>
                <a:ea typeface="Calibri Light"/>
                <a:cs typeface="Calibri" panose="020F0502020204030204" pitchFamily="34" charset="0"/>
              </a:rPr>
              <a:t>We all respond to trauma differently.</a:t>
            </a:r>
          </a:p>
          <a:p>
            <a:pPr>
              <a:spcBef>
                <a:spcPts val="0"/>
              </a:spcBef>
              <a:spcAft>
                <a:spcPts val="1200"/>
              </a:spcAft>
            </a:pPr>
            <a:endParaRPr lang="en-US" sz="2600" dirty="0">
              <a:solidFill>
                <a:srgbClr val="000000"/>
              </a:solidFill>
            </a:endParaRPr>
          </a:p>
          <a:p>
            <a:pPr>
              <a:spcBef>
                <a:spcPts val="0"/>
              </a:spcBef>
              <a:spcAft>
                <a:spcPts val="1200"/>
              </a:spcAft>
            </a:pPr>
            <a:r>
              <a:rPr lang="en-US" sz="2600" b="0" i="1" u="none" strike="noStrike" dirty="0">
                <a:solidFill>
                  <a:srgbClr val="000000"/>
                </a:solidFill>
                <a:effectLst/>
                <a:highlight>
                  <a:srgbClr val="FFFF00"/>
                </a:highlight>
              </a:rPr>
              <a:t>“Trauma is an exceptional experience in which powerful and dangerous events overwhelm a person’s capacity to cope.” </a:t>
            </a:r>
            <a:r>
              <a:rPr lang="en-US" sz="2600" b="0" i="0" u="none" strike="noStrike" dirty="0">
                <a:solidFill>
                  <a:srgbClr val="000000"/>
                </a:solidFill>
                <a:effectLst/>
                <a:highlight>
                  <a:srgbClr val="FFFF00"/>
                </a:highlight>
              </a:rPr>
              <a:t>(Rice &amp; Groves, 2005)</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683299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804F03-A30F-AEF9-2E9A-1C0D6E7ECA35}"/>
              </a:ext>
            </a:extLst>
          </p:cNvPr>
          <p:cNvSpPr>
            <a:spLocks noGrp="1"/>
          </p:cNvSpPr>
          <p:nvPr>
            <p:ph type="title"/>
          </p:nvPr>
        </p:nvSpPr>
        <p:spPr/>
        <p:txBody>
          <a:bodyPr/>
          <a:lstStyle/>
          <a:p>
            <a:r>
              <a:rPr lang="en-US" dirty="0"/>
              <a:t>Resilience and Coping Skills </a:t>
            </a:r>
            <a:r>
              <a:rPr lang="en-US" sz="3200" b="0" dirty="0"/>
              <a:t> (Harrison, Hoon, &amp; </a:t>
            </a:r>
            <a:r>
              <a:rPr lang="en-US" sz="3200" b="0" dirty="0" err="1"/>
              <a:t>Floet</a:t>
            </a:r>
            <a:r>
              <a:rPr lang="en-US" sz="3200" b="0" dirty="0"/>
              <a:t>, 2021)</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Autofit/>
          </a:bodyPr>
          <a:lstStyle/>
          <a:p>
            <a:r>
              <a:rPr lang="en-US" dirty="0">
                <a:latin typeface="Calibri" panose="020F0502020204030204" pitchFamily="34" charset="0"/>
                <a:ea typeface="+mn-lt"/>
                <a:cs typeface="+mn-lt"/>
              </a:rPr>
              <a:t>Coping skills are essential for successfully overcome stressful or traumatic events. </a:t>
            </a:r>
            <a:endParaRPr lang="en-US" dirty="0">
              <a:latin typeface="Calibri" panose="020F0502020204030204" pitchFamily="34" charset="0"/>
              <a:ea typeface="Calibri Light"/>
              <a:cs typeface="Calibri" panose="020F0502020204030204" pitchFamily="34" charset="0"/>
            </a:endParaRPr>
          </a:p>
          <a:p>
            <a:r>
              <a:rPr lang="en-US" dirty="0">
                <a:latin typeface="Calibri" panose="020F0502020204030204" pitchFamily="34" charset="0"/>
                <a:ea typeface="+mn-lt"/>
                <a:cs typeface="+mn-lt"/>
              </a:rPr>
              <a:t>Children have two types of coping strategies that can be examined in relation to ACEs, problem-focused and avoidant emotion-focused coping.</a:t>
            </a:r>
            <a:endParaRPr lang="en-US" dirty="0">
              <a:latin typeface="Calibri" panose="020F0502020204030204" pitchFamily="34" charset="0"/>
              <a:ea typeface="Calibri Light"/>
              <a:cs typeface="Calibri" panose="020F0502020204030204" pitchFamily="34" charset="0"/>
            </a:endParaRPr>
          </a:p>
          <a:p>
            <a:r>
              <a:rPr lang="en-US" dirty="0">
                <a:latin typeface="Calibri" panose="020F0502020204030204" pitchFamily="34" charset="0"/>
                <a:ea typeface="+mn-lt"/>
                <a:cs typeface="+mn-lt"/>
              </a:rPr>
              <a:t>Problem-focused coping concentrates on resolving the problem. It can be evaluated using three subscales: positive reinterpretation and growth; active coping; and planning. A favorable outcome of problem-focused coping is that the problem is successfully resolved while promoting competence and self-efficacy.</a:t>
            </a:r>
            <a:endParaRPr lang="en-US" dirty="0">
              <a:latin typeface="Calibri" panose="020F0502020204030204" pitchFamily="34" charset="0"/>
              <a:ea typeface="Calibri Light"/>
              <a:cs typeface="Calibri" panose="020F0502020204030204" pitchFamily="34" charset="0"/>
            </a:endParaRPr>
          </a:p>
        </p:txBody>
      </p:sp>
    </p:spTree>
    <p:extLst>
      <p:ext uri="{BB962C8B-B14F-4D97-AF65-F5344CB8AC3E}">
        <p14:creationId xmlns:p14="http://schemas.microsoft.com/office/powerpoint/2010/main" val="2193680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D8484F-A749-C589-4521-7083BEF82C8F}"/>
              </a:ext>
            </a:extLst>
          </p:cNvPr>
          <p:cNvSpPr>
            <a:spLocks noGrp="1"/>
          </p:cNvSpPr>
          <p:nvPr>
            <p:ph type="title"/>
          </p:nvPr>
        </p:nvSpPr>
        <p:spPr/>
        <p:txBody>
          <a:bodyPr/>
          <a:lstStyle/>
          <a:p>
            <a:r>
              <a:rPr lang="en-US" dirty="0"/>
              <a:t>Resilience and Coping Skills</a:t>
            </a:r>
            <a:r>
              <a:rPr lang="en-US" b="0" dirty="0"/>
              <a:t>, continued </a:t>
            </a:r>
            <a:r>
              <a:rPr lang="en-US" dirty="0"/>
              <a:t> </a:t>
            </a:r>
            <a:br>
              <a:rPr lang="en-US" sz="3200" b="0" dirty="0"/>
            </a:br>
            <a:r>
              <a:rPr lang="en-US" sz="3200" b="0" dirty="0"/>
              <a:t>(Harrison, Hoon, &amp; </a:t>
            </a:r>
            <a:r>
              <a:rPr lang="en-US" sz="3200" b="0" dirty="0" err="1"/>
              <a:t>Floet</a:t>
            </a:r>
            <a:r>
              <a:rPr lang="en-US" sz="3200" b="0" dirty="0"/>
              <a:t>, 2021)</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Autofit/>
          </a:bodyPr>
          <a:lstStyle/>
          <a:p>
            <a:r>
              <a:rPr lang="en-US" dirty="0">
                <a:latin typeface="Calibri" panose="020F0502020204030204" pitchFamily="34" charset="0"/>
                <a:ea typeface="Calibri"/>
                <a:cs typeface="Calibri"/>
              </a:rPr>
              <a:t>The second strategy,</a:t>
            </a:r>
            <a:r>
              <a:rPr lang="en-US" b="1" dirty="0">
                <a:latin typeface="Calibri" panose="020F0502020204030204" pitchFamily="34" charset="0"/>
                <a:ea typeface="Calibri"/>
                <a:cs typeface="Calibri"/>
              </a:rPr>
              <a:t> </a:t>
            </a:r>
            <a:r>
              <a:rPr lang="en-US" b="1" dirty="0">
                <a:ea typeface="+mn-lt"/>
                <a:cs typeface="+mn-lt"/>
              </a:rPr>
              <a:t>emotion-focused coping</a:t>
            </a:r>
            <a:r>
              <a:rPr lang="en-US" dirty="0">
                <a:latin typeface="Calibri"/>
                <a:ea typeface="Calibri"/>
                <a:cs typeface="Calibri"/>
              </a:rPr>
              <a:t>,</a:t>
            </a:r>
            <a:r>
              <a:rPr lang="en-US" dirty="0">
                <a:latin typeface="Calibri" panose="020F0502020204030204" pitchFamily="34" charset="0"/>
                <a:ea typeface="Calibri"/>
                <a:cs typeface="Calibri"/>
              </a:rPr>
              <a:t> is </a:t>
            </a:r>
            <a:r>
              <a:rPr lang="en-US" dirty="0">
                <a:latin typeface="Calibri" panose="020F0502020204030204" pitchFamily="34" charset="0"/>
                <a:ea typeface="+mn-lt"/>
                <a:cs typeface="+mn-lt"/>
              </a:rPr>
              <a:t>an avoidant strategy. This uses strategies such as denial, venting, or behavioral disengagement to diminish the negative affective response to the stressor. </a:t>
            </a:r>
          </a:p>
          <a:p>
            <a:r>
              <a:rPr lang="en-US" dirty="0">
                <a:latin typeface="Calibri" panose="020F0502020204030204" pitchFamily="34" charset="0"/>
                <a:ea typeface="+mn-lt"/>
                <a:cs typeface="+mn-lt"/>
              </a:rPr>
              <a:t>This might diminish the immediate negative effects for the individual, however it is temporary and the problem is unresolved. </a:t>
            </a:r>
          </a:p>
          <a:p>
            <a:r>
              <a:rPr lang="en-US" dirty="0">
                <a:latin typeface="Calibri" panose="020F0502020204030204" pitchFamily="34" charset="0"/>
                <a:ea typeface="+mn-lt"/>
                <a:cs typeface="+mn-lt"/>
              </a:rPr>
              <a:t>This type of coping helps in the moment or the immediate future.</a:t>
            </a:r>
            <a:endParaRPr lang="en-US" dirty="0">
              <a:latin typeface="Calibri" panose="020F0502020204030204" pitchFamily="34" charset="0"/>
              <a:ea typeface="Calibri"/>
              <a:cs typeface="Calibri"/>
            </a:endParaRPr>
          </a:p>
        </p:txBody>
      </p:sp>
    </p:spTree>
    <p:extLst>
      <p:ext uri="{BB962C8B-B14F-4D97-AF65-F5344CB8AC3E}">
        <p14:creationId xmlns:p14="http://schemas.microsoft.com/office/powerpoint/2010/main" val="1309316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6F7465-526F-17F6-4F16-A0D5C537BF9B}"/>
              </a:ext>
            </a:extLst>
          </p:cNvPr>
          <p:cNvSpPr>
            <a:spLocks noGrp="1"/>
          </p:cNvSpPr>
          <p:nvPr>
            <p:ph type="title"/>
          </p:nvPr>
        </p:nvSpPr>
        <p:spPr/>
        <p:txBody>
          <a:bodyPr/>
          <a:lstStyle/>
          <a:p>
            <a:r>
              <a:rPr lang="en-US" dirty="0"/>
              <a:t>Resilience and Relationships </a:t>
            </a:r>
            <a:r>
              <a:rPr lang="en-US" sz="3200" b="0" dirty="0"/>
              <a:t> (Harrison, Hoon, &amp; </a:t>
            </a:r>
            <a:r>
              <a:rPr lang="en-US" sz="3200" b="0" dirty="0" err="1"/>
              <a:t>Floet</a:t>
            </a:r>
            <a:r>
              <a:rPr lang="en-US" sz="3200" b="0" dirty="0"/>
              <a:t>, 2021)</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vert="horz" lIns="91440" tIns="45720" rIns="91440" bIns="45720" rtlCol="0" anchor="t">
            <a:normAutofit/>
          </a:bodyPr>
          <a:lstStyle/>
          <a:p>
            <a:r>
              <a:rPr lang="en-US" dirty="0">
                <a:latin typeface="Calibri" panose="020F0502020204030204" pitchFamily="34" charset="0"/>
                <a:ea typeface="+mn-lt"/>
                <a:cs typeface="+mn-lt"/>
              </a:rPr>
              <a:t>Safe, stable, and nurturing relationships during childhood are important protective factors, which can diminish long-term physical and mental health problems in adulthood.</a:t>
            </a:r>
            <a:r>
              <a:rPr lang="en-US" baseline="30000" dirty="0">
                <a:solidFill>
                  <a:srgbClr val="0000CC"/>
                </a:solidFill>
                <a:latin typeface="Calibri" panose="020F0502020204030204" pitchFamily="34" charset="0"/>
                <a:ea typeface="+mn-lt"/>
                <a:cs typeface="+mn-lt"/>
                <a:hlinkClick r:id="rId2">
                  <a:extLst>
                    <a:ext uri="{A12FA001-AC4F-418D-AE19-62706E023703}">
                      <ahyp:hlinkClr xmlns:ahyp="http://schemas.microsoft.com/office/drawing/2018/hyperlinkcolor" val="tx"/>
                    </a:ext>
                  </a:extLst>
                </a:hlinkClick>
              </a:rPr>
              <a:t>33</a:t>
            </a:r>
            <a:r>
              <a:rPr lang="en-US" b="1" dirty="0">
                <a:latin typeface="Calibri" panose="020F0502020204030204" pitchFamily="34" charset="0"/>
                <a:ea typeface="+mn-lt"/>
                <a:cs typeface="+mn-lt"/>
              </a:rPr>
              <a:t> </a:t>
            </a:r>
            <a:r>
              <a:rPr lang="en-US" dirty="0">
                <a:latin typeface="Calibri" panose="020F0502020204030204" pitchFamily="34" charset="0"/>
                <a:ea typeface="+mn-lt"/>
                <a:cs typeface="+mn-lt"/>
              </a:rPr>
              <a:t>The external support of having an adult who helps to make the child feel safe is an effective protective factor that may build resilience and ultimately help mitigate the impact of ACEs.</a:t>
            </a:r>
            <a:endParaRPr lang="en-US" dirty="0"/>
          </a:p>
        </p:txBody>
      </p:sp>
    </p:spTree>
    <p:extLst>
      <p:ext uri="{BB962C8B-B14F-4D97-AF65-F5344CB8AC3E}">
        <p14:creationId xmlns:p14="http://schemas.microsoft.com/office/powerpoint/2010/main" val="2072688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C960-D36F-6249-B978-86B4C003FC61}"/>
              </a:ext>
            </a:extLst>
          </p:cNvPr>
          <p:cNvSpPr>
            <a:spLocks noGrp="1"/>
          </p:cNvSpPr>
          <p:nvPr>
            <p:ph type="title"/>
          </p:nvPr>
        </p:nvSpPr>
        <p:spPr/>
        <p:txBody>
          <a:bodyPr/>
          <a:lstStyle/>
          <a:p>
            <a:r>
              <a:rPr lang="en-US" dirty="0"/>
              <a:t>Not Perfect. Enough.</a:t>
            </a:r>
            <a:endParaRPr lang="en-US" b="0" i="1" dirty="0"/>
          </a:p>
        </p:txBody>
      </p:sp>
      <p:sp>
        <p:nvSpPr>
          <p:cNvPr id="3" name="Text Placeholder 2">
            <a:extLst>
              <a:ext uri="{FF2B5EF4-FFF2-40B4-BE49-F238E27FC236}">
                <a16:creationId xmlns:a16="http://schemas.microsoft.com/office/drawing/2014/main" id="{D90B3430-367F-F3EA-C3E4-6195A5945000}"/>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Human beings are complicated</a:t>
            </a:r>
          </a:p>
          <a:p>
            <a:pPr marL="342900" indent="-342900">
              <a:buFont typeface="Arial" panose="020B0604020202020204" pitchFamily="34" charset="0"/>
              <a:buChar char="•"/>
            </a:pPr>
            <a:r>
              <a:rPr lang="en-US" dirty="0"/>
              <a:t>Emotions are dynamic influences</a:t>
            </a:r>
          </a:p>
          <a:p>
            <a:pPr marL="342900" indent="-342900">
              <a:buFont typeface="Arial" panose="020B0604020202020204" pitchFamily="34" charset="0"/>
              <a:buChar char="•"/>
            </a:pPr>
            <a:r>
              <a:rPr lang="en-US" dirty="0"/>
              <a:t>Trauma brings variable needs</a:t>
            </a:r>
          </a:p>
          <a:p>
            <a:pPr marL="342900" indent="-342900">
              <a:buFont typeface="Arial" panose="020B0604020202020204" pitchFamily="34" charset="0"/>
              <a:buChar char="•"/>
            </a:pPr>
            <a:r>
              <a:rPr lang="en-US" dirty="0"/>
              <a:t>Every day is different</a:t>
            </a:r>
          </a:p>
          <a:p>
            <a:pPr marL="342900" indent="-342900">
              <a:buFont typeface="Arial" panose="020B0604020202020204" pitchFamily="34" charset="0"/>
              <a:buChar char="•"/>
            </a:pPr>
            <a:r>
              <a:rPr lang="en-US" b="1" dirty="0"/>
              <a:t>Practice what we preach</a:t>
            </a:r>
          </a:p>
          <a:p>
            <a:pPr marL="342900" indent="-342900">
              <a:buFont typeface="Arial" panose="020B0604020202020204" pitchFamily="34" charset="0"/>
              <a:buChar char="•"/>
            </a:pPr>
            <a:r>
              <a:rPr lang="en-US" dirty="0"/>
              <a:t>Good role modeling</a:t>
            </a:r>
          </a:p>
          <a:p>
            <a:pPr marL="342900" indent="-342900">
              <a:buFont typeface="Arial" panose="020B0604020202020204" pitchFamily="34" charset="0"/>
              <a:buChar char="•"/>
            </a:pPr>
            <a:r>
              <a:rPr lang="en-US" dirty="0"/>
              <a:t>Healthy way to live</a:t>
            </a:r>
          </a:p>
        </p:txBody>
      </p:sp>
      <p:pic>
        <p:nvPicPr>
          <p:cNvPr id="4" name="Picture Placeholder 3" descr="A group of people putting their hands together">
            <a:extLst>
              <a:ext uri="{FF2B5EF4-FFF2-40B4-BE49-F238E27FC236}">
                <a16:creationId xmlns:a16="http://schemas.microsoft.com/office/drawing/2014/main" id="{F76592E1-357C-91C8-5BA2-8548FAB027EB}"/>
              </a:ext>
            </a:extLst>
          </p:cNvPr>
          <p:cNvPicPr>
            <a:picLocks noGrp="1" noChangeAspect="1"/>
          </p:cNvPicPr>
          <p:nvPr>
            <p:ph type="pic" sz="quarter" idx="10"/>
          </p:nvPr>
        </p:nvPicPr>
        <p:blipFill>
          <a:blip r:embed="rId2"/>
          <a:srcRect t="888" b="888"/>
          <a:stretch/>
        </p:blipFill>
        <p:spPr>
          <a:xfrm>
            <a:off x="6413500" y="2913232"/>
            <a:ext cx="5172363" cy="3391027"/>
          </a:xfrm>
        </p:spPr>
      </p:pic>
    </p:spTree>
    <p:extLst>
      <p:ext uri="{BB962C8B-B14F-4D97-AF65-F5344CB8AC3E}">
        <p14:creationId xmlns:p14="http://schemas.microsoft.com/office/powerpoint/2010/main" val="1953846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p:txBody>
          <a:bodyPr/>
          <a:lstStyle/>
          <a:p>
            <a:r>
              <a:rPr lang="en-US" sz="3600" dirty="0"/>
              <a:t>Thank you!</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subTitle" idx="1"/>
          </p:nvPr>
        </p:nvSpPr>
        <p:spPr/>
        <p:txBody>
          <a:bodyPr/>
          <a:lstStyle/>
          <a:p>
            <a:pPr algn="ctr"/>
            <a:r>
              <a:rPr lang="en-US" dirty="0"/>
              <a:t>Lonna Housman Moline</a:t>
            </a:r>
          </a:p>
          <a:p>
            <a:pPr algn="ctr"/>
            <a:r>
              <a:rPr lang="en-US" dirty="0">
                <a:hlinkClick r:id="rId2"/>
              </a:rPr>
              <a:t>lonnamoline@gmail.com</a:t>
            </a:r>
            <a:endParaRPr lang="en-US" dirty="0"/>
          </a:p>
          <a:p>
            <a:pPr algn="ctr"/>
            <a:r>
              <a:rPr lang="en-US" dirty="0"/>
              <a:t>TEXT: 612-812-2221</a:t>
            </a:r>
          </a:p>
          <a:p>
            <a:pPr algn="ctr"/>
            <a:endParaRPr lang="en-US" dirty="0"/>
          </a:p>
        </p:txBody>
      </p:sp>
    </p:spTree>
    <p:extLst>
      <p:ext uri="{BB962C8B-B14F-4D97-AF65-F5344CB8AC3E}">
        <p14:creationId xmlns:p14="http://schemas.microsoft.com/office/powerpoint/2010/main" val="331600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47483E-42E1-1ADE-5BFA-BD079760B570}"/>
              </a:ext>
            </a:extLst>
          </p:cNvPr>
          <p:cNvSpPr>
            <a:spLocks noGrp="1"/>
          </p:cNvSpPr>
          <p:nvPr>
            <p:ph type="title"/>
          </p:nvPr>
        </p:nvSpPr>
        <p:spPr/>
        <p:txBody>
          <a:bodyPr/>
          <a:lstStyle/>
          <a:p>
            <a:r>
              <a:rPr lang="en-US" i="1" dirty="0"/>
              <a:t>Trauma and Development</a:t>
            </a:r>
          </a:p>
        </p:txBody>
      </p:sp>
      <p:pic>
        <p:nvPicPr>
          <p:cNvPr id="9218" name="Picture 2">
            <a:extLst>
              <a:ext uri="{FF2B5EF4-FFF2-40B4-BE49-F238E27FC236}">
                <a16:creationId xmlns:a16="http://schemas.microsoft.com/office/drawing/2014/main" id="{3F7DB843-9B12-5B07-494B-B30E67A9EDC0}"/>
              </a:ext>
              <a:ext uri="{C183D7F6-B498-43B3-948B-1728B52AA6E4}">
                <adec:decorative xmlns:adec="http://schemas.microsoft.com/office/drawing/2017/decorative" val="1"/>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37" b="737"/>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a:extLst>
              <a:ext uri="{FF2B5EF4-FFF2-40B4-BE49-F238E27FC236}">
                <a16:creationId xmlns:a16="http://schemas.microsoft.com/office/drawing/2014/main" id="{364E9748-362E-5816-A046-D3D81DB170CC}"/>
              </a:ext>
            </a:extLst>
          </p:cNvPr>
          <p:cNvSpPr>
            <a:spLocks noGrp="1"/>
          </p:cNvSpPr>
          <p:nvPr>
            <p:ph type="body" sz="quarter" idx="11"/>
          </p:nvPr>
        </p:nvSpPr>
        <p:spPr/>
        <p:txBody>
          <a:bodyPr vert="horz" lIns="91440" tIns="45720" rIns="91440" bIns="45720" rtlCol="0" anchor="t">
            <a:normAutofit/>
          </a:bodyPr>
          <a:lstStyle/>
          <a:p>
            <a:pPr marL="0" indent="0">
              <a:buNone/>
            </a:pPr>
            <a:r>
              <a:rPr lang="en-US" b="0" i="0" u="none" strike="noStrike" dirty="0">
                <a:solidFill>
                  <a:srgbClr val="000000"/>
                </a:solidFill>
                <a:effectLst/>
              </a:rPr>
              <a:t>Given a confusing event, children have a need to give meaning to what is happening to them by creating a narrative or story. </a:t>
            </a:r>
            <a:r>
              <a:rPr lang="en-US" b="1" i="0" u="none" strike="noStrike" dirty="0">
                <a:solidFill>
                  <a:srgbClr val="000000"/>
                </a:solidFill>
                <a:effectLst/>
              </a:rPr>
              <a:t>When there is no clear explanation</a:t>
            </a:r>
            <a:r>
              <a:rPr lang="en-US" b="1" dirty="0">
                <a:solidFill>
                  <a:srgbClr val="000000"/>
                </a:solidFill>
              </a:rPr>
              <a:t>,</a:t>
            </a:r>
            <a:r>
              <a:rPr lang="en-US" b="1" i="0" u="none" strike="noStrike" dirty="0">
                <a:solidFill>
                  <a:srgbClr val="000000"/>
                </a:solidFill>
                <a:effectLst/>
              </a:rPr>
              <a:t> they make one up.</a:t>
            </a:r>
            <a:r>
              <a:rPr lang="en-US" b="0" i="0" u="none" strike="noStrike" dirty="0">
                <a:solidFill>
                  <a:srgbClr val="000000"/>
                </a:solidFill>
                <a:effectLst/>
              </a:rPr>
              <a:t> </a:t>
            </a:r>
            <a:endParaRPr lang="en-US" dirty="0">
              <a:solidFill>
                <a:srgbClr val="000000"/>
              </a:solidFill>
            </a:endParaRPr>
          </a:p>
          <a:p>
            <a:pPr marL="0" indent="0">
              <a:buNone/>
            </a:pPr>
            <a:r>
              <a:rPr lang="en-US" b="0" i="0" u="none" strike="noStrike" dirty="0">
                <a:solidFill>
                  <a:srgbClr val="000000"/>
                </a:solidFill>
                <a:effectLst/>
              </a:rPr>
              <a:t>The intersection of trauma and the developmentally appropriate egocentrism of childhood often leads a little kid to think, </a:t>
            </a:r>
            <a:r>
              <a:rPr lang="en-US" b="1" i="0" u="none" strike="noStrike" dirty="0">
                <a:solidFill>
                  <a:srgbClr val="000000"/>
                </a:solidFill>
                <a:effectLst/>
              </a:rPr>
              <a:t>“I made this happen”</a:t>
            </a:r>
            <a:r>
              <a:rPr lang="en-US" b="0" i="0" u="none" strike="noStrike" dirty="0">
                <a:solidFill>
                  <a:srgbClr val="000000"/>
                </a:solidFill>
                <a:effectLst/>
              </a:rPr>
              <a:t>.</a:t>
            </a:r>
            <a:endParaRPr lang="en-US" dirty="0">
              <a:ea typeface="Calibri"/>
              <a:cs typeface="Calibri"/>
            </a:endParaRPr>
          </a:p>
        </p:txBody>
      </p:sp>
    </p:spTree>
    <p:extLst>
      <p:ext uri="{BB962C8B-B14F-4D97-AF65-F5344CB8AC3E}">
        <p14:creationId xmlns:p14="http://schemas.microsoft.com/office/powerpoint/2010/main" val="372326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ECD52-FC29-4293-9494-7771622AF54F}"/>
              </a:ext>
            </a:extLst>
          </p:cNvPr>
          <p:cNvSpPr>
            <a:spLocks noGrp="1"/>
          </p:cNvSpPr>
          <p:nvPr>
            <p:ph type="title"/>
          </p:nvPr>
        </p:nvSpPr>
        <p:spPr/>
        <p:txBody>
          <a:bodyPr>
            <a:normAutofit/>
          </a:bodyPr>
          <a:lstStyle/>
          <a:p>
            <a:pPr>
              <a:lnSpc>
                <a:spcPct val="100000"/>
              </a:lnSpc>
            </a:pPr>
            <a:r>
              <a:rPr lang="en-US" sz="2600" b="0" dirty="0"/>
              <a:t>Children are like wet cement. </a:t>
            </a:r>
            <a:br>
              <a:rPr lang="en-US" sz="2600" b="0" dirty="0"/>
            </a:br>
            <a:r>
              <a:rPr lang="en-US" sz="2600" b="0" dirty="0"/>
              <a:t>Whatever falls on them makes an impression. -Haim </a:t>
            </a:r>
            <a:r>
              <a:rPr lang="en-US" sz="2600" b="0" dirty="0" err="1"/>
              <a:t>Ginnot</a:t>
            </a:r>
            <a:endParaRPr lang="en-US" sz="2600" b="0" dirty="0"/>
          </a:p>
        </p:txBody>
      </p:sp>
      <p:pic>
        <p:nvPicPr>
          <p:cNvPr id="9" name="Picture 2">
            <a:extLst>
              <a:ext uri="{FF2B5EF4-FFF2-40B4-BE49-F238E27FC236}">
                <a16:creationId xmlns:a16="http://schemas.microsoft.com/office/drawing/2014/main" id="{7CBC324D-AD41-5187-F6FD-9B08E612F52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441" b="20441"/>
          <a:stretch>
            <a:fillRect/>
          </a:stretch>
        </p:blipFill>
        <p:spPr bwMode="auto">
          <a:xfrm>
            <a:off x="1592283" y="2898581"/>
            <a:ext cx="3863974" cy="3294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0793D84C-97AD-F04A-7CDA-463BABDEFC7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39" b="10339"/>
          <a:stretch>
            <a:fillRect/>
          </a:stretch>
        </p:blipFill>
        <p:spPr bwMode="auto">
          <a:xfrm>
            <a:off x="6368600" y="2898581"/>
            <a:ext cx="3975344" cy="329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80074-EBA5-21CD-7237-3EF11AB90A9E}"/>
              </a:ext>
            </a:extLst>
          </p:cNvPr>
          <p:cNvSpPr>
            <a:spLocks noGrp="1"/>
          </p:cNvSpPr>
          <p:nvPr>
            <p:ph type="title"/>
          </p:nvPr>
        </p:nvSpPr>
        <p:spPr/>
        <p:txBody>
          <a:bodyPr/>
          <a:lstStyle/>
          <a:p>
            <a:r>
              <a:rPr lang="en-US" dirty="0"/>
              <a:t>ACEs: Adverse Childhood Experiences</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idx="1"/>
          </p:nvPr>
        </p:nvSpPr>
        <p:spPr/>
        <p:txBody>
          <a:bodyPr numCol="1">
            <a:normAutofit/>
          </a:bodyPr>
          <a:lstStyle/>
          <a:p>
            <a:pPr rtl="0">
              <a:spcBef>
                <a:spcPts val="0"/>
              </a:spcBef>
              <a:spcAft>
                <a:spcPts val="1200"/>
              </a:spcAft>
            </a:pPr>
            <a:r>
              <a:rPr lang="en-US" b="0" i="0" u="none" strike="noStrike" dirty="0">
                <a:solidFill>
                  <a:srgbClr val="000000"/>
                </a:solidFill>
                <a:effectLst/>
              </a:rPr>
              <a:t>Vincent </a:t>
            </a:r>
            <a:r>
              <a:rPr lang="en-US" b="0" i="0" u="none" strike="noStrike" dirty="0" err="1">
                <a:solidFill>
                  <a:srgbClr val="000000"/>
                </a:solidFill>
                <a:effectLst/>
              </a:rPr>
              <a:t>Felitti</a:t>
            </a:r>
            <a:r>
              <a:rPr lang="en-US" b="0" i="0" u="none" strike="noStrike" dirty="0">
                <a:solidFill>
                  <a:srgbClr val="000000"/>
                </a:solidFill>
                <a:effectLst/>
              </a:rPr>
              <a:t> and Robert Anda (</a:t>
            </a:r>
            <a:r>
              <a:rPr lang="en-US" b="0" i="0" u="none" strike="noStrike" dirty="0" err="1">
                <a:solidFill>
                  <a:srgbClr val="000000"/>
                </a:solidFill>
                <a:effectLst/>
              </a:rPr>
              <a:t>Felitti</a:t>
            </a:r>
            <a:r>
              <a:rPr lang="en-US" b="0" i="0" u="none" strike="noStrike" dirty="0">
                <a:solidFill>
                  <a:srgbClr val="000000"/>
                </a:solidFill>
                <a:effectLst/>
              </a:rPr>
              <a:t> et al, 1998)</a:t>
            </a:r>
            <a:endParaRPr lang="en-US" b="0" dirty="0">
              <a:effectLst/>
            </a:endParaRPr>
          </a:p>
          <a:p>
            <a:pPr rtl="0">
              <a:spcBef>
                <a:spcPts val="0"/>
              </a:spcBef>
              <a:spcAft>
                <a:spcPts val="1200"/>
              </a:spcAft>
            </a:pPr>
            <a:r>
              <a:rPr lang="en-US" b="0" i="0" u="none" strike="noStrike" dirty="0">
                <a:solidFill>
                  <a:srgbClr val="000000"/>
                </a:solidFill>
                <a:effectLst/>
              </a:rPr>
              <a:t>Medical doctors</a:t>
            </a:r>
            <a:endParaRPr lang="en-US" b="0" dirty="0">
              <a:effectLst/>
            </a:endParaRPr>
          </a:p>
          <a:p>
            <a:pPr rtl="0">
              <a:spcBef>
                <a:spcPts val="0"/>
              </a:spcBef>
              <a:spcAft>
                <a:spcPts val="1200"/>
              </a:spcAft>
            </a:pPr>
            <a:r>
              <a:rPr lang="en-US" b="0" i="0" u="none" strike="noStrike" dirty="0">
                <a:solidFill>
                  <a:srgbClr val="000000"/>
                </a:solidFill>
                <a:effectLst/>
              </a:rPr>
              <a:t>Collaborative project between Centers for Disease Control and Department of Preventive Medicine</a:t>
            </a:r>
            <a:endParaRPr lang="en-US" b="0" dirty="0">
              <a:effectLst/>
            </a:endParaRPr>
          </a:p>
          <a:p>
            <a:pPr rtl="0">
              <a:spcBef>
                <a:spcPts val="0"/>
              </a:spcBef>
              <a:spcAft>
                <a:spcPts val="1200"/>
              </a:spcAft>
            </a:pPr>
            <a:r>
              <a:rPr lang="en-US" b="0" i="0" u="none" strike="noStrike" dirty="0">
                <a:solidFill>
                  <a:srgbClr val="000000"/>
                </a:solidFill>
                <a:effectLst/>
              </a:rPr>
              <a:t>17,000 subjects, middle class San Diego, 70% college educated, 70% Caucasian</a:t>
            </a:r>
            <a:endParaRPr lang="en-US" b="0" dirty="0">
              <a:effectLst/>
            </a:endParaRPr>
          </a:p>
          <a:p>
            <a:pPr rtl="0">
              <a:spcBef>
                <a:spcPts val="0"/>
              </a:spcBef>
              <a:spcAft>
                <a:spcPts val="1200"/>
              </a:spcAft>
            </a:pPr>
            <a:r>
              <a:rPr lang="en-US" b="0" i="0" u="none" strike="noStrike" dirty="0">
                <a:solidFill>
                  <a:srgbClr val="000000"/>
                </a:solidFill>
                <a:effectLst/>
              </a:rPr>
              <a:t>Explored the relationships between children’s emotional experiences and subsequent mental and physical health as adults</a:t>
            </a:r>
            <a:endParaRPr lang="en-US" b="0" dirty="0">
              <a:effectLst/>
            </a:endParaRPr>
          </a:p>
        </p:txBody>
      </p:sp>
    </p:spTree>
    <p:extLst>
      <p:ext uri="{BB962C8B-B14F-4D97-AF65-F5344CB8AC3E}">
        <p14:creationId xmlns:p14="http://schemas.microsoft.com/office/powerpoint/2010/main" val="1351188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Hh1Xjc3/gkCgz3Lgnw5QbaDBk5s=" isBookmarkSet="no" pdftag="H1" artifact="_x0030_" bookmark="yes" Order="_x0031_"/>
  <Shape xmlns="" ID="Qxpb1VRXstRwAhf8+cTEaFqGdXE=" pdftag="P" artifact="_x0030_" isBookmarkSet="yes" bookmark="no" Order="_x0032_"/>
  <Shape xmlns="" ID="yl3WRzG5fTnpLUbp6VSFg2Jgpw0=" pdftag="H2" isBookmarkSet="no" bookmark="yes" Order="_x0031_"/>
  <Shape xmlns="" ID="dahjWRFIvCG3oUzfsqrB7M6dAqQ=" pdftag="P" isBookmarkSet="no" bookmark="no" Order="_x0032_"/>
  <Shape xmlns="" ID="sCq2CgWsFnBZ88pdtw4ATvzdksE=" pdftag="H2" isBookmarkSet="no" bookmark="yes" Order="_x0031_"/>
  <Shape xmlns="" ID="yTuXL3zpdVmtjiJLTK6C6XIvQjM=" pdftag="P" isBookmarkSet="no" bookmark="no" Order="_x0032_"/>
  <Shape xmlns="" ID="z1xIAk5TnPqGoCY7CCPZoun2kzQ=" pdftag="H2" isBookmarkSet="no" bookmark="yes" Order="_x0031_"/>
  <Shape xmlns="" ID="UiK67Q17+9PJld5GGP7y0mDDbis=" pdftag="P" isBookmarkSet="no" bookmark="no" Order="_x0032_"/>
  <Shape xmlns="" ID="z/9h7/Kpcm+eOnSay8vgz9/lJPU=" pdftag="H2" isBookmarkSet="no" bookmark="yes" Order="_x0031_"/>
  <Shape xmlns="" ID="OYXRCglQlWODKkFbz76ehrUImG0=" Order="_x0033_" formula="no" inline="no" isBookmarkSet="no" bookmark="no" Lang="" artifact="_x0031_" pdftag="_x005B_Artifact_x005D_" validate="no"/>
  <HyperLink xmlns="" ID="2GGFQ2454MgOm95OEr0Qf/vgHcU=-795768055234.0737_304.1719" plainAltText="Minn-LInK" language="" Lang=""/>
  <HyperLink xmlns="" ID="lGMuyNSA9gLPYT5fnOfHboeqEuM=1664928708185.7137_278.2519" language="" validate="" plainAltText="_x0033_3_x0020_-_x0020_onlinelibrary.wiley.com" Lang=""/>
  <HyperLink xmlns="" ID="1mgCS3gDJTHfrGGICRgBLavy9qI=359440007358.5137_346.8584" plainAltText="lonnamoline_x0040_gmail.com" language="" Lang=""/>
  <Shape xmlns="" ID="zqfpo/NameixSIy/eFEemodjPTE=" pdftag="P" isBookmarkSet="no" bookmark="no" Order="_x0032_"/>
  <Shape xmlns="" ID="9OfDggcnoGTulqFlHZ1pvG99jNk=" pdftag="H2" isBookmarkSet="no" bookmark="yes" Order="_x0031_"/>
  <Shape xmlns="" ID="27zP8ay4bdOesibJ9wnlhknN3YA=" pdftag="P" isBookmarkSet="no" bookmark="no" Order="_x0032_"/>
  <Shape xmlns="" ID="/CMElwnC8fKZDJPCiwlFjgrH8Co=" pdftag="H2" isBookmarkSet="no" bookmark="yes" Order="_x0031_"/>
  <Shape xmlns="" ID="AF8Wjoe3rMEqU4YeWn2pOmpSjjY=" artifact="_x0031_" formula="no" inline="no" pdftag="Figure" isBookmarkSet="no" bookmark="no" Lang="" validate="no" Order="_x0033_"/>
  <Shape xmlns="" ID="AGGAbAx52yza7Py3LW/mKLJLFh0=" pdftag="P" isBookmarkSet="no" bookmark="no" Order="_x0032_"/>
  <Shape xmlns="" ID="bGj24bloux9CTFlDfkqvAuIuHNU=" isBookmarkSet="yes" bookmark="no" pdftag="P" artifact="_x0030_" Order="_x0031_"/>
  <Shape xmlns="" ID="JpbJxqKn4abngCW7sLo0TA258A0=" artifact="_x0031_" formula="no" inline="no" pdftag="Figure" isBookmarkSet="no" bookmark="no" Lang="" validate="no" Order="_x0032_"/>
  <Shape xmlns="" ID="gd0U1nFuT+aKc1JracvjEbTYr8c=" artifact="_x0031_" formula="no" inline="no" pdftag="Figure" isBookmarkSet="no" bookmark="no" Lang="" validate="no" Order="_x0033_"/>
  <Shape xmlns="" ID="36n1NmoxGYI1t4WeL1sD1+oit9k=" pdftag="H2" isBookmarkSet="no" bookmark="yes" Order="_x0031_"/>
  <Shape xmlns="" ID="Vquolevk709YXHxcJKNF/wH0K84=" pdftag="P" isBookmarkSet="no" bookmark="no" Order="_x0032_"/>
  <Shape xmlns="" ID="j1bMOmBjefUi1SJttRCH/TsZx48=" pdftag="H2" isBookmarkSet="no" bookmark="yes" Order="_x0031_"/>
  <Shape xmlns="" ID="Xd65n2IWFfoiAXKqkeugt7w+d1g=" pdftag="H3" artifact="_x0030_" isBookmarkSet="yes" bookmark="yes" Order="_x0032_"/>
  <Shape xmlns="" ID="/n7VPjsYPPrsIKikrKJxPake47Q=" pdftag="P" isBookmarkSet="no" bookmark="no" Order="_x0033_"/>
  <Shape xmlns="" ID="QZKG7EZ4pPWwWvFP0aFR/MQgXjs=" isBookmarkSet="yes" bookmark="yes" pdftag="H3" artifact="_x0030_" Order="_x0034_"/>
  <Shape xmlns="" ID="Hrkzb0xbZ98ykxqy/vTjK2b6bO8=" pdftag="P" isBookmarkSet="no" bookmark="no" Order="_x0035_"/>
  <Shape xmlns="" ID="Kqki9Ma4GqXgc2GYiv2P2jm+/pU=" pdftag="H2" isBookmarkSet="no" bookmark="yes" Order="_x0031_"/>
  <Shape xmlns="" ID="tUDCTIpmfn38T24PI9aUZevYl7Y=" isBookmarkSet="yes" bookmark="yes" pdftag="H3" artifact="_x0030_" Order="_x0032_"/>
  <Shape xmlns="" ID="ClHrWvbH2sLaUqBRXyowfhiMN/k=" pdftag="P" isBookmarkSet="no" bookmark="no" Order="_x0033_"/>
  <Shape xmlns="" ID="N2HguPug6PMMWI1FASebPJWewjM=" isBookmarkSet="yes" bookmark="yes" pdftag="H3" artifact="_x0030_" Order="_x0034_"/>
  <Shape xmlns="" ID="P8vylC1K2lc2CwpXdqvoGbmMV8A=" pdftag="P" isBookmarkSet="no" bookmark="no" Order="_x0035_"/>
  <Shape xmlns="" ID="atIdH6GlAam8nEKFp+E+k1g1gG4=" Order="_x0031_" isBookmarkSet="yes" bookmark="no" pdftag="_x005B_Artifact_x005D_" artifact="_x0031_"/>
  <Shape xmlns="" ID="R+W58iRs3MMuTyPzs3ixkeuvVJo=" formula="no" pdftag="Figure" artifact="_x0030_" inline="no" isBookmarkSet="no" bookmark="no" Lang="" validate="yes" Order="_x0031_"/>
  <Shape xmlns="" ID="H6M94vJhtCDAVEo9LbGiwwwGZwU=" pdftag="H2" isBookmarkSet="no" bookmark="yes" Order="_x0031_"/>
  <Shape xmlns="" ID="N/2poI1f7oovTbyHAunqxXc0Y74=" pdftag="P" isBookmarkSet="no" bookmark="no" Order="_x0032_"/>
  <Shape xmlns="" ID="WMPHkZblq8cUaThAy4P5EZnx7Mg=" pdftag="H2" isBookmarkSet="no" bookmark="yes" Order="_x0031_"/>
  <Shape xmlns="" ID="2GGFQ2454MgOm95OEr0Qf/vgHcU=" pdftag="P" isBookmarkSet="no" bookmark="no" Order="_x0032_"/>
  <Shape xmlns="" ID="Uw//40Ce6lb2aW/tYwFDKQ/XrPc=" pdftag="H2" isBookmarkSet="no" bookmark="yes" Order="_x0031_"/>
  <Shape xmlns="" ID="RP4qik5A3L+cPoNDg0tAm30xtpI=" pdftag="P" isBookmarkSet="no" bookmark="no" Order="_x0032_"/>
  <Shape xmlns="" ID="Ar6FvBefcqQzZ1mpPqGqs+HAIXY=" pdftag="H2" isBookmarkSet="no" bookmark="yes" Order="_x0031_"/>
  <Shape xmlns="" ID="NFzNXP2BIHpN/nv0LynPyU8a8Jo=" pdftag="P" isBookmarkSet="no" bookmark="no" Order="_x0032_"/>
  <Shape xmlns="" ID="HvVwddVavyFxU2cFdQsdbkAXpaE=" pdftag="H2" isBookmarkSet="no" bookmark="yes" Order="_x0031_"/>
  <Shape xmlns="" ID="Oe+S1zgPatDpf6X5bFp5awwUsy4=" Order="_x0033_" artifact="_x0031_" pdftag="_x005B_Artifact_x005D_" formula="no" inline="no" isBookmarkSet="no" bookmark="no" Lang="" validate="no"/>
  <Shape xmlns="" ID="T4R9m8o+4Ss5LTffZCueQnvrLVU=" pdftag="P" isBookmarkSet="no" bookmark="no" Order="_x0032_"/>
  <Shape xmlns="" ID="FqocB0DAKVwPWXEhn51M00eUMXY=" pdftag="H2" isBookmarkSet="no" bookmark="yes" Order="_x0031_"/>
  <Shape xmlns="" ID="PU0K6jcKCK9UxxUI2gMWcyg2qvg=" formula="no" pdftag="Figure" artifact="_x0030_" inline="no" isBookmarkSet="no" bookmark="no" Lang="" validate="yes" Order="_x0032_"/>
  <Shape xmlns="" ID="z/3hBGnflKcUEDqqnYRbBqGeg9U=" formula="no" inline="no" pdftag="Figure" isBookmarkSet="no" bookmark="no" Lang="" artifact="_x0030_" validate="yes" Order="_x0033_"/>
  <Shape xmlns="" ID="/KE7ONmRsAIYSJNMseNaiRe3jM0=" Order="_x0032_" artifact="_x0031_" pdftag="_x005B_Artifact_x005D_" formula="no" inline="no" isBookmarkSet="no" bookmark="no" Lang="" validate="no"/>
  <Shape xmlns="" ID="fmbPbI5LH0Kwje8TcJL8B+z0VqU=" formula="no" pdftag="Figure" artifact="_x0030_" inline="no" isBookmarkSet="no" bookmark="no" Lang="" validate="yes" Order="_x0034_"/>
  <Shape xmlns="" ID="ozWb5/9YsfstFVMD7dc7WOZnLQ4=" formula="no" artifact="_x0030_" inline="no" pdftag="Figure" isBookmarkSet="no" bookmark="no" Lang="" validate="yes" Order="_x0035_"/>
  <Shape xmlns="" ID="OuXamqjZwUuHj+gbAQTsQTYlSdQ=" pdftag="H2" isBookmarkSet="no" bookmark="yes" Order="_x0031_"/>
  <Shape xmlns="" ID="eE0AgyTVucScWpvwiKflODFR+8U=" Order="_x0032_" artifact="_x0031_" pdftag="_x005B_Artifact_x005D_" formula="no" inline="no" isBookmarkSet="no" bookmark="no" Lang="" validate="no"/>
  <Shape xmlns="" ID="zLcot18FrTQx3qvcRvszgA1p90I=" pdftag="P" isBookmarkSet="no" bookmark="no" Order="_x0032_"/>
  <Shape xmlns="" ID="1rH6HTu5VJvOV8OZgqJ6Mfr5FMk=" artifact="_x0031_" formula="no" inline="no" pdftag="Figure" isBookmarkSet="no" bookmark="no" Lang="" validate="no" Order="_x0033_"/>
  <Shape xmlns="" ID="OI6C2Qn9xznGfJfLKmEimw1dbLQ=" artifact="_x0031_" formula="no" inline="no" pdftag="Figure" isBookmarkSet="no" bookmark="no" Lang="" validate="no" Order="_x0034_"/>
  <Shape xmlns="" ID="JaAJvMcjHPvhXRqEH5tFMIQun+s=" artifact="_x0031_" formula="no" inline="no" pdftag="Figure" isBookmarkSet="no" bookmark="no" Lang="" validate="no" Order="_x0033_"/>
  <Shape xmlns="" ID="lhwisjSLQFk/9WPr0FiOlPAuvlE=" pdftag="H2" isBookmarkSet="no" bookmark="yes" Order="_x0031_"/>
  <Shape xmlns="" ID="gD27hOIbzgG3I7DkK9UxLJv17/k=" pdftag="P" isBookmarkSet="no" bookmark="no" Order="_x0032_"/>
  <Shape xmlns="" ID="noEhvhNZo0CrSAsV1swogdxw1Gg=" pdftag="H2" isBookmarkSet="no" bookmark="yes" Order="_x0031_"/>
  <Shape xmlns="" ID="VngGSppt2jQxCshX5rtC6efKEvc=" formula="no" pdftag="Figure" artifact="_x0030_" inline="no" isBookmarkSet="no" bookmark="no" Lang="" validate="yes" Order="_x0033_"/>
  <Shape xmlns="" ID="kbHtKGqgqD8c0ix2vWU40Um72qI=" formula="no" artifact="_x0030_" inline="no" pdftag="Figure" isBookmarkSet="no" bookmark="no" Lang="" validate="yes" Order="_x0032_"/>
  <Shape xmlns="" ID="vzog1pQXHUBnYhpPWJyNVJl4KoU=" formula="no" artifact="_x0030_" inline="no" pdftag="Figure" isBookmarkSet="no" bookmark="no" Lang="" validate="yes" Order="_x0035_"/>
  <Shape xmlns="" ID="RyH6pvm5sdrV7mdBwaURMgwEkJI=" formula="no" inline="no" pdftag="Figure" isBookmarkSet="no" bookmark="no" Lang="" artifact="_x0030_" validate="yes" Order="_x0034_"/>
  <Shape xmlns="" ID="EmNksvnrON84q+PvH6noxOuMsyg=" formula="no" artifact="_x0030_" inline="no" pdftag="Figure" isBookmarkSet="no" bookmark="no" Lang="" validate="yes" Order="_x0037_"/>
  <Shape xmlns="" ID="DOmErxRdt/FADeVPcJ0ySL7ah0o=" formula="no" artifact="_x0030_" inline="no" pdftag="Figure" isBookmarkSet="no" bookmark="no" Lang="" validate="yes" Order="_x0036_"/>
  <Shape xmlns="" ID="ZAlgKe7SYi8JkMe+SaOdpjPUpDw=" Order="_x0031_" isBookmarkSet="yes" bookmark="no" pdftag="_x005B_Artifact_x005D_" artifact="_x0031_"/>
  <Shape xmlns="" ID="c4JZIsRAzaQ7gu4e1wUSe1zf/qs=" pdftag="P" isBookmarkSet="no" bookmark="no" Order="_x0031_"/>
  <Shape xmlns="" ID="dEdCukQgudb1yObfWBHdLCcpqDw=" pdftag="H2" isBookmarkSet="no" bookmark="yes" Order="_x0031_"/>
  <Shape xmlns="" ID="k8bCKak5L+/0/ZZ9Y+4ffHHvjIg=" pdftag="P" isBookmarkSet="no" bookmark="no" Order="_x0032_"/>
  <Shape xmlns="" ID="jhf7QpTusg9VxLVNtRAsdrpqTfE=" pdftag="H2" isBookmarkSet="no" bookmark="yes" Order="_x0031_"/>
  <Shape xmlns="" ID="hj3mSZ5pHi7OUfgk+htgdFGYjTE=" pdftag="P" isBookmarkSet="no" bookmark="no" Order="_x0032_"/>
  <Shape xmlns="" ID="qh0s5YsEAA3DQ/zMgjTSSOpOPwI=" pdftag="H2" isBookmarkSet="no" bookmark="yes" Order="_x0031_"/>
  <Shape xmlns="" ID="L91funvrhJm3ep1Bb755Oj0zKcw=" formula="no" artifact="_x0030_" inline="no" pdftag="Figure" isBookmarkSet="no" bookmark="no" Lang="" validate="yes" Order="_x0032_"/>
  <Shape xmlns="" ID="VV1xa5FawfT3bXh+6rWQfYVMuL4=" pdftag="H2" isBookmarkSet="no" bookmark="yes" Order="_x0031_"/>
  <Shape xmlns="" ID="jbbshO93apQLCUoJuRrXVzgy688=" pdftag="P" isBookmarkSet="no" bookmark="no" Order="_x0032_"/>
  <Shape xmlns="" ID="twQ5JBcXmxWi90gtyMfagDZbVUQ=" pdftag="H2" isBookmarkSet="no" bookmark="yes" Order="_x0031_"/>
  <Shape xmlns="" ID="6YXdbEU7AVmOmw6yzDWh9ro53os=" pdftag="P" isBookmarkSet="no" bookmark="no" Order="_x0032_"/>
  <Shape xmlns="" ID="wg3TtrZ8zVHBY3m7LGVzVfTQZCM=" Order="_x0031_" isBookmarkSet="yes" bookmark="no" pdftag="_x005B_Artifact_x005D_" artifact="_x0031_"/>
  <Shape xmlns="" ID="RZHLIkq2J4nhZbVf4TWt6Q+LPH0=" pdftag="P" isBookmarkSet="no" bookmark="no" Order="_x0031_"/>
  <Shape xmlns="" ID="B1g5Qe2DVlGhNPXw770f65yy5og=" pdftag="H2" isBookmarkSet="no" bookmark="yes" Order="_x0031_"/>
  <Shape xmlns="" ID="bcJSaDgiC9SwgfrJ04fCdNr5vGw=" Order="_x0034_" artifact="_x0031_" pdftag="_x005B_Artifact_x005D_" formula="no" inline="no" isBookmarkSet="no" bookmark="no" Lang="" validate="no"/>
  <Shape xmlns="" ID="Q7eRXdGbv4sW8zYZmTdFJOcZV30=" formula="no" pdftag="Figure" artifact="_x0030_" inline="no" isBookmarkSet="no" bookmark="no" Lang="" validate="yes" Order="_x0032_"/>
  <Shape xmlns="" ID="JmBj4FwNBqqyKDqRnl0VArn50cc=" Order="_x0037_" artifact="_x0031_" pdftag="_x005B_Artifact_x005D_" formula="no" inline="no" isBookmarkSet="no" bookmark="no" Lang="" validate="no"/>
  <Shape xmlns="" ID="VMydnLzQv0eZ3sTT87Yx8bclNko=" formula="no" pdftag="Figure" artifact="_x0030_" inline="no" isBookmarkSet="no" bookmark="no" Lang="" validate="yes" Order="_x0033_"/>
  <Shape xmlns="" ID="0ATo3ieVFTfFytkp12YeDQ9ErRI=" formula="no" artifact="_x0030_" inline="no" pdftag="Figure" isBookmarkSet="no" bookmark="no" Lang="" validate="yes" Order="_x0034_"/>
  <Shape xmlns="" ID="IysPc1h6lY1aRaD0GrliPavjdKI=" formula="no" artifact="_x0030_" inline="no" pdftag="Figure" isBookmarkSet="no" bookmark="no" Lang="" validate="yes" Order="_x0035_"/>
  <Shape xmlns="" ID="NelNWJ/XmbZpe+iS8QW3ZZaFuuM=" formula="no" artifact="_x0030_" inline="no" pdftag="Figure" isBookmarkSet="no" bookmark="no" Lang="" validate="yes" Order="_x0036_"/>
  <Shape xmlns="" ID="W66P4/RjKhJEA9fYzxFZVHkwdDw=" formula="no" artifact="_x0030_" inline="no" pdftag="Figure" isBookmarkSet="no" bookmark="no" Lang="" validate="yes" Order="_x0037_"/>
  <Shape xmlns="" ID="GDJkk/2EKSPMyiFzad+GKR0lOlc=" pdftag="H2" isBookmarkSet="no" bookmark="yes" Order="_x0031_"/>
  <Shape xmlns="" ID="TftB1j23G+jWds91r+HTN4wmaUQ=" Order="_x0032_" artifact="_x0031_" pdftag="_x005B_Artifact_x005D_" formula="no" inline="no" isBookmarkSet="no" bookmark="no" Lang="" validate="no"/>
  <Shape xmlns="" ID="EDTvtWB2SEwptQLHh2lVePqiOhg=" pdftag="H2" isBookmarkSet="no" bookmark="yes" Order="_x0031_"/>
  <Shape xmlns="" ID="apgW6IilEhoifHZuE/z2w/idx9w=" formula="no" pdftag="Figure" artifact="_x0030_" inline="no" isBookmarkSet="no" bookmark="no" Lang="" validate="yes" Order="_x0032_"/>
  <Shape xmlns="" ID="RajmF8TKbyDNmJt/5zkXfeKmtvE=" pdftag="H2" isBookmarkSet="no" bookmark="yes" Order="_x0031_"/>
  <Shape xmlns="" ID="/0ULMPKgQO3ifiXu7psSoi3Kxwo=" pdftag="P" isBookmarkSet="no" bookmark="no" Order="_x0032_"/>
  <Shape xmlns="" ID="ceSUN2Bs0UOfP1w8avLM44F8OWY=" pdftag="H2" isBookmarkSet="no" bookmark="yes" Order="_x0031_"/>
  <Shape xmlns="" ID="OawOXusKklo54Id3c9cD6BE6DEw=" pdftag="P" isBookmarkSet="no" bookmark="no" Order="_x0032_"/>
  <Shape xmlns="" ID="ya0cLJ20yczrMNp8RiH1PGWNDyw=" Order="_x0031_" isBookmarkSet="yes" bookmark="no" pdftag="_x005B_Artifact_x005D_" artifact="_x0031_"/>
  <Shape xmlns="" ID="p8PJACL3+c4KBGbxSU2P2A0dikE=" pdftag="P" isBookmarkSet="no" bookmark="no" Order="_x0031_"/>
  <Shape xmlns="" ID="sbyh2RNZZmBTebwSD6rzWTMUkrg=" pdftag="H2" isBookmarkSet="no" bookmark="yes" Order="_x0031_"/>
  <Shape xmlns="" ID="1V7Bx/UfmSMBK6klVuvEYfY9fn8=" pdftag="P" isBookmarkSet="no" bookmark="no" Order="_x0032_"/>
  <Shape xmlns="" ID="iTEpO77EIW9fI7rSyKNY/loBwh8=" formula="no" artifact="_x0030_" inline="no" pdftag="Figure" isBookmarkSet="no" bookmark="no" Lang="" validate="yes" Order="_x0033_"/>
  <Shape xmlns="" ID="01eaWXrznZoMkPrPPZzuRMcWcI8=" pdftag="H2" isBookmarkSet="no" bookmark="yes" Order="_x0031_"/>
  <Shape xmlns="" ID="JRF4D1/RZ5jhU0D2HonbC0Cm3dw=" pdftag="P" isBookmarkSet="no" bookmark="no" Order="_x0032_"/>
  <Shape xmlns="" ID="O7vCDNnlmygzsg5RSyYj55gPQ0I=" formula="no" artifact="_x0030_" inline="no" pdftag="Figure" isBookmarkSet="no" bookmark="no" Lang="" validate="yes" Order="_x0033_"/>
  <Shape xmlns="" ID="s8LJ0f4ZnzpImB/IYABRDCul4IQ=" Order="_x0031_" isBookmarkSet="yes" bookmark="no" pdftag="_x005B_Artifact_x005D_" artifact="_x0031_"/>
  <Shape xmlns="" ID="GPB4WSAtaHev4f6wOX/k+lL+4Cw=" pdftag="P" isBookmarkSet="no" bookmark="no" Order="_x0031_"/>
  <Shape xmlns="" ID="XrMFgCRGeJKn0p6rCEie9a0cVk4=" pdftag="H2" isBookmarkSet="no" bookmark="yes" Order="_x0031_"/>
  <Shape xmlns="" ID="F7sijBeBp8Z0uhZiDzZsvV8VZFc=" pdftag="P" isBookmarkSet="no" bookmark="no" Order="_x0032_"/>
  <Shape xmlns="" ID="VIO7qipWcUEhqD3YbfKMCKXQkt0=" pdftag="H2" isBookmarkSet="no" bookmark="yes" Order="_x0031_"/>
  <Shape xmlns="" ID="fHGRHyl4SIj/292yafb70u+a1+s=" pdftag="P" isBookmarkSet="no" bookmark="no" Order="_x0032_"/>
  <Shape xmlns="" ID="t5UyXMe71xsi4cyAhbQVEoKTHYA=" Order="_x0031_" isBookmarkSet="yes" bookmark="no" pdftag="_x005B_Artifact_x005D_" artifact="_x0031_"/>
  <Shape xmlns="" ID="EMGVa/ZQIHAbVRP4b1ztKlvakts=" pdftag="P" isBookmarkSet="no" bookmark="no" Order="_x0031_"/>
  <Shape xmlns="" ID="fGS06Rpl4u4hxxY47WI1hmHsQAU=" Order="_x0031_" isBookmarkSet="yes" bookmark="no" pdftag="_x005B_Artifact_x005D_" artifact="_x0031_"/>
  <Shape xmlns="" ID="fM3ElLVekIvEZjlTQZqcGPoUQ/M=" pdftag="P" isBookmarkSet="no" bookmark="no" Order="_x0031_"/>
  <Shape xmlns="" ID="FVPZmI06XGsj8a3widKzVnl7XIc=" Order="_x0031_" isBookmarkSet="yes" bookmark="no" pdftag="_x005B_Artifact_x005D_" artifact="_x0031_"/>
  <Shape xmlns="" ID="dqDGtB5N3FPo8PGqJuAFiyGK0/A=" pdftag="P" isBookmarkSet="no" bookmark="no" Order="_x0031_"/>
  <Shape xmlns="" ID="HBHACFSlXHiXoiiYNYNPuIqaiiM=" pdftag="H2" isBookmarkSet="no" bookmark="yes" Order="_x0031_"/>
  <Shape xmlns="" ID="aGUmGvRmflbPpkASc1vGIA8fbNA=" pdftag="P" isBookmarkSet="no" bookmark="no" Order="_x0032_"/>
  <Shape xmlns="" ID="apbVvGlhlhj9DV9Dk0I980P4i4I=" pdftag="H2" isBookmarkSet="no" bookmark="yes" Order="_x0031_"/>
  <Shape xmlns="" ID="KFBccfAzCpQMZkRkYgHDvIMer8Y=" pdftag="P" isBookmarkSet="no" bookmark="no" Order="_x0032_"/>
  <Shape xmlns="" ID="tymsXd1eF87fjWafFuYHS+5TIno=" pdftag="H2" isBookmarkSet="no" bookmark="yes" Order="_x0031_"/>
  <Shape xmlns="" ID="3rQ/8ZcQsziEU6CYecvMnsloLLo=" pdftag="P" isBookmarkSet="no" bookmark="no" Order="_x0032_"/>
  <Shape xmlns="" ID="LDBrUhw4t9u5qESDA2AqF8n5JFQ=" Order="_x0031_" isBookmarkSet="yes" bookmark="no" pdftag="_x005B_Artifact_x005D_" artifact="_x0031_"/>
  <Shape xmlns="" ID="hTb/4xW7YoSSnozUNQ4tb7A7POU=" pdftag="P" isBookmarkSet="no" bookmark="no" Order="_x0031_"/>
  <Shape xmlns="" ID="O9SGQST3pzSN50t+OlZ/gCKOF2M=" Order="_x0031_" isBookmarkSet="yes" bookmark="no" pdftag="_x005B_Artifact_x005D_" artifact="_x0031_"/>
  <Shape xmlns="" ID="2YeZtBAoUXzi9fdFzq2+61Pqrtg=" pdftag="P" isBookmarkSet="no" bookmark="no" Order="_x0031_"/>
  <Shape xmlns="" ID="pKKQlCVkAk15CrQsAIEI8sdpvL8=" pdftag="H2" isBookmarkSet="no" bookmark="yes" Order="_x0031_"/>
  <Shape xmlns="" ID="G22QFLEA7Z1JlLPElzfDLSMtHF4=" formula="no" artifact="_x0030_" inline="no" pdftag="Figure" isBookmarkSet="no" bookmark="no" Lang="" validate="yes" Order="_x0032_"/>
  <Shape xmlns="" ID="V27hZ88sTwopkec7TAVKMiTNKnM=" pdftag="H2" isBookmarkSet="no" bookmark="yes" Order="_x0031_"/>
  <Shape xmlns="" ID="ELFcrMtqtnWsIZKwHkQAPGyubiQ=" pdftag="P" isBookmarkSet="no" bookmark="no" Order="_x0032_"/>
  <Shape xmlns="" ID="C9fMJDiaAbhTQAemEnymsO2pU3c=" pdftag="H2" isBookmarkSet="no" bookmark="yes" Order="_x0031_"/>
  <Shape xmlns="" ID="mQJlD4bOkZqBW5JIvDbouzdUMok=" pdftag="P" isBookmarkSet="no" bookmark="no" Order="_x0032_"/>
  <Shape xmlns="" ID="cJtSgyXoJrUnSd0u97V+IVKh4fg=" pdftag="H2" isBookmarkSet="no" bookmark="yes" Order="_x0031_"/>
  <Shape xmlns="" ID="1lskS1+8OoHv7h7cJqJVaGvYvGY=" pdftag="P" isBookmarkSet="no" bookmark="no" Order="_x0032_"/>
  <Shape xmlns="" ID="+856rlZXh6PB4oHiafRus/3FuQ8=" pdftag="H2" isBookmarkSet="no" bookmark="yes" Order="_x0031_"/>
  <Shape xmlns="" ID="aBAAnWLVRAwirK9s+Zu9Co1foq8=" pdftag="P" isBookmarkSet="no" bookmark="no" Order="_x0032_"/>
  <Shape xmlns="" ID="n6HjPuuaVYO6QegWvfLoB7jT9qU=" pdftag="H2" isBookmarkSet="no" bookmark="yes" Order="_x0031_"/>
  <Shape xmlns="" ID="CzuflzIZ+pMHd1NsGDDCG6zRJqQ=" pdftag="P" isBookmarkSet="no" bookmark="no" Order="_x0032_"/>
  <Shape xmlns="" ID="DdDAbyGt6OogRK28nXLsGkdNU0o=" pdftag="H2" isBookmarkSet="no" bookmark="yes" Order="_x0031_"/>
  <Shape xmlns="" ID="QdLQ7p3Z3ynLpOXXMvW8KkmqNf4=" pdftag="P" isBookmarkSet="no" bookmark="no" Order="_x0032_"/>
  <Shape xmlns="" ID="szdxIi+leGT16IQ1igDPauZBaS8=" pdftag="H2" isBookmarkSet="no" bookmark="yes" Order="_x0031_"/>
  <Shape xmlns="" ID="UcCEXNd6PpJ+QpsrtmIjf+F4PBY=" pdftag="P" isBookmarkSet="no" bookmark="no" Order="_x0032_"/>
  <Shape xmlns="" ID="6b1JZQnbYGQb1wUv8kP5J9Ez0l0=" pdftag="H2" isBookmarkSet="no" bookmark="yes" Order="_x0031_"/>
  <Shape xmlns="" ID="T8KMlLnb7dCkKIXNlSltA9ZmZVk=" pdftag="P" isBookmarkSet="no" bookmark="no" Order="_x0032_"/>
  <Shape xmlns="" ID="rjIqtMqJOs4NBkULcKQeDSTDsFI=" pdftag="H2" isBookmarkSet="no" bookmark="yes" Order="_x0031_"/>
  <Shape xmlns="" ID="PXZYJTeZM1PzqnYUapAIvz5m8qA=" pdftag="P" isBookmarkSet="no" bookmark="no" Order="_x0032_"/>
  <Shape xmlns="" ID="rzIrKSzSrBLi1lPJ4l1P/i3HYCU=" pdftag="H2" isBookmarkSet="no" bookmark="yes" Order="_x0031_"/>
  <Shape xmlns="" ID="h5rYjl+XqVytAOH/1v7k497EzkQ=" pdftag="P" isBookmarkSet="no" bookmark="no" Order="_x0032_"/>
  <Shape xmlns="" ID="mTMHHqXX8VeQCp1HDf4N4dgEmdQ=" pdftag="H2" isBookmarkSet="no" bookmark="yes" Order="_x0031_"/>
  <Shape xmlns="" ID="qPA7jgSkjhmZETVGNj52p/S/HJU=" pdftag="P" isBookmarkSet="no" bookmark="no" Order="_x0032_"/>
  <Shape xmlns="" ID="OlAK05uc7yaTdSnCEAC7j02x6hk=" pdftag="H2" isBookmarkSet="no" bookmark="yes" Order="_x0031_"/>
  <Shape xmlns="" ID="ndz+ZThOErth8/mT7G0dPFCUdxo=" pdftag="P" isBookmarkSet="no" bookmark="no" Order="_x0032_"/>
  <Shape xmlns="" ID="AxWSmdRJ+TG5wz2EUQd/LIHH41Y=" Order="_x0031_" isBookmarkSet="yes" bookmark="no" pdftag="_x005B_Artifact_x005D_" artifact="_x0031_"/>
  <Shape xmlns="" ID="Bt8ovGnyBKOE4s03EsCcmS7LCOw=" pdftag="P" isBookmarkSet="no" bookmark="no" Order="_x0031_"/>
  <Shape xmlns="" ID="G8MfU+HzXf+yOZ5+e4WH1Y6AUbc=" pdftag="H2" isBookmarkSet="no" bookmark="yes" Order="_x0031_"/>
  <Shape xmlns="" ID="lGMuyNSA9gLPYT5fnOfHboeqEuM=" pdftag="P" isBookmarkSet="no" bookmark="no" Order="_x0032_"/>
  <Shape xmlns="" ID="mBElBegCjhTUDBJ0AMp5qxVvHTk=" pdftag="H2" isBookmarkSet="no" bookmark="yes" Order="_x0031_"/>
  <Shape xmlns="" ID="h4+6tQAk+vjMP+8xiXhXNIDrBxk=" pdftag="P" isBookmarkSet="no" bookmark="no" Order="_x0032_"/>
  <Shape xmlns="" ID="pt1IGsSQIHw9s3w0dHQFXddPyvA=" formula="no" inline="no" isBookmarkSet="no" bookmark="no" Lang="" pdftag="Figure" artifact="_x0030_" validate="yes" Order="_x0033_"/>
  <Shape xmlns="" ID="W3TLUIMgKSU2aolSnSi4HBW5FHA=" pdftag="H2" isBookmarkSet="no" bookmark="yes" Order="_x0031_"/>
  <Shape xmlns="" ID="1mgCS3gDJTHfrGGICRgBLavy9qI=" pdftag="P" isBookmarkSet="no" bookmark="no" Order="_x0032_"/>
  <SubText xmlns="" ID="OYXRCglQlWODKkFbz76ehrUImG0=" ActualText=""/>
  <SubText xmlns="" ID="R+W58iRs3MMuTyPzs3ixkeuvVJo=" ActualText=""/>
  <SubText xmlns="" ID="Oe+S1zgPatDpf6X5bFp5awwUsy4=" ActualText=""/>
  <SubText xmlns="" ID="PU0K6jcKCK9UxxUI2gMWcyg2qvg=" ActualText=""/>
  <SubText xmlns="" ID="z/3hBGnflKcUEDqqnYRbBqGeg9U=" ActualText=""/>
  <SubText xmlns="" ID="/KE7ONmRsAIYSJNMseNaiRe3jM0=" ActualText=""/>
  <SubText xmlns="" ID="fmbPbI5LH0Kwje8TcJL8B+z0VqU=" ActualText=""/>
  <SubText xmlns="" ID="ozWb5/9YsfstFVMD7dc7WOZnLQ4=" ActualText=""/>
  <SubText xmlns="" ID="eE0AgyTVucScWpvwiKflODFR+8U=" ActualText=""/>
  <SubText xmlns="" ID="VngGSppt2jQxCshX5rtC6efKEvc=" ActualText=""/>
  <SubText xmlns="" ID="kbHtKGqgqD8c0ix2vWU40Um72qI=" ActualText=""/>
  <SubText xmlns="" ID="vzog1pQXHUBnYhpPWJyNVJl4KoU=" ActualText=""/>
  <SubText xmlns="" ID="RyH6pvm5sdrV7mdBwaURMgwEkJI=" ActualText=""/>
  <SubText xmlns="" ID="EmNksvnrON84q+PvH6noxOuMsyg=" ActualText=""/>
  <SubText xmlns="" ID="DOmErxRdt/FADeVPcJ0ySL7ah0o=" ActualText=""/>
  <SubText xmlns="" ID="L91funvrhJm3ep1Bb755Oj0zKcw=" ActualText=""/>
  <SubText xmlns="" ID="bcJSaDgiC9SwgfrJ04fCdNr5vGw=" ActualText=""/>
  <SubText xmlns="" ID="Q7eRXdGbv4sW8zYZmTdFJOcZV30=" ActualText=""/>
  <SubText xmlns="" ID="JmBj4FwNBqqyKDqRnl0VArn50cc=" ActualText=""/>
  <SubText xmlns="" ID="VMydnLzQv0eZ3sTT87Yx8bclNko=" ActualText=""/>
  <SubText xmlns="" ID="0ATo3ieVFTfFytkp12YeDQ9ErRI=" ActualText=""/>
  <SubText xmlns="" ID="IysPc1h6lY1aRaD0GrliPavjdKI=" ActualText=""/>
  <SubText xmlns="" ID="NelNWJ/XmbZpe+iS8QW3ZZaFuuM=" ActualText=""/>
  <SubText xmlns="" ID="W66P4/RjKhJEA9fYzxFZVHkwdDw=" ActualText=""/>
  <SubText xmlns="" ID="TftB1j23G+jWds91r+HTN4wmaUQ=" ActualText=""/>
  <SubText xmlns="" ID="apgW6IilEhoifHZuE/z2w/idx9w=" ActualText=""/>
  <SubText xmlns="" ID="iTEpO77EIW9fI7rSyKNY/loBwh8=" ActualText=""/>
  <SubText xmlns="" ID="O7vCDNnlmygzsg5RSyYj55gPQ0I=" ActualText=""/>
  <SubText xmlns="" ID="G22QFLEA7Z1JlLPElzfDLSMtHF4=" ActualText=""/>
  <SubText xmlns="" ID="pt1IGsSQIHw9s3w0dHQFXddPyvA=" ActualText=""/>
  <Shape xmlns="" ID="WsEpnapU0PLQKcEx+veh3KyQYio=" Order="_x0031_" isBookmarkSet="yes" bookmark="no" pdftag="_x005B_Artifact_x005D_" artifact="_x0031_"/>
  <table xmlns="" ID="c4JZIsRAzaQ7gu4e1wUSe1zf/qs=" Exclude="no" LinkedHeaders="" Scope="" type="_x0030_" HRows="_x0031_" HCols="_x0031_" Summary="" TableLinerizing="V" Header="no" Caption="no"/>
  <table xmlns="" ID="5vScSs5RTb5AzZAlq0VjiDNt54Y=" Exclude="no" LinkedHeaders="" Scope="" Header="no" Caption="no"/>
  <table xmlns="" ID="HkEyMwozMA24gKZAJq5j+2khs1I=" Exclude="no" LinkedHeaders="" Scope="" Header="no" Caption="no"/>
  <table xmlns="" ID="yFwQWFRdAmJMVypS+LToQjgBuWc=" Exclude="no" LinkedHeaders="" Scope="" Header="no" Caption="no"/>
  <table xmlns="" ID="ND0kjRMz+lZEK16uG2bk8107hT0=" Exclude="no" LinkedHeaders="" Scope="" Header="no" Caption="no"/>
  <table xmlns="" ID="XLP7XkYmE68vQDIKyZQTQhZHMTs=" Exclude="no" LinkedHeaders="" Scope="" Header="no" Caption="no"/>
  <table xmlns="" ID="yuJlHElDTSsXLSi9Yifcq8j7zL0=" Exclude="no" LinkedHeaders="" Scope="" Header="no" Caption="no"/>
  <table xmlns="" ID="5sDRHhV8Mt2mjZxFTGu0TOhqsmc=" Exclude="no" LinkedHeaders="" Scope="" Header="no" Caption="no"/>
  <table xmlns="" ID="5d0SIPJ3hmKKhW63ZJwiVlqom2E=" Exclude="no" LinkedHeaders="" Scope="" Header="no" Caption="no"/>
  <table xmlns="" ID="TqTJyYv4+PrZP+T45uOrhf4kRvM=" Exclude="no" LinkedHeaders="" Scope="" Header="no" Caption="no"/>
  <table xmlns="" ID="c1eHpD0mlGJ/34dMxS3Gsn2eEbA=" Exclude="no" LinkedHeaders="" Scope="" Header="no" Caption="no"/>
  <table xmlns="" ID="xHXgvdctcwQpJTQPizdGCIo3Cd0=" Exclude="no" LinkedHeaders="" Scope="" Header="no" Caption="no"/>
  <table xmlns="" ID="pmagy2cYRlOZGJOlS8PrTOID2fI=" Exclude="no" LinkedHeaders="" Scope="" Header="no" Caption="no"/>
  <table xmlns="" ID="Iyj7J5bJv1G2fZZyVGLaSHa3XbI=" Exclude="no" LinkedHeaders="" Scope="" Header="no" Caption="no"/>
  <table xmlns="" ID="yhOBBoUkt6FMGgyPUXutrlyUOb8=" Exclude="no" LinkedHeaders="" Scope="" Header="no" Caption="no"/>
  <table xmlns="" ID="dUWFyQSLxZQQry7n7L9NA7MaBok=" Exclude="no" LinkedHeaders="" Scope="" Header="no" Caption="no"/>
  <table xmlns="" ID="+AZqO8TZNMTxMQYAPiW9J4NkgE4=" Exclude="no" LinkedHeaders="" Scope="" Header="no" Caption="no"/>
  <table xmlns="" ID="qhtwypBxfa8ZSkcxC1Qtw/9lRdk=" Exclude="no" LinkedHeaders="" Scope="" Header="no" Caption="no"/>
  <table xmlns="" ID="DokCpXhLI8lqgjdLqdQPpmKXPis=" Exclude="no" LinkedHeaders="" Scope="" Header="no" Caption="no"/>
  <table xmlns="" ID="aXLG82646hUULTPTDB/RkhJFn+I=" Exclude="no" LinkedHeaders="" Scope="" Header="no" Caption="no"/>
  <table xmlns="" ID="uUMfHBFTFYXGNC6aBM7a80lXj8s=" Exclude="no" LinkedHeaders="" Scope="" Header="no" Caption="no"/>
  <table xmlns="" ID="B6aXtHahPI39rj9YHHrwiCqYfOk=" Exclude="no" LinkedHeaders="" Scope="" Header="no" Caption="no"/>
  <table xmlns="" ID="deyQEZFYgDrWXECtaIpejMVo5Ac=" Exclude="no" LinkedHeaders="" Scope="" Header="no" Caption="no"/>
  <table xmlns="" ID="5/UYzh87pDfDMWjczuhpMX60nUk=" Exclude="no" LinkedHeaders="" Scope="" Header="no" Caption="no"/>
  <table xmlns="" ID="sCjf4wQhQsKmU0xhF6XpAViUMxs=" Exclude="no" LinkedHeaders="" Scope="" Header="no" Caption="no"/>
  <table xmlns="" ID="OTvZdI71d94wNt8EV9Z8MgqAfOk=" Exclude="no" LinkedHeaders="" Scope="" Header="no" Caption="no"/>
  <table xmlns="" ID="pBB5Il2qtEynXW9rGMi26hGbyzU=" Exclude="no" LinkedHeaders="" Scope="" Header="no" Caption="no"/>
  <table xmlns="" ID="3rQ/8ZcQsziEU6CYecvMnsloLLo=" Exclude="no" LinkedHeaders="" Scope="" type="_x0030_" HRows="_x0031_" HCols="_x0031_" Summary="" TableLinerizing="V" Header="no" Caption="no"/>
  <table xmlns="" ID="DY246qMQPj6fskBxwiD+eXCvblU=" Exclude="no" LinkedHeaders="" Scope="" Header="no" Caption="no"/>
  <table xmlns="" ID="vPVSIhqyv7WtPn6xO5vSsIPAYws=" Exclude="no" LinkedHeaders="" Scope="" Header="no" Caption="no"/>
  <table xmlns="" ID="5x73GurgPTZeRxLWI16EAx9LSGI=" Exclude="no" LinkedHeaders="" Scope="" Header="no" Caption="no"/>
  <table xmlns="" ID="cH0X1Q3BwRDD1E9ewzmiE0242/o=" Exclude="no" LinkedHeaders="" Scope="" Header="no" Caption="no"/>
  <table xmlns="" ID="wOneWStESivbLmEiNL23Mw1OpVU=" Exclude="no" LinkedHeaders="" Scope="" Header="no" Caption="no"/>
  <table xmlns="" ID="JWG4kkUTI7r3G1g9Ee9/lT6/oxI=" Exclude="no" LinkedHeaders="" Scope="" Header="no" Caption="no"/>
  <table xmlns="" ID="yR5/t5R2ilVRRFAXI+7BXlsVmcs=" Exclude="no" LinkedHeaders="" Scope="" Header="no" Caption="no"/>
  <table xmlns="" ID="MpzREBTMxgjfKSzaNXlCHdUzPJM=" Exclude="no" LinkedHeaders="" Scope="" Header="no" Caption="no"/>
  <table xmlns="" ID="m3z4RiwI6bp8jmtLksp9APNOd5g=" Exclude="no" LinkedHeaders="" Scope="" Header="no" Caption="no"/>
  <table xmlns="" ID="q400BDcA9Kr1GDjiq/Mq0vQco9U=" Exclude="no" LinkedHeaders="" Scope="" Header="no" Caption="no"/>
  <table xmlns="" ID="v/0zZamA+9eeIZCcj3mQW6NoAA4=" Exclude="no" LinkedHeaders="" Scope="" Header="no" Caption="no"/>
  <table xmlns="" ID="tu8NP5rzAuFLOt2fGeioro+2jFU=" Exclude="no" LinkedHeaders="" Scope="" Header="no" Caption="no"/>
  <table xmlns="" ID="ethEQFgFP55ErQDn3nejQaaVtlY=" Exclude="no" LinkedHeaders="" Scope="" Header="no" Caption="no"/>
  <table xmlns="" ID="hTb/4xW7YoSSnozUNQ4tb7A7POU=" Exclude="no" LinkedHeaders="" Scope="" type="_x0030_" HRows="_x0031_" HCols="_x0031_" Summary="" TableLinerizing="V" Header="no" Caption="no"/>
  <table xmlns="" ID="FtAUmvm/FkCuvLaOS3j3AMEUEw8=" Exclude="no" LinkedHeaders="" Scope="" Header="no" Caption="no"/>
  <table xmlns="" ID="ifg5qFlJb6Ndx9O2sz/oWZJga3c=" Exclude="no" LinkedHeaders="" Scope="" Header="no" Caption="no"/>
  <table xmlns="" ID="hA7un1/X0X9aIJGemECuIPGCoiA=" Exclude="no" LinkedHeaders="" Scope="" Header="no" Caption="no"/>
  <table xmlns="" ID="KuphSIEwRknqmzFas/prO+YPDs4=" Exclude="no" LinkedHeaders="" Scope="" Header="no" Caption="no"/>
  <table xmlns="" ID="YtPiUTdvUzpAiJ1cUolEWbSU+3E=" Exclude="no" LinkedHeaders="" Scope="" Header="no" Caption="no"/>
  <table xmlns="" ID="mTAn2AO7oV/tqPJv66ZkqF/vc8o=" Exclude="no" LinkedHeaders="" Scope="" Header="no" Caption="no"/>
  <table xmlns="" ID="z1MAIBYnZLzmhpm9tHieik/jkx8=" Exclude="no" LinkedHeaders="" Scope="" Header="no" Caption="no"/>
  <table xmlns="" ID="bOv8gcP91hw1Q3K2NyaOT104xRg=" Exclude="no" LinkedHeaders="" Scope="" Header="no" Caption="no"/>
  <table xmlns="" ID="3o4IHYS4ZQWniZjx+9BicVraSt8=" Exclude="no" LinkedHeaders="" Scope="" Header="no" Caption="no"/>
  <table xmlns="" ID="VgSpL/+RiHMkqOnTwOe5Mv2qOxs=" Exclude="no" LinkedHeaders="" Scope="" Header="no" Caption="no"/>
  <table xmlns="" ID="ZL3lcBQfDC9cQZbQtzCIj/p5nTs=" Exclude="no" LinkedHeaders="" Scope="" Header="no" Caption="no"/>
  <table xmlns="" ID="PxJ5qA6RRkXkHCWyN4NHrPk4xrk=" Exclude="no" LinkedHeaders="" Scope="" Header="no" Caption="no"/>
  <table xmlns="" ID="WB3PWcmXA1uPENXbGZZ01By+goE=" Exclude="no" LinkedHeaders="" Scope="" Header="no" Caption="no"/>
  <table xmlns="" ID="2YeZtBAoUXzi9fdFzq2+61Pqrtg=" Exclude="no" LinkedHeaders="" Scope="" type="_x0030_" HRows="_x0031_" HCols="_x0031_" Summary="" TableLinerizing="V" Header="no" Caption="no"/>
  <table xmlns="" ID="8VU1Z+riDAS4gh18h/WbeVYEKOA=" Exclude="no" LinkedHeaders="" Scope="" Header="no" Caption="no"/>
  <table xmlns="" ID="d5RMbHwU1uPlq1wOhtusTBym3tc=" Exclude="no" LinkedHeaders="" Scope="" Header="no" Caption="no"/>
  <table xmlns="" ID="Mqz/2aj0zQBq9wDdWyjATXfzEmo=" Exclude="no" LinkedHeaders="" Scope="" Header="no" Caption="no"/>
  <table xmlns="" ID="DuYlU0OGUhmHGixs7gQWPH6Xa/E=" Exclude="no" LinkedHeaders="" Scope="" Header="no" Caption="no"/>
  <table xmlns="" ID="Udf0tNosnY9LqaAblnjgJ6R4uu8=" Exclude="no" LinkedHeaders="" Scope="" Header="no" Caption="no"/>
  <table xmlns="" ID="VIoQ1ybU4V5aufk7HYNKzYdRDEs=" Exclude="no" LinkedHeaders="" Scope="" Header="no" Caption="no"/>
  <table xmlns="" ID="h1SfJ9WYzXOKm5Rb8wa1xAVkkME=" Exclude="no" LinkedHeaders="" Scope="" Header="no" Caption="no"/>
  <table xmlns="" ID="TyEtaCfLTkC1LdZnRRz6t5S7K7o=" Exclude="no" LinkedHeaders="" Scope="" Header="no" Caption="no"/>
  <table xmlns="" ID="+5UjKNpytYS2+nAiZUZqiWhtpE8=" Exclude="no" LinkedHeaders="" Scope="" Header="no" Caption="no"/>
  <table xmlns="" ID="0jjuVVysFAbtQnKWxUG/oeIDY30=" Exclude="no" LinkedHeaders="" Scope="" Header="no" Caption="no"/>
  <table xmlns="" ID="cd0fM+8ohEwvRT8RT788KK1XssY=" Exclude="no" LinkedHeaders="" Scope="" Header="no" Caption="no"/>
  <table xmlns="" ID="q/Dpd7krFsDOiJf3Gz+UERqjM38=" Exclude="no" LinkedHeaders="" Scope="" Header="no" Caption="no"/>
  <table xmlns="" ID="qS6uBoDtxKh/NMizcFylT4UG5aE=" Exclude="no" LinkedHeaders="" Scope="" Header="no" Caption="no"/>
</PAW>
</file>

<file path=customXml/itemProps1.xml><?xml version="1.0" encoding="utf-8"?>
<ds:datastoreItem xmlns:ds="http://schemas.openxmlformats.org/officeDocument/2006/customXml" ds:itemID="{D71E0906-E207-4C17-89CB-EFF3BB55E32F}">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192</TotalTime>
  <Words>3286</Words>
  <Application>Microsoft Office PowerPoint</Application>
  <PresentationFormat>Widescreen</PresentationFormat>
  <Paragraphs>351</Paragraphs>
  <Slides>64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Arial,Sans-Serif</vt:lpstr>
      <vt:lpstr>Calibri</vt:lpstr>
      <vt:lpstr>Courier New</vt:lpstr>
      <vt:lpstr>Wingdings</vt:lpstr>
      <vt:lpstr>Office Theme</vt:lpstr>
      <vt:lpstr>Looking Through a Trauma Sensitive Lens</vt:lpstr>
      <vt:lpstr>Overview and Objectives</vt:lpstr>
      <vt:lpstr>Resources</vt:lpstr>
      <vt:lpstr>The Spectrum of Trauma Practices </vt:lpstr>
      <vt:lpstr>Acknowledge Fundamental Truths</vt:lpstr>
      <vt:lpstr>Trauma is a Continuum</vt:lpstr>
      <vt:lpstr>Trauma and Development</vt:lpstr>
      <vt:lpstr>Children are like wet cement.  Whatever falls on them makes an impression. -Haim Ginnot</vt:lpstr>
      <vt:lpstr>ACEs: Adverse Childhood Experiences</vt:lpstr>
      <vt:lpstr>Strong correlation and more prevalent than previously thought, regardless of income, race, or access to health care.</vt:lpstr>
      <vt:lpstr>Adverse Childhood Experiences</vt:lpstr>
      <vt:lpstr>Adverse Childhood Experiences - ACES</vt:lpstr>
      <vt:lpstr>Current Data</vt:lpstr>
      <vt:lpstr>MN Surveillance activities include:</vt:lpstr>
      <vt:lpstr>Adverse childhood experiences and developmental disabilities: risks, resiliency, and policy.  Harrison, Hoon, &amp; Floet (2021)</vt:lpstr>
      <vt:lpstr>Adverse childhood experiences and developmental disabilities: risks, resiliency, and policy.  Harrison, Hoon, &amp; Floet (2021)</vt:lpstr>
      <vt:lpstr>Stress Response...you are walking in the woods</vt:lpstr>
      <vt:lpstr>But what if your stress looked like this…</vt:lpstr>
      <vt:lpstr>More than their story...change your focus</vt:lpstr>
      <vt:lpstr> How trauma affects the brain</vt:lpstr>
      <vt:lpstr>How does it look in the classroom?</vt:lpstr>
      <vt:lpstr>Classroom: Flight, Fight, Freeze</vt:lpstr>
      <vt:lpstr>Scenario and Typical Staff Responses (scenario in book p. 28)</vt:lpstr>
      <vt:lpstr>Typical thought process behind staff responses...</vt:lpstr>
      <vt:lpstr>Culture of Safety</vt:lpstr>
      <vt:lpstr>Are we creating a physically and emotionally safe environment?</vt:lpstr>
      <vt:lpstr>Systems of Meaning</vt:lpstr>
      <vt:lpstr>Systems of meaning, continued</vt:lpstr>
      <vt:lpstr>What are your systems of meaning telling you?</vt:lpstr>
      <vt:lpstr>When we are regulated, we are more open to positive thoughts and less likely to access our systems of meaning.</vt:lpstr>
      <vt:lpstr>Availability and Accountability</vt:lpstr>
      <vt:lpstr>Walking a fine line</vt:lpstr>
      <vt:lpstr>What do we do?</vt:lpstr>
      <vt:lpstr>Availability and Accountability, continued</vt:lpstr>
      <vt:lpstr>Out of Balance: Overly Sensitive</vt:lpstr>
      <vt:lpstr>Too Focused on Accountability</vt:lpstr>
      <vt:lpstr>Availability and Accountability, continued 2</vt:lpstr>
      <vt:lpstr>CONTROL VS INFLUENCE</vt:lpstr>
      <vt:lpstr>I can’t...but I can...</vt:lpstr>
      <vt:lpstr>I can’t...but I can... continued</vt:lpstr>
      <vt:lpstr>I can’t...but I can... Continued 2</vt:lpstr>
      <vt:lpstr>I can’t...but I can... Continued 3</vt:lpstr>
      <vt:lpstr>Times of crisis and conflict</vt:lpstr>
      <vt:lpstr>SELF AWARENESS What shifts you and disrupts your flow?</vt:lpstr>
      <vt:lpstr>Student Behaviors and Attributes</vt:lpstr>
      <vt:lpstr>Student Behaviors and Attributes, continued</vt:lpstr>
      <vt:lpstr>Student Behaviors and Attributes, continued 2</vt:lpstr>
      <vt:lpstr>What can you do when you know it’s coming?</vt:lpstr>
      <vt:lpstr>What is your belief? </vt:lpstr>
      <vt:lpstr>Clues a RELATIONAL need</vt:lpstr>
      <vt:lpstr>Universal Trauma Invested RELATIONSHIP Enhancing Strategies</vt:lpstr>
      <vt:lpstr>RESPONSIBILITY</vt:lpstr>
      <vt:lpstr>Cues to an unmet RESPONSIBILITY need</vt:lpstr>
      <vt:lpstr>Universal Trauma-Invested RESPONSIBILITY Developing Strategies</vt:lpstr>
      <vt:lpstr>REGULATION...most essential</vt:lpstr>
      <vt:lpstr>Cues to unmet REGULATION needs</vt:lpstr>
      <vt:lpstr>Universal Trauma-Invested REGULATION-Establishing Strategies</vt:lpstr>
      <vt:lpstr>Regulation</vt:lpstr>
      <vt:lpstr>Resilience  (Harrison, Hoon, &amp; Floet, 2021)</vt:lpstr>
      <vt:lpstr>Resilience and Coping Skills  (Harrison, Hoon, &amp; Floet, 2021)</vt:lpstr>
      <vt:lpstr>Resilience and Coping Skills, continued   (Harrison, Hoon, &amp; Floet, 2021)</vt:lpstr>
      <vt:lpstr>Resilience and Relationships  (Harrison, Hoon, &amp; Floet, 2021)</vt:lpstr>
      <vt:lpstr>Not Perfect. Enough.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Through a Trauma Sensitive Lens. Charting the Cs Conference 2024</dc:title>
  <dc:creator>Lonna Housman Moline</dc:creator>
  <cp:lastModifiedBy>Shuyin Maciel</cp:lastModifiedBy>
  <cp:revision>181</cp:revision>
  <dcterms:modified xsi:type="dcterms:W3CDTF">2024-04-09T14:03:23Z</dcterms:modified>
</cp:coreProperties>
</file>