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44"/>
  </p:notesMasterIdLst>
  <p:handoutMasterIdLst>
    <p:handoutMasterId r:id="rId45"/>
  </p:handoutMasterIdLst>
  <p:sldIdLst>
    <p:sldId id="256" r:id="rId3"/>
    <p:sldId id="327" r:id="rId4"/>
    <p:sldId id="328" r:id="rId5"/>
    <p:sldId id="329" r:id="rId6"/>
    <p:sldId id="330" r:id="rId7"/>
    <p:sldId id="331" r:id="rId8"/>
    <p:sldId id="332" r:id="rId9"/>
    <p:sldId id="333" r:id="rId10"/>
    <p:sldId id="375" r:id="rId11"/>
    <p:sldId id="335" r:id="rId12"/>
    <p:sldId id="336" r:id="rId13"/>
    <p:sldId id="337" r:id="rId14"/>
    <p:sldId id="338" r:id="rId15"/>
    <p:sldId id="377" r:id="rId16"/>
    <p:sldId id="340" r:id="rId17"/>
    <p:sldId id="341" r:id="rId18"/>
    <p:sldId id="342" r:id="rId19"/>
    <p:sldId id="344" r:id="rId20"/>
    <p:sldId id="378" r:id="rId21"/>
    <p:sldId id="348" r:id="rId22"/>
    <p:sldId id="352" r:id="rId23"/>
    <p:sldId id="382" r:id="rId24"/>
    <p:sldId id="354" r:id="rId25"/>
    <p:sldId id="386" r:id="rId26"/>
    <p:sldId id="387" r:id="rId27"/>
    <p:sldId id="359" r:id="rId28"/>
    <p:sldId id="360" r:id="rId29"/>
    <p:sldId id="361" r:id="rId30"/>
    <p:sldId id="362" r:id="rId31"/>
    <p:sldId id="363" r:id="rId32"/>
    <p:sldId id="364" r:id="rId33"/>
    <p:sldId id="365" r:id="rId34"/>
    <p:sldId id="366" r:id="rId35"/>
    <p:sldId id="389" r:id="rId36"/>
    <p:sldId id="368" r:id="rId37"/>
    <p:sldId id="369" r:id="rId38"/>
    <p:sldId id="370" r:id="rId39"/>
    <p:sldId id="371" r:id="rId40"/>
    <p:sldId id="372" r:id="rId41"/>
    <p:sldId id="373" r:id="rId42"/>
    <p:sldId id="39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F26B43"/>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2"/>
    <a:srgbClr val="FF9999"/>
    <a:srgbClr val="CCFFFF"/>
    <a:srgbClr val="FFCC66"/>
    <a:srgbClr val="FF9900"/>
    <a:srgbClr val="FEE7D6"/>
    <a:srgbClr val="FDDCC3"/>
    <a:srgbClr val="0083BF"/>
    <a:srgbClr val="005A8C"/>
    <a:srgbClr val="001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4" autoAdjust="0"/>
    <p:restoredTop sz="86077" autoAdjust="0"/>
  </p:normalViewPr>
  <p:slideViewPr>
    <p:cSldViewPr snapToGrid="0" snapToObjects="1">
      <p:cViewPr>
        <p:scale>
          <a:sx n="90" d="100"/>
          <a:sy n="90" d="100"/>
        </p:scale>
        <p:origin x="450" y="276"/>
      </p:cViewPr>
      <p:guideLst>
        <p:guide orient="horz" pos="3600"/>
        <p:guide pos="3840"/>
      </p:guideLst>
    </p:cSldViewPr>
  </p:slideViewPr>
  <p:outlineViewPr>
    <p:cViewPr>
      <p:scale>
        <a:sx n="33" d="100"/>
        <a:sy n="33" d="100"/>
      </p:scale>
      <p:origin x="0" y="-9012"/>
    </p:cViewPr>
  </p:outlineViewPr>
  <p:notesTextViewPr>
    <p:cViewPr>
      <p:scale>
        <a:sx n="1" d="1"/>
        <a:sy n="1" d="1"/>
      </p:scale>
      <p:origin x="0" y="0"/>
    </p:cViewPr>
  </p:notesTextViewPr>
  <p:sorterViewPr>
    <p:cViewPr>
      <p:scale>
        <a:sx n="100" d="100"/>
        <a:sy n="100" d="100"/>
      </p:scale>
      <p:origin x="0" y="-8364"/>
    </p:cViewPr>
  </p:sorterViewPr>
  <p:notesViewPr>
    <p:cSldViewPr snapToGrid="0" snapToObjects="1" showGuides="1">
      <p:cViewPr varScale="1">
        <p:scale>
          <a:sx n="102" d="100"/>
          <a:sy n="102" d="100"/>
        </p:scale>
        <p:origin x="2898"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1/12/2023</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177172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360640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F" sz="1100" dirty="0"/>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38718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418483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397641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2961580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4119431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3370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366220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a:p>
        </p:txBody>
      </p:sp>
    </p:spTree>
    <p:extLst>
      <p:ext uri="{BB962C8B-B14F-4D97-AF65-F5344CB8AC3E}">
        <p14:creationId xmlns:p14="http://schemas.microsoft.com/office/powerpoint/2010/main" val="1564771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96396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a:p>
        </p:txBody>
      </p:sp>
    </p:spTree>
    <p:extLst>
      <p:ext uri="{BB962C8B-B14F-4D97-AF65-F5344CB8AC3E}">
        <p14:creationId xmlns:p14="http://schemas.microsoft.com/office/powerpoint/2010/main" val="132281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158949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800525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877985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24</a:t>
            </a:fld>
            <a:endParaRPr lang="en-US"/>
          </a:p>
        </p:txBody>
      </p:sp>
    </p:spTree>
    <p:extLst>
      <p:ext uri="{BB962C8B-B14F-4D97-AF65-F5344CB8AC3E}">
        <p14:creationId xmlns:p14="http://schemas.microsoft.com/office/powerpoint/2010/main" val="2116403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25</a:t>
            </a:fld>
            <a:endParaRPr lang="en-US"/>
          </a:p>
        </p:txBody>
      </p:sp>
    </p:spTree>
    <p:extLst>
      <p:ext uri="{BB962C8B-B14F-4D97-AF65-F5344CB8AC3E}">
        <p14:creationId xmlns:p14="http://schemas.microsoft.com/office/powerpoint/2010/main" val="1977787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0" i="0" u="none" strike="noStrike" baseline="0" dirty="0">
              <a:solidFill>
                <a:srgbClr val="7F8281"/>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1064941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4212427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28</a:t>
            </a:fld>
            <a:endParaRPr lang="en-US"/>
          </a:p>
        </p:txBody>
      </p:sp>
    </p:spTree>
    <p:extLst>
      <p:ext uri="{BB962C8B-B14F-4D97-AF65-F5344CB8AC3E}">
        <p14:creationId xmlns:p14="http://schemas.microsoft.com/office/powerpoint/2010/main" val="2936488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404569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1698338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1808277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31</a:t>
            </a:fld>
            <a:endParaRPr lang="en-US"/>
          </a:p>
        </p:txBody>
      </p:sp>
    </p:spTree>
    <p:extLst>
      <p:ext uri="{BB962C8B-B14F-4D97-AF65-F5344CB8AC3E}">
        <p14:creationId xmlns:p14="http://schemas.microsoft.com/office/powerpoint/2010/main" val="2740140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32</a:t>
            </a:fld>
            <a:endParaRPr lang="en-US"/>
          </a:p>
        </p:txBody>
      </p:sp>
    </p:spTree>
    <p:extLst>
      <p:ext uri="{BB962C8B-B14F-4D97-AF65-F5344CB8AC3E}">
        <p14:creationId xmlns:p14="http://schemas.microsoft.com/office/powerpoint/2010/main" val="936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33</a:t>
            </a:fld>
            <a:endParaRPr lang="en-US"/>
          </a:p>
        </p:txBody>
      </p:sp>
    </p:spTree>
    <p:extLst>
      <p:ext uri="{BB962C8B-B14F-4D97-AF65-F5344CB8AC3E}">
        <p14:creationId xmlns:p14="http://schemas.microsoft.com/office/powerpoint/2010/main" val="3560513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34</a:t>
            </a:fld>
            <a:endParaRPr lang="en-US"/>
          </a:p>
        </p:txBody>
      </p:sp>
    </p:spTree>
    <p:extLst>
      <p:ext uri="{BB962C8B-B14F-4D97-AF65-F5344CB8AC3E}">
        <p14:creationId xmlns:p14="http://schemas.microsoft.com/office/powerpoint/2010/main" val="3281451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35</a:t>
            </a:fld>
            <a:endParaRPr lang="en-US"/>
          </a:p>
        </p:txBody>
      </p:sp>
    </p:spTree>
    <p:extLst>
      <p:ext uri="{BB962C8B-B14F-4D97-AF65-F5344CB8AC3E}">
        <p14:creationId xmlns:p14="http://schemas.microsoft.com/office/powerpoint/2010/main" val="1987572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B46E53C-B540-F24C-A49E-7383CF25FB5C}" type="slidenum">
              <a:rPr lang="en-US" smtClean="0"/>
              <a:t>36</a:t>
            </a:fld>
            <a:endParaRPr lang="en-US"/>
          </a:p>
        </p:txBody>
      </p:sp>
    </p:spTree>
    <p:extLst>
      <p:ext uri="{BB962C8B-B14F-4D97-AF65-F5344CB8AC3E}">
        <p14:creationId xmlns:p14="http://schemas.microsoft.com/office/powerpoint/2010/main" val="587502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B46E53C-B540-F24C-A49E-7383CF25FB5C}" type="slidenum">
              <a:rPr lang="en-US" smtClean="0"/>
              <a:t>37</a:t>
            </a:fld>
            <a:endParaRPr lang="en-US"/>
          </a:p>
        </p:txBody>
      </p:sp>
    </p:spTree>
    <p:extLst>
      <p:ext uri="{BB962C8B-B14F-4D97-AF65-F5344CB8AC3E}">
        <p14:creationId xmlns:p14="http://schemas.microsoft.com/office/powerpoint/2010/main" val="1980419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38</a:t>
            </a:fld>
            <a:endParaRPr lang="en-US"/>
          </a:p>
        </p:txBody>
      </p:sp>
    </p:spTree>
    <p:extLst>
      <p:ext uri="{BB962C8B-B14F-4D97-AF65-F5344CB8AC3E}">
        <p14:creationId xmlns:p14="http://schemas.microsoft.com/office/powerpoint/2010/main" val="1511174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39</a:t>
            </a:fld>
            <a:endParaRPr lang="en-US"/>
          </a:p>
        </p:txBody>
      </p:sp>
    </p:spTree>
    <p:extLst>
      <p:ext uri="{BB962C8B-B14F-4D97-AF65-F5344CB8AC3E}">
        <p14:creationId xmlns:p14="http://schemas.microsoft.com/office/powerpoint/2010/main" val="116709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1532798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40</a:t>
            </a:fld>
            <a:endParaRPr lang="en-US"/>
          </a:p>
        </p:txBody>
      </p:sp>
    </p:spTree>
    <p:extLst>
      <p:ext uri="{BB962C8B-B14F-4D97-AF65-F5344CB8AC3E}">
        <p14:creationId xmlns:p14="http://schemas.microsoft.com/office/powerpoint/2010/main" val="958365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41</a:t>
            </a:fld>
            <a:endParaRPr lang="en-US"/>
          </a:p>
        </p:txBody>
      </p:sp>
    </p:spTree>
    <p:extLst>
      <p:ext uri="{BB962C8B-B14F-4D97-AF65-F5344CB8AC3E}">
        <p14:creationId xmlns:p14="http://schemas.microsoft.com/office/powerpoint/2010/main" val="28798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27834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292899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383488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0" spc="-5" dirty="0">
              <a:solidFill>
                <a:prstClr val="black"/>
              </a:solidFill>
              <a:cs typeface="Calibri"/>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55590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219305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only">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3233"/>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67318"/>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83BF"/>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9" name="Picture 8"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7C9A1C64-045C-D508-6E47-D800E78A2749}"/>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2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6448" y="240558"/>
            <a:ext cx="10969415" cy="1469618"/>
          </a:xfrm>
        </p:spPr>
        <p:txBody>
          <a:bodyPr anchor="ctr">
            <a:noAutofit/>
          </a:bodyPr>
          <a:lstStyle>
            <a:lvl1pPr algn="l">
              <a:defRPr sz="3600" spc="200" baseline="0"/>
            </a:lvl1pPr>
          </a:lstStyle>
          <a:p>
            <a:r>
              <a:rPr lang="en-US" dirty="0"/>
              <a:t>Click to edit Master title style</a:t>
            </a:r>
          </a:p>
        </p:txBody>
      </p:sp>
      <p:sp>
        <p:nvSpPr>
          <p:cNvPr id="7" name="Picture Placeholder 5">
            <a:extLst>
              <a:ext uri="{FF2B5EF4-FFF2-40B4-BE49-F238E27FC236}">
                <a16:creationId xmlns:a16="http://schemas.microsoft.com/office/drawing/2014/main" id="{4ABFC44A-F353-4616-B355-0A54DF49C6B4}"/>
              </a:ext>
            </a:extLst>
          </p:cNvPr>
          <p:cNvSpPr>
            <a:spLocks noGrp="1"/>
          </p:cNvSpPr>
          <p:nvPr>
            <p:ph type="pic" sz="quarter" idx="10"/>
          </p:nvPr>
        </p:nvSpPr>
        <p:spPr>
          <a:xfrm>
            <a:off x="9104069" y="1982829"/>
            <a:ext cx="2481794" cy="1466267"/>
          </a:xfrm>
          <a:solidFill>
            <a:schemeClr val="accent5">
              <a:lumMod val="20000"/>
              <a:lumOff val="80000"/>
            </a:schemeClr>
          </a:solidFill>
        </p:spPr>
        <p:txBody>
          <a:bodyPr anchor="ctr" anchorCtr="1"/>
          <a:lstStyle/>
          <a:p>
            <a:endParaRPr lang="en-US" dirty="0"/>
          </a:p>
        </p:txBody>
      </p:sp>
      <p:sp>
        <p:nvSpPr>
          <p:cNvPr id="8" name="Picture Placeholder 5">
            <a:extLst>
              <a:ext uri="{FF2B5EF4-FFF2-40B4-BE49-F238E27FC236}">
                <a16:creationId xmlns:a16="http://schemas.microsoft.com/office/drawing/2014/main" id="{F33DBC83-6BD7-44AC-804B-A68B7CE75C50}"/>
              </a:ext>
            </a:extLst>
          </p:cNvPr>
          <p:cNvSpPr>
            <a:spLocks noGrp="1"/>
          </p:cNvSpPr>
          <p:nvPr>
            <p:ph type="pic" sz="quarter" idx="11"/>
          </p:nvPr>
        </p:nvSpPr>
        <p:spPr>
          <a:xfrm>
            <a:off x="9093758" y="3764348"/>
            <a:ext cx="2481794" cy="1466267"/>
          </a:xfrm>
          <a:solidFill>
            <a:schemeClr val="accent5">
              <a:lumMod val="20000"/>
              <a:lumOff val="80000"/>
            </a:schemeClr>
          </a:solidFill>
        </p:spPr>
        <p:txBody>
          <a:bodyPr anchor="ctr" anchorCtr="1"/>
          <a:lstStyle/>
          <a:p>
            <a:endParaRPr lang="en-US" dirty="0"/>
          </a:p>
        </p:txBody>
      </p:sp>
      <p:sp>
        <p:nvSpPr>
          <p:cNvPr id="6" name="shape 1">
            <a:extLst>
              <a:ext uri="{FF2B5EF4-FFF2-40B4-BE49-F238E27FC236}">
                <a16:creationId xmlns:a16="http://schemas.microsoft.com/office/drawing/2014/main" id="{41BE0D53-6DF1-4CBB-8F4D-5C27EF806BFE}"/>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Text Placeholder 9">
            <a:extLst>
              <a:ext uri="{FF2B5EF4-FFF2-40B4-BE49-F238E27FC236}">
                <a16:creationId xmlns:a16="http://schemas.microsoft.com/office/drawing/2014/main" id="{2C7F0458-BE61-4397-BBCA-1FD39B5004F7}"/>
              </a:ext>
            </a:extLst>
          </p:cNvPr>
          <p:cNvSpPr>
            <a:spLocks noGrp="1"/>
          </p:cNvSpPr>
          <p:nvPr>
            <p:ph type="body" sz="quarter" idx="12"/>
          </p:nvPr>
        </p:nvSpPr>
        <p:spPr>
          <a:xfrm>
            <a:off x="622998" y="1841231"/>
            <a:ext cx="7994909"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7634C702-EF39-45AB-923B-8BCA2E957629}"/>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7421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Chart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6256338" y="1962150"/>
            <a:ext cx="5337175" cy="3494088"/>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02310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hart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1471451" y="1909600"/>
            <a:ext cx="9270124" cy="3752850"/>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225469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Tabl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6256338" y="1962150"/>
            <a:ext cx="5337175" cy="3494088"/>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164705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1524000" y="1941130"/>
            <a:ext cx="9165021" cy="3752850"/>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142879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1555532"/>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593636"/>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a:extLst>
              <a:ext uri="{FF2B5EF4-FFF2-40B4-BE49-F238E27FC236}">
                <a16:creationId xmlns:a16="http://schemas.microsoft.com/office/drawing/2014/main" id="{C6324CD3-A791-496B-B3C4-428221D50D1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a:extLst>
              <a:ext uri="{FF2B5EF4-FFF2-40B4-BE49-F238E27FC236}">
                <a16:creationId xmlns:a16="http://schemas.microsoft.com/office/drawing/2014/main" id="{F1BD2308-AF36-4547-9017-8036AD4CC6FA}"/>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ing the Cs: Cooperation, Communication and Collaboration.">
            <a:extLst>
              <a:ext uri="{FF2B5EF4-FFF2-40B4-BE49-F238E27FC236}">
                <a16:creationId xmlns:a16="http://schemas.microsoft.com/office/drawing/2014/main" id="{3B296772-7D53-22AF-91CF-6B8358EA324D}"/>
              </a:ext>
            </a:extLst>
          </p:cNvPr>
          <p:cNvPicPr>
            <a:picLocks noGrp="1" noChangeAspect="1"/>
          </p:cNvPicPr>
          <p:nvPr userDrawn="1"/>
        </p:nvPicPr>
        <p:blipFill>
          <a:blip r:embed="rId2"/>
          <a:stretch>
            <a:fillRect/>
          </a:stretch>
        </p:blipFill>
        <p:spPr>
          <a:xfrm>
            <a:off x="3460619" y="621042"/>
            <a:ext cx="5293289" cy="1176287"/>
          </a:xfrm>
          <a:prstGeom prst="rect">
            <a:avLst/>
          </a:prstGeom>
        </p:spPr>
      </p:pic>
    </p:spTree>
    <p:extLst>
      <p:ext uri="{BB962C8B-B14F-4D97-AF65-F5344CB8AC3E}">
        <p14:creationId xmlns:p14="http://schemas.microsoft.com/office/powerpoint/2010/main" val="349989064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one additional">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5484866"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Tree>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2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4611402"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6284274" y="4572335"/>
            <a:ext cx="1311723"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361911426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3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3777214"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5450086" y="4572335"/>
            <a:ext cx="1311723" cy="1143000"/>
          </a:xfrm>
          <a:solidFill>
            <a:schemeClr val="accent5">
              <a:lumMod val="20000"/>
              <a:lumOff val="80000"/>
            </a:schemeClr>
          </a:solidFill>
        </p:spPr>
        <p:txBody>
          <a:bodyPr anchor="ctr" anchorCtr="1"/>
          <a:lstStyle/>
          <a:p>
            <a:endParaRPr lang="en-US" dirty="0"/>
          </a:p>
        </p:txBody>
      </p:sp>
      <p:sp>
        <p:nvSpPr>
          <p:cNvPr id="12" name="Picture Placeholder 5">
            <a:extLst>
              <a:ext uri="{FF2B5EF4-FFF2-40B4-BE49-F238E27FC236}">
                <a16:creationId xmlns:a16="http://schemas.microsoft.com/office/drawing/2014/main" id="{75121986-F2FB-F12A-B544-D27BC4CE9E02}"/>
              </a:ext>
              <a:ext uri="{C183D7F6-B498-43B3-948B-1728B52AA6E4}">
                <adec:decorative xmlns:adec="http://schemas.microsoft.com/office/drawing/2017/decorative" val="0"/>
              </a:ext>
            </a:extLst>
          </p:cNvPr>
          <p:cNvSpPr>
            <a:spLocks noGrp="1"/>
          </p:cNvSpPr>
          <p:nvPr>
            <p:ph type="pic" sz="quarter" idx="14"/>
          </p:nvPr>
        </p:nvSpPr>
        <p:spPr>
          <a:xfrm>
            <a:off x="7104440" y="4567928"/>
            <a:ext cx="1388484"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416287439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plus 1 additional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5429471" y="4656908"/>
            <a:ext cx="1274233" cy="1054797"/>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83BF"/>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4101450872"/>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with conference plus 2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4691536" y="4656908"/>
            <a:ext cx="1274233" cy="1054797"/>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hasCustomPrompt="1"/>
          </p:nvPr>
        </p:nvSpPr>
        <p:spPr>
          <a:xfrm>
            <a:off x="6232034" y="4660196"/>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168023801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plus 3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3534548" y="4725155"/>
            <a:ext cx="1347833" cy="999076"/>
          </a:xfrm>
          <a:solidFill>
            <a:schemeClr val="accent5">
              <a:lumMod val="20000"/>
              <a:lumOff val="80000"/>
            </a:schemeClr>
          </a:solidFill>
        </p:spPr>
        <p:txBody>
          <a:bodyPr anchor="ctr" anchorCtr="1"/>
          <a:lstStyle/>
          <a:p>
            <a:endParaRPr lang="en-US" dirty="0"/>
          </a:p>
        </p:txBody>
      </p:sp>
      <p:sp>
        <p:nvSpPr>
          <p:cNvPr id="9" name="Picture Placeholder 5">
            <a:extLst>
              <a:ext uri="{FF2B5EF4-FFF2-40B4-BE49-F238E27FC236}">
                <a16:creationId xmlns:a16="http://schemas.microsoft.com/office/drawing/2014/main" id="{D545A5E3-66FE-3D8C-7ED1-1260B15EAF97}"/>
              </a:ext>
            </a:extLst>
          </p:cNvPr>
          <p:cNvSpPr>
            <a:spLocks noGrp="1"/>
          </p:cNvSpPr>
          <p:nvPr>
            <p:ph type="pic" sz="quarter" idx="13"/>
          </p:nvPr>
        </p:nvSpPr>
        <p:spPr>
          <a:xfrm>
            <a:off x="5411938" y="4715918"/>
            <a:ext cx="1347833" cy="999076"/>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p:nvPr>
        </p:nvSpPr>
        <p:spPr>
          <a:xfrm>
            <a:off x="7252647" y="4715917"/>
            <a:ext cx="1347833" cy="999076"/>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39585"/>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51037"/>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pic>
        <p:nvPicPr>
          <p:cNvPr id="13" name="Picture 12" descr="Charting the Cs: Cooperation, Communication and Collaboration.">
            <a:extLst>
              <a:ext uri="{FF2B5EF4-FFF2-40B4-BE49-F238E27FC236}">
                <a16:creationId xmlns:a16="http://schemas.microsoft.com/office/drawing/2014/main" id="{0A076F84-2EA0-0894-0B67-3C63B20462FA}"/>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35243558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489" y="240004"/>
            <a:ext cx="10978994" cy="1511808"/>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1841231"/>
            <a:ext cx="10978994"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lide Number Placeholder 8">
            <a:extLst>
              <a:ext uri="{FF2B5EF4-FFF2-40B4-BE49-F238E27FC236}">
                <a16:creationId xmlns:a16="http://schemas.microsoft.com/office/drawing/2014/main" id="{7D47C81C-0873-40B9-BF7B-21CECB99EA99}"/>
              </a:ext>
            </a:extLst>
          </p:cNvPr>
          <p:cNvSpPr>
            <a:spLocks noGrp="1"/>
          </p:cNvSpPr>
          <p:nvPr>
            <p:ph type="sldNum" sz="quarter" idx="12"/>
          </p:nvPr>
        </p:nvSpPr>
        <p:spPr>
          <a:xfrm>
            <a:off x="11722395" y="-12602"/>
            <a:ext cx="475488" cy="301752"/>
          </a:xfrm>
          <a:prstGeom prst="rect">
            <a:avLst/>
          </a:prstGeom>
          <a:solidFill>
            <a:srgbClr val="005A8C"/>
          </a:solidFill>
        </p:spPr>
        <p:txBody>
          <a:bodyPr lIns="0" rIns="0" anchor="ctr" anchorCtr="1"/>
          <a:lstStyle>
            <a:lvl1pPr>
              <a:defRPr sz="1200" b="1">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602901" y="240004"/>
            <a:ext cx="10999091" cy="1508760"/>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1841231"/>
            <a:ext cx="5264079" cy="3873769"/>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1872340"/>
            <a:ext cx="5297067" cy="3842660"/>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8" name="Slide Number Placeholder 8">
            <a:extLst>
              <a:ext uri="{FF2B5EF4-FFF2-40B4-BE49-F238E27FC236}">
                <a16:creationId xmlns:a16="http://schemas.microsoft.com/office/drawing/2014/main" id="{1D2DD894-BAFB-4604-9B6E-23F091DB988D}"/>
              </a:ext>
              <a:ext uri="{C183D7F6-B498-43B3-948B-1728B52AA6E4}">
                <adec:decorative xmlns:adec="http://schemas.microsoft.com/office/drawing/2017/decorative" val="1"/>
              </a:ext>
            </a:extLst>
          </p:cNvPr>
          <p:cNvSpPr>
            <a:spLocks noGrp="1"/>
          </p:cNvSpPr>
          <p:nvPr>
            <p:ph type="sldNum" sz="quarter" idx="12"/>
          </p:nvPr>
        </p:nvSpPr>
        <p:spPr>
          <a:xfrm>
            <a:off x="11714698" y="-5224"/>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044" y="240004"/>
            <a:ext cx="10968402" cy="1508760"/>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1823242"/>
            <a:ext cx="5279537" cy="480131"/>
          </a:xfrm>
        </p:spPr>
        <p:txBody>
          <a:bodyPr wrap="square"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7" name="Text Placeholder 9">
            <a:extLst>
              <a:ext uri="{FF2B5EF4-FFF2-40B4-BE49-F238E27FC236}">
                <a16:creationId xmlns:a16="http://schemas.microsoft.com/office/drawing/2014/main" id="{EE0AED3C-2747-4684-BF8B-0CB37F1AFFD9}"/>
              </a:ext>
            </a:extLst>
          </p:cNvPr>
          <p:cNvSpPr>
            <a:spLocks noGrp="1"/>
          </p:cNvSpPr>
          <p:nvPr>
            <p:ph type="body" sz="quarter" idx="10"/>
          </p:nvPr>
        </p:nvSpPr>
        <p:spPr>
          <a:xfrm>
            <a:off x="622998" y="2394494"/>
            <a:ext cx="5263582" cy="3320506"/>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1839362"/>
            <a:ext cx="5295215" cy="480131"/>
          </a:xfrm>
        </p:spPr>
        <p:txBody>
          <a:bodyPr wrap="square"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0" name="Text Placeholder 9">
            <a:extLst>
              <a:ext uri="{FF2B5EF4-FFF2-40B4-BE49-F238E27FC236}">
                <a16:creationId xmlns:a16="http://schemas.microsoft.com/office/drawing/2014/main" id="{122C3AE3-998D-46FE-AFA3-470BBD18B41F}"/>
              </a:ext>
            </a:extLst>
          </p:cNvPr>
          <p:cNvSpPr>
            <a:spLocks noGrp="1"/>
          </p:cNvSpPr>
          <p:nvPr>
            <p:ph type="body" sz="quarter" idx="14"/>
          </p:nvPr>
        </p:nvSpPr>
        <p:spPr>
          <a:xfrm>
            <a:off x="6292652" y="2420020"/>
            <a:ext cx="5309340" cy="3294980"/>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08C6881E-8CD8-496C-BFB6-57EB69A4B5A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03342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1 Pictur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6256626" y="1962733"/>
            <a:ext cx="5329237" cy="3493874"/>
          </a:xfrm>
          <a:solidFill>
            <a:schemeClr val="accent5">
              <a:lumMod val="20000"/>
              <a:lumOff val="80000"/>
            </a:schemeClr>
          </a:solidFill>
        </p:spPr>
        <p:txBody>
          <a:bodyPr anchor="ctr" anchorCtr="1"/>
          <a:lstStyle/>
          <a:p>
            <a:endParaRPr lang="en-US"/>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ictur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1471449" y="1830722"/>
            <a:ext cx="9249104" cy="3873768"/>
          </a:xfrm>
          <a:solidFill>
            <a:schemeClr val="accent5">
              <a:lumMod val="20000"/>
              <a:lumOff val="80000"/>
            </a:schemeClr>
          </a:solidFill>
        </p:spPr>
        <p:txBody>
          <a:bodyPr anchor="ctr" anchorCtr="1"/>
          <a:lstStyle/>
          <a:p>
            <a:endParaRPr lang="en-US" dirty="0"/>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236215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239550"/>
            <a:ext cx="10972800" cy="15506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1867184"/>
            <a:ext cx="10972799" cy="3847816"/>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Slide Number Placeholder 8">
            <a:extLst>
              <a:ext uri="{FF2B5EF4-FFF2-40B4-BE49-F238E27FC236}">
                <a16:creationId xmlns:a16="http://schemas.microsoft.com/office/drawing/2014/main" id="{7EF817E1-FC25-42E3-B2EC-EEE07E8A34AB}"/>
              </a:ext>
            </a:extLst>
          </p:cNvPr>
          <p:cNvSpPr>
            <a:spLocks noGrp="1"/>
          </p:cNvSpPr>
          <p:nvPr>
            <p:ph type="sldNum" sz="quarter" idx="4"/>
          </p:nvPr>
        </p:nvSpPr>
        <p:spPr>
          <a:xfrm>
            <a:off x="11714698" y="-10633"/>
            <a:ext cx="478248" cy="303027"/>
          </a:xfrm>
          <a:prstGeom prst="rect">
            <a:avLst/>
          </a:prstGeom>
          <a:solidFill>
            <a:srgbClr val="0083BF"/>
          </a:solidFill>
        </p:spPr>
        <p:txBody>
          <a:bodyPr anchor="ctr" anchorCtr="1"/>
          <a:lstStyle>
            <a:lvl1pPr>
              <a:defRPr sz="1200" b="1">
                <a:solidFill>
                  <a:schemeClr val="bg1"/>
                </a:solidFill>
              </a:defRPr>
            </a:lvl1pPr>
          </a:lstStyle>
          <a:p>
            <a:fld id="{80AD2437-B558-414C-94B2-800AD11187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7" r:id="rId3"/>
    <p:sldLayoutId id="2147483672" r:id="rId4"/>
    <p:sldLayoutId id="2147483650" r:id="rId5"/>
    <p:sldLayoutId id="2147483652" r:id="rId6"/>
    <p:sldLayoutId id="2147483662" r:id="rId7"/>
    <p:sldLayoutId id="2147483660" r:id="rId8"/>
    <p:sldLayoutId id="2147483666" r:id="rId9"/>
    <p:sldLayoutId id="2147483663" r:id="rId10"/>
    <p:sldLayoutId id="2147483664" r:id="rId11"/>
    <p:sldLayoutId id="2147483667" r:id="rId12"/>
    <p:sldLayoutId id="2147483665" r:id="rId13"/>
    <p:sldLayoutId id="2147483668" r:id="rId14"/>
    <p:sldLayoutId id="2147483674" r:id="rId15"/>
    <p:sldLayoutId id="2147483655" r:id="rId16"/>
    <p:sldLayoutId id="2147483675" r:id="rId17"/>
    <p:sldLayoutId id="2147483676" r:id="rId18"/>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66CC"/>
        </a:buClr>
        <a:buSzPct val="105000"/>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333333"/>
        </a:buClr>
        <a:buSzPct val="98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chemeClr val="accent1"/>
        </a:buClr>
        <a:buSzPct val="94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chemeClr val="tx1">
            <a:lumMod val="75000"/>
            <a:lumOff val="25000"/>
          </a:schemeClr>
        </a:buClr>
        <a:buSzPct val="90000"/>
        <a:buFont typeface="Arial" panose="020B0604020202020204" pitchFamily="34" charset="0"/>
        <a:buChar char="•"/>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Mary.Cashman-Bakken@state.mn.u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mailto:Aaron.Barnes@state.mn.us" TargetMode="External"/><Relationship Id="rId5" Type="http://schemas.openxmlformats.org/officeDocument/2006/relationships/hyperlink" Target="mailto:Mary.Cashman-Bakken@state.mn.us"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disabilityhubmn.org/media/u5nnccvn/hub_lifecourse_myprofilepage_fillable.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7gPbUQf5K5Y"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helensandersonassociates.co.uk/person-centred-practice/one-page-profiles/one-page-profile-templates/" TargetMode="External"/><Relationship Id="rId5" Type="http://schemas.openxmlformats.org/officeDocument/2006/relationships/hyperlink" Target="https://www.sdaus.com/tool-kit-templates-examples" TargetMode="External"/><Relationship Id="rId4" Type="http://schemas.openxmlformats.org/officeDocument/2006/relationships/hyperlink" Target="https://tlcpcp.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n.gov/mnddc/extra/publications/Its-My-Choice.pdf"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mn.gov/dhs/partners-and-providers/program-overviews/long-term-services-and-supports/person-centered-practices" TargetMode="External"/><Relationship Id="rId5" Type="http://schemas.openxmlformats.org/officeDocument/2006/relationships/hyperlink" Target="https://mnpsp.org/" TargetMode="External"/><Relationship Id="rId4" Type="http://schemas.openxmlformats.org/officeDocument/2006/relationships/hyperlink" Target="https://education.mn.gov/MDE/fam/sped/MDE03279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lchemer.com/s3/Person-CenteredExamplesMN"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mde.person-centered@state.mn.us"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mde.person-centered@state.mn.us"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DE.Person-Centered@state.mn.us" TargetMode="External"/><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mn.gov/MDE/fam/sped/person"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https://education.mn.gov/" TargetMode="External"/><Relationship Id="rId4" Type="http://schemas.openxmlformats.org/officeDocument/2006/relationships/hyperlink" Target="mailto:mde.person-centered@state.mn.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fontScale="90000"/>
          </a:bodyPr>
          <a:lstStyle/>
          <a:p>
            <a:r>
              <a:rPr lang="en-US" dirty="0"/>
              <a:t>Using Person-Centered Practices for the Many Transitions, from Infanthood to Adulthood</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a:xfrm>
            <a:off x="582804" y="3067318"/>
            <a:ext cx="11019187" cy="1699554"/>
          </a:xfrm>
        </p:spPr>
        <p:txBody>
          <a:bodyPr>
            <a:normAutofit fontScale="92500"/>
          </a:bodyPr>
          <a:lstStyle/>
          <a:p>
            <a:r>
              <a:rPr lang="en-US" dirty="0"/>
              <a:t>Garrett Petrie | Person-Centered Thinking (PCT) trainer and coach trainer</a:t>
            </a:r>
          </a:p>
          <a:p>
            <a:r>
              <a:rPr lang="en-US" dirty="0"/>
              <a:t>Mary Cashman-Bakken | Deaf and Hard of Hearing (DHH) specialist</a:t>
            </a:r>
          </a:p>
          <a:p>
            <a:r>
              <a:rPr lang="en-US" dirty="0"/>
              <a:t>Person-Centered Practices in Education Leadership Team | Minnesota Department of Education</a:t>
            </a:r>
          </a:p>
        </p:txBody>
      </p:sp>
      <p:sp>
        <p:nvSpPr>
          <p:cNvPr id="4" name="Slide Number Placeholder 3">
            <a:extLst>
              <a:ext uri="{FF2B5EF4-FFF2-40B4-BE49-F238E27FC236}">
                <a16:creationId xmlns:a16="http://schemas.microsoft.com/office/drawing/2014/main" id="{BD453706-8814-4949-A7DF-BBB457744909}"/>
              </a:ext>
            </a:extLst>
          </p:cNvPr>
          <p:cNvSpPr>
            <a:spLocks noGrp="1"/>
          </p:cNvSpPr>
          <p:nvPr>
            <p:ph type="sldNum" sz="quarter" idx="12"/>
          </p:nvPr>
        </p:nvSpPr>
        <p:spPr>
          <a:solidFill>
            <a:srgbClr val="005A8C"/>
          </a:solidFill>
        </p:spPr>
        <p:txBody>
          <a:bodyPr/>
          <a:lstStyle/>
          <a:p>
            <a:fld id="{80AD2437-B558-414C-94B2-800AD1118709}" type="slidenum">
              <a:rPr lang="en-US" smtClean="0"/>
              <a:t>1</a:t>
            </a:fld>
            <a:endParaRPr lang="en-US"/>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095D-1ECC-4EE5-8A72-8F05DD7A97AA}"/>
              </a:ext>
            </a:extLst>
          </p:cNvPr>
          <p:cNvSpPr>
            <a:spLocks noGrp="1"/>
          </p:cNvSpPr>
          <p:nvPr>
            <p:ph type="title"/>
          </p:nvPr>
        </p:nvSpPr>
        <p:spPr/>
        <p:txBody>
          <a:bodyPr/>
          <a:lstStyle/>
          <a:p>
            <a:r>
              <a:rPr lang="en-US" dirty="0"/>
              <a:t>Opening Round – 3 Steps</a:t>
            </a:r>
          </a:p>
        </p:txBody>
      </p:sp>
      <p:sp>
        <p:nvSpPr>
          <p:cNvPr id="3" name="Text Placeholder 2">
            <a:extLst>
              <a:ext uri="{FF2B5EF4-FFF2-40B4-BE49-F238E27FC236}">
                <a16:creationId xmlns:a16="http://schemas.microsoft.com/office/drawing/2014/main" id="{9D127125-94F9-4088-ABF8-20F0065B85E1}"/>
              </a:ext>
            </a:extLst>
          </p:cNvPr>
          <p:cNvSpPr>
            <a:spLocks noGrp="1"/>
          </p:cNvSpPr>
          <p:nvPr>
            <p:ph type="body" sz="quarter" idx="10"/>
          </p:nvPr>
        </p:nvSpPr>
        <p:spPr/>
        <p:txBody>
          <a:bodyPr/>
          <a:lstStyle/>
          <a:p>
            <a:pPr marL="0" indent="0">
              <a:buNone/>
            </a:pPr>
            <a:r>
              <a:rPr lang="en-US" b="1" dirty="0"/>
              <a:t>Let us know in chat (personal to Garrett or to all) if you are either </a:t>
            </a:r>
            <a:r>
              <a:rPr lang="en-US" b="1" dirty="0">
                <a:solidFill>
                  <a:srgbClr val="0083BF"/>
                </a:solidFill>
              </a:rPr>
              <a:t>[pick one]</a:t>
            </a:r>
            <a:r>
              <a:rPr lang="en-US" b="1" dirty="0"/>
              <a:t>:</a:t>
            </a:r>
          </a:p>
          <a:p>
            <a:pPr marL="682625" lvl="1">
              <a:buFont typeface="Arial" panose="020B0604020202020204" pitchFamily="34" charset="0"/>
              <a:buChar char="•"/>
            </a:pPr>
            <a:r>
              <a:rPr lang="en-US" dirty="0"/>
              <a:t>Listening to gauge interest </a:t>
            </a:r>
            <a:r>
              <a:rPr lang="en-US" dirty="0">
                <a:solidFill>
                  <a:srgbClr val="0083BF"/>
                </a:solidFill>
              </a:rPr>
              <a:t>- or - </a:t>
            </a:r>
          </a:p>
          <a:p>
            <a:pPr marL="682625" lvl="1">
              <a:buFont typeface="Arial" panose="020B0604020202020204" pitchFamily="34" charset="0"/>
              <a:buChar char="•"/>
            </a:pPr>
            <a:r>
              <a:rPr lang="en-US" dirty="0"/>
              <a:t>Fully participating to try out the skills</a:t>
            </a:r>
          </a:p>
        </p:txBody>
      </p:sp>
      <p:sp>
        <p:nvSpPr>
          <p:cNvPr id="4" name="Slide Number Placeholder 3">
            <a:extLst>
              <a:ext uri="{FF2B5EF4-FFF2-40B4-BE49-F238E27FC236}">
                <a16:creationId xmlns:a16="http://schemas.microsoft.com/office/drawing/2014/main" id="{6B6BF6DA-3423-43CE-A739-B70386E1925E}"/>
              </a:ext>
            </a:extLst>
          </p:cNvPr>
          <p:cNvSpPr>
            <a:spLocks noGrp="1"/>
          </p:cNvSpPr>
          <p:nvPr>
            <p:ph type="sldNum" sz="quarter" idx="12"/>
          </p:nvPr>
        </p:nvSpPr>
        <p:spPr/>
        <p:txBody>
          <a:bodyPr/>
          <a:lstStyle/>
          <a:p>
            <a:fld id="{80AD2437-B558-414C-94B2-800AD1118709}" type="slidenum">
              <a:rPr lang="en-US" smtClean="0"/>
              <a:pPr/>
              <a:t>10</a:t>
            </a:fld>
            <a:endParaRPr lang="en-US" dirty="0"/>
          </a:p>
        </p:txBody>
      </p:sp>
    </p:spTree>
    <p:extLst>
      <p:ext uri="{BB962C8B-B14F-4D97-AF65-F5344CB8AC3E}">
        <p14:creationId xmlns:p14="http://schemas.microsoft.com/office/powerpoint/2010/main" val="387997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2180-56DE-482A-94B7-202C9CD4521A}"/>
              </a:ext>
            </a:extLst>
          </p:cNvPr>
          <p:cNvSpPr>
            <a:spLocks noGrp="1"/>
          </p:cNvSpPr>
          <p:nvPr>
            <p:ph type="title"/>
          </p:nvPr>
        </p:nvSpPr>
        <p:spPr/>
        <p:txBody>
          <a:bodyPr/>
          <a:lstStyle/>
          <a:p>
            <a:r>
              <a:rPr lang="en-US" dirty="0"/>
              <a:t>How do we get to know students…</a:t>
            </a:r>
            <a:br>
              <a:rPr lang="en-US" dirty="0"/>
            </a:br>
            <a:r>
              <a:rPr lang="en-US" dirty="0"/>
              <a:t>Sources of information for students…</a:t>
            </a:r>
          </a:p>
        </p:txBody>
      </p:sp>
      <p:sp>
        <p:nvSpPr>
          <p:cNvPr id="3" name="Text Placeholder 2">
            <a:extLst>
              <a:ext uri="{FF2B5EF4-FFF2-40B4-BE49-F238E27FC236}">
                <a16:creationId xmlns:a16="http://schemas.microsoft.com/office/drawing/2014/main" id="{29837331-CC62-44E9-8CC2-3CEC8789EDA3}"/>
              </a:ext>
            </a:extLst>
          </p:cNvPr>
          <p:cNvSpPr>
            <a:spLocks noGrp="1"/>
          </p:cNvSpPr>
          <p:nvPr>
            <p:ph type="body" sz="quarter" idx="10"/>
          </p:nvPr>
        </p:nvSpPr>
        <p:spPr/>
        <p:txBody>
          <a:bodyPr/>
          <a:lstStyle/>
          <a:p>
            <a:pPr marL="231775" indent="-231775">
              <a:spcBef>
                <a:spcPts val="0"/>
              </a:spcBef>
              <a:spcAft>
                <a:spcPts val="600"/>
              </a:spcAft>
              <a:buFont typeface="Arial" panose="020B0604020202020204" pitchFamily="34" charset="0"/>
              <a:buChar char="•"/>
            </a:pPr>
            <a:r>
              <a:rPr lang="en-US" b="1" dirty="0"/>
              <a:t>Evaluation Report (ER), sometimes called Evaluation Summary Report (ESR)</a:t>
            </a:r>
          </a:p>
          <a:p>
            <a:pPr marL="574675" lvl="4" indent="-231775">
              <a:spcBef>
                <a:spcPts val="0"/>
              </a:spcBef>
              <a:buFont typeface="Arial" panose="020B0604020202020204" pitchFamily="34" charset="0"/>
              <a:buChar char="•"/>
            </a:pPr>
            <a:r>
              <a:rPr lang="en-US" dirty="0"/>
              <a:t>Functional Behavioral Assessment (FBA)</a:t>
            </a:r>
          </a:p>
          <a:p>
            <a:pPr marL="231775" indent="-231775">
              <a:spcBef>
                <a:spcPts val="600"/>
              </a:spcBef>
              <a:buFont typeface="Arial" panose="020B0604020202020204" pitchFamily="34" charset="0"/>
              <a:buChar char="•"/>
            </a:pPr>
            <a:r>
              <a:rPr lang="en-US" b="1" dirty="0"/>
              <a:t>Individualized Family Service Plan (IFSP)</a:t>
            </a:r>
          </a:p>
          <a:p>
            <a:pPr marL="231775" indent="-231775">
              <a:spcBef>
                <a:spcPts val="600"/>
              </a:spcBef>
              <a:spcAft>
                <a:spcPts val="600"/>
              </a:spcAft>
              <a:buFont typeface="Arial" panose="020B0604020202020204" pitchFamily="34" charset="0"/>
              <a:buChar char="•"/>
            </a:pPr>
            <a:r>
              <a:rPr lang="en-US" b="1" dirty="0"/>
              <a:t>Individualized Education Program (IEP)</a:t>
            </a:r>
          </a:p>
          <a:p>
            <a:pPr marL="574675" lvl="4" indent="-231775">
              <a:spcBef>
                <a:spcPts val="0"/>
              </a:spcBef>
              <a:spcAft>
                <a:spcPts val="0"/>
              </a:spcAft>
              <a:buFont typeface="Arial" panose="020B0604020202020204" pitchFamily="34" charset="0"/>
              <a:buChar char="•"/>
            </a:pPr>
            <a:r>
              <a:rPr lang="en-US" dirty="0"/>
              <a:t>Present levels of academic achievement and functional performance (PLAAFP)</a:t>
            </a:r>
          </a:p>
          <a:p>
            <a:pPr marL="574675" lvl="4" indent="-231775">
              <a:spcBef>
                <a:spcPts val="0"/>
              </a:spcBef>
              <a:spcAft>
                <a:spcPts val="0"/>
              </a:spcAft>
              <a:buFont typeface="Arial" panose="020B0604020202020204" pitchFamily="34" charset="0"/>
              <a:buChar char="•"/>
            </a:pPr>
            <a:r>
              <a:rPr lang="en-US" dirty="0"/>
              <a:t>Progress report (PR)</a:t>
            </a:r>
          </a:p>
          <a:p>
            <a:pPr marL="574675" lvl="4" indent="-231775">
              <a:spcBef>
                <a:spcPts val="0"/>
              </a:spcBef>
              <a:spcAft>
                <a:spcPts val="0"/>
              </a:spcAft>
              <a:buFont typeface="Arial" panose="020B0604020202020204" pitchFamily="34" charset="0"/>
              <a:buChar char="•"/>
            </a:pPr>
            <a:r>
              <a:rPr lang="en-US" dirty="0"/>
              <a:t>Limited English proficiency (LEP) impact on learning and progress</a:t>
            </a:r>
          </a:p>
          <a:p>
            <a:pPr marL="574675" lvl="4" indent="-231775">
              <a:spcBef>
                <a:spcPts val="0"/>
              </a:spcBef>
              <a:buFont typeface="Arial" panose="020B0604020202020204" pitchFamily="34" charset="0"/>
              <a:buChar char="•"/>
            </a:pPr>
            <a:r>
              <a:rPr lang="en-US" dirty="0"/>
              <a:t>Assistive Technology (AT) devices and services considerations</a:t>
            </a:r>
          </a:p>
          <a:p>
            <a:pPr marL="231775" indent="-231775">
              <a:spcBef>
                <a:spcPts val="600"/>
              </a:spcBef>
              <a:spcAft>
                <a:spcPts val="600"/>
              </a:spcAft>
              <a:buFont typeface="Arial" panose="020B0604020202020204" pitchFamily="34" charset="0"/>
              <a:buChar char="•"/>
            </a:pPr>
            <a:r>
              <a:rPr lang="en-US" b="1" dirty="0"/>
              <a:t>Personal Learning Plan (PLP) process (grades 9–12)</a:t>
            </a:r>
          </a:p>
          <a:p>
            <a:pPr marL="574675" lvl="4" indent="-231775">
              <a:spcBef>
                <a:spcPts val="0"/>
              </a:spcBef>
              <a:spcAft>
                <a:spcPts val="0"/>
              </a:spcAft>
              <a:buFont typeface="Arial" panose="020B0604020202020204" pitchFamily="34" charset="0"/>
              <a:buChar char="•"/>
            </a:pPr>
            <a:r>
              <a:rPr lang="en-US" dirty="0"/>
              <a:t>Individual Service Plan (ISP)</a:t>
            </a:r>
          </a:p>
          <a:p>
            <a:pPr marL="574675" lvl="4" indent="-231775">
              <a:spcBef>
                <a:spcPts val="0"/>
              </a:spcBef>
              <a:buFont typeface="Arial" panose="020B0604020202020204" pitchFamily="34" charset="0"/>
              <a:buChar char="•"/>
            </a:pPr>
            <a:r>
              <a:rPr lang="en-US" dirty="0"/>
              <a:t>Summary of Performance (SOP)</a:t>
            </a:r>
          </a:p>
        </p:txBody>
      </p:sp>
      <p:sp>
        <p:nvSpPr>
          <p:cNvPr id="4" name="Slide Number Placeholder 3">
            <a:extLst>
              <a:ext uri="{FF2B5EF4-FFF2-40B4-BE49-F238E27FC236}">
                <a16:creationId xmlns:a16="http://schemas.microsoft.com/office/drawing/2014/main" id="{71F0FF07-5EC0-4349-9662-E53395910799}"/>
              </a:ext>
            </a:extLst>
          </p:cNvPr>
          <p:cNvSpPr>
            <a:spLocks noGrp="1"/>
          </p:cNvSpPr>
          <p:nvPr>
            <p:ph type="sldNum" sz="quarter" idx="12"/>
          </p:nvPr>
        </p:nvSpPr>
        <p:spPr/>
        <p:txBody>
          <a:bodyPr/>
          <a:lstStyle/>
          <a:p>
            <a:fld id="{80AD2437-B558-414C-94B2-800AD1118709}" type="slidenum">
              <a:rPr lang="en-US" smtClean="0"/>
              <a:pPr/>
              <a:t>11</a:t>
            </a:fld>
            <a:endParaRPr lang="en-US" dirty="0"/>
          </a:p>
        </p:txBody>
      </p:sp>
    </p:spTree>
    <p:extLst>
      <p:ext uri="{BB962C8B-B14F-4D97-AF65-F5344CB8AC3E}">
        <p14:creationId xmlns:p14="http://schemas.microsoft.com/office/powerpoint/2010/main" val="161535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2B5-9095-4BD5-8731-597C77C55E36}"/>
              </a:ext>
            </a:extLst>
          </p:cNvPr>
          <p:cNvSpPr>
            <a:spLocks noGrp="1"/>
          </p:cNvSpPr>
          <p:nvPr>
            <p:ph type="title"/>
          </p:nvPr>
        </p:nvSpPr>
        <p:spPr/>
        <p:txBody>
          <a:bodyPr/>
          <a:lstStyle/>
          <a:p>
            <a:r>
              <a:rPr lang="en-US" dirty="0"/>
              <a:t>If technical information is our first introduction, </a:t>
            </a:r>
            <a:br>
              <a:rPr lang="en-US" dirty="0"/>
            </a:br>
            <a:r>
              <a:rPr lang="en-US" dirty="0"/>
              <a:t>it may look like the following … </a:t>
            </a:r>
          </a:p>
        </p:txBody>
      </p:sp>
      <p:pic>
        <p:nvPicPr>
          <p:cNvPr id="7" name="Picture 6" descr="Green oval highlighting that Chandran had these descriptions through this type of paperwork as a source of information.">
            <a:extLst>
              <a:ext uri="{FF2B5EF4-FFF2-40B4-BE49-F238E27FC236}">
                <a16:creationId xmlns:a16="http://schemas.microsoft.com/office/drawing/2014/main" id="{16715C12-9802-4B2D-B2A5-4DFA0ED47D97}"/>
              </a:ext>
            </a:extLst>
          </p:cNvPr>
          <p:cNvPicPr>
            <a:picLocks noChangeAspect="1"/>
          </p:cNvPicPr>
          <p:nvPr/>
        </p:nvPicPr>
        <p:blipFill>
          <a:blip r:embed="rId3"/>
          <a:stretch>
            <a:fillRect/>
          </a:stretch>
        </p:blipFill>
        <p:spPr>
          <a:xfrm>
            <a:off x="9432125" y="994384"/>
            <a:ext cx="2136877" cy="950910"/>
          </a:xfrm>
          <a:prstGeom prst="rect">
            <a:avLst/>
          </a:prstGeom>
        </p:spPr>
      </p:pic>
      <p:sp>
        <p:nvSpPr>
          <p:cNvPr id="3" name="Text Placeholder 2">
            <a:extLst>
              <a:ext uri="{FF2B5EF4-FFF2-40B4-BE49-F238E27FC236}">
                <a16:creationId xmlns:a16="http://schemas.microsoft.com/office/drawing/2014/main" id="{BC29691D-327E-4CDD-AD57-924EC4F226E7}"/>
              </a:ext>
            </a:extLst>
          </p:cNvPr>
          <p:cNvSpPr>
            <a:spLocks noGrp="1"/>
          </p:cNvSpPr>
          <p:nvPr>
            <p:ph type="body" sz="quarter" idx="10"/>
          </p:nvPr>
        </p:nvSpPr>
        <p:spPr>
          <a:xfrm>
            <a:off x="622998" y="1903223"/>
            <a:ext cx="5264079" cy="3873769"/>
          </a:xfrm>
        </p:spPr>
        <p:txBody>
          <a:bodyPr/>
          <a:lstStyle/>
          <a:p>
            <a:pPr marL="231775" indent="-231775">
              <a:spcBef>
                <a:spcPts val="0"/>
              </a:spcBef>
              <a:spcAft>
                <a:spcPts val="600"/>
              </a:spcAft>
              <a:buFont typeface="Arial" panose="020B0604020202020204" pitchFamily="34" charset="0"/>
              <a:buChar char="•"/>
            </a:pPr>
            <a:r>
              <a:rPr lang="en-US" dirty="0"/>
              <a:t>‘Communication skills are significantly different from typically developing peers…’ </a:t>
            </a:r>
          </a:p>
          <a:p>
            <a:pPr marL="231775" indent="-231775">
              <a:spcBef>
                <a:spcPts val="0"/>
              </a:spcBef>
              <a:spcAft>
                <a:spcPts val="600"/>
              </a:spcAft>
              <a:buFont typeface="Arial" panose="020B0604020202020204" pitchFamily="34" charset="0"/>
              <a:buChar char="•"/>
            </a:pPr>
            <a:r>
              <a:rPr lang="en-US" dirty="0"/>
              <a:t>‘Referred to public school by pediatrician…’</a:t>
            </a:r>
          </a:p>
          <a:p>
            <a:pPr marL="231775" indent="-231775">
              <a:spcBef>
                <a:spcPts val="0"/>
              </a:spcBef>
              <a:spcAft>
                <a:spcPts val="600"/>
              </a:spcAft>
              <a:buFont typeface="Arial" panose="020B0604020202020204" pitchFamily="34" charset="0"/>
              <a:buChar char="•"/>
            </a:pPr>
            <a:r>
              <a:rPr lang="en-US" dirty="0"/>
              <a:t>‘Presenting concern with delay of speech…’</a:t>
            </a:r>
          </a:p>
          <a:p>
            <a:pPr marL="231775" indent="-231775">
              <a:spcBef>
                <a:spcPts val="0"/>
              </a:spcBef>
              <a:spcAft>
                <a:spcPts val="600"/>
              </a:spcAft>
              <a:buFont typeface="Arial" panose="020B0604020202020204" pitchFamily="34" charset="0"/>
              <a:buChar char="•"/>
            </a:pPr>
            <a:r>
              <a:rPr lang="en-US" b="1" dirty="0"/>
              <a:t>‘Responds to the word ’stop’ and ’no’ and follows routine cues…’</a:t>
            </a:r>
          </a:p>
          <a:p>
            <a:pPr marL="231775" indent="-231775">
              <a:spcBef>
                <a:spcPts val="0"/>
              </a:spcBef>
              <a:spcAft>
                <a:spcPts val="600"/>
              </a:spcAft>
              <a:buFont typeface="Arial" panose="020B0604020202020204" pitchFamily="34" charset="0"/>
              <a:buChar char="•"/>
            </a:pPr>
            <a:r>
              <a:rPr lang="en-US" b="1" dirty="0"/>
              <a:t>‘Makes wants and needs known by pulling adult to items or pointing…’</a:t>
            </a:r>
          </a:p>
          <a:p>
            <a:pPr marL="231775" indent="-231775">
              <a:spcBef>
                <a:spcPts val="0"/>
              </a:spcBef>
              <a:spcAft>
                <a:spcPts val="600"/>
              </a:spcAft>
              <a:buFont typeface="Arial" panose="020B0604020202020204" pitchFamily="34" charset="0"/>
              <a:buChar char="•"/>
            </a:pPr>
            <a:r>
              <a:rPr lang="en-US" dirty="0"/>
              <a:t>‘Fine motor skills during functional activities observed to be discrepant from same-age peers…’</a:t>
            </a:r>
          </a:p>
          <a:p>
            <a:pPr marL="231775" indent="-231775">
              <a:spcBef>
                <a:spcPts val="0"/>
              </a:spcBef>
              <a:spcAft>
                <a:spcPts val="600"/>
              </a:spcAft>
              <a:buFont typeface="Arial" panose="020B0604020202020204" pitchFamily="34" charset="0"/>
              <a:buChar char="•"/>
            </a:pPr>
            <a:r>
              <a:rPr lang="en-US" dirty="0"/>
              <a:t>‘High level of distractibility…’</a:t>
            </a:r>
          </a:p>
        </p:txBody>
      </p:sp>
      <p:sp>
        <p:nvSpPr>
          <p:cNvPr id="4" name="Text Placeholder 3">
            <a:extLst>
              <a:ext uri="{FF2B5EF4-FFF2-40B4-BE49-F238E27FC236}">
                <a16:creationId xmlns:a16="http://schemas.microsoft.com/office/drawing/2014/main" id="{D557C32F-2E2D-442D-8E96-153050C088AD}"/>
              </a:ext>
            </a:extLst>
          </p:cNvPr>
          <p:cNvSpPr>
            <a:spLocks noGrp="1"/>
          </p:cNvSpPr>
          <p:nvPr>
            <p:ph type="body" sz="quarter" idx="11"/>
          </p:nvPr>
        </p:nvSpPr>
        <p:spPr>
          <a:xfrm>
            <a:off x="6304924" y="1934332"/>
            <a:ext cx="5297067" cy="3842660"/>
          </a:xfrm>
        </p:spPr>
        <p:txBody>
          <a:bodyPr/>
          <a:lstStyle/>
          <a:p>
            <a:pPr marL="231775" indent="-231775">
              <a:spcBef>
                <a:spcPts val="0"/>
              </a:spcBef>
              <a:spcAft>
                <a:spcPts val="600"/>
              </a:spcAft>
              <a:buFont typeface="Arial" panose="020B0604020202020204" pitchFamily="34" charset="0"/>
              <a:buChar char="•"/>
            </a:pPr>
            <a:r>
              <a:rPr lang="en-US" dirty="0"/>
              <a:t>‘Able to use a neat pincer grasp…’</a:t>
            </a:r>
          </a:p>
          <a:p>
            <a:pPr marL="231775" indent="-231775">
              <a:spcBef>
                <a:spcPts val="0"/>
              </a:spcBef>
              <a:spcAft>
                <a:spcPts val="600"/>
              </a:spcAft>
              <a:buFont typeface="Arial" panose="020B0604020202020204" pitchFamily="34" charset="0"/>
              <a:buChar char="•"/>
            </a:pPr>
            <a:r>
              <a:rPr lang="en-US" dirty="0"/>
              <a:t>‘Impairments in joint attention, reciprocal, social/emotional skills and limited peer interactions appropriate to age…’</a:t>
            </a:r>
          </a:p>
          <a:p>
            <a:pPr marL="231775" indent="-231775">
              <a:spcBef>
                <a:spcPts val="0"/>
              </a:spcBef>
              <a:spcAft>
                <a:spcPts val="600"/>
              </a:spcAft>
              <a:buFont typeface="Arial" panose="020B0604020202020204" pitchFamily="34" charset="0"/>
              <a:buChar char="•"/>
            </a:pPr>
            <a:r>
              <a:rPr lang="en-US" b="1" dirty="0"/>
              <a:t>‘Does not spontaneously respond to greeting/goodbye initiated by others…’</a:t>
            </a:r>
          </a:p>
          <a:p>
            <a:pPr marL="231775" indent="-231775">
              <a:spcBef>
                <a:spcPts val="0"/>
              </a:spcBef>
              <a:spcAft>
                <a:spcPts val="600"/>
              </a:spcAft>
              <a:buFont typeface="Arial" panose="020B0604020202020204" pitchFamily="34" charset="0"/>
              <a:buChar char="•"/>
            </a:pPr>
            <a:r>
              <a:rPr lang="en-US" dirty="0"/>
              <a:t>‘Safety concerns in the community…’</a:t>
            </a:r>
          </a:p>
          <a:p>
            <a:pPr marL="231775" indent="-231775">
              <a:spcBef>
                <a:spcPts val="0"/>
              </a:spcBef>
              <a:spcAft>
                <a:spcPts val="600"/>
              </a:spcAft>
              <a:buFont typeface="Arial" panose="020B0604020202020204" pitchFamily="34" charset="0"/>
              <a:buChar char="•"/>
            </a:pPr>
            <a:r>
              <a:rPr lang="en-US" b="1" dirty="0"/>
              <a:t>‘Delayed expressive/receptive communication and sensory processing skills…’</a:t>
            </a:r>
          </a:p>
          <a:p>
            <a:pPr marL="231775" indent="-231775">
              <a:spcBef>
                <a:spcPts val="0"/>
              </a:spcBef>
              <a:spcAft>
                <a:spcPts val="600"/>
              </a:spcAft>
              <a:buFont typeface="Arial" panose="020B0604020202020204" pitchFamily="34" charset="0"/>
              <a:buChar char="•"/>
            </a:pPr>
            <a:r>
              <a:rPr lang="en-US" dirty="0"/>
              <a:t>‘Hand-to-hand transfer…’</a:t>
            </a:r>
          </a:p>
        </p:txBody>
      </p:sp>
      <p:sp>
        <p:nvSpPr>
          <p:cNvPr id="5" name="Slide Number Placeholder 4">
            <a:extLst>
              <a:ext uri="{FF2B5EF4-FFF2-40B4-BE49-F238E27FC236}">
                <a16:creationId xmlns:a16="http://schemas.microsoft.com/office/drawing/2014/main" id="{45FDAB9A-8007-46AF-BCE6-AFA6DDE1446B}"/>
              </a:ext>
            </a:extLst>
          </p:cNvPr>
          <p:cNvSpPr>
            <a:spLocks noGrp="1"/>
          </p:cNvSpPr>
          <p:nvPr>
            <p:ph type="sldNum" sz="quarter" idx="12"/>
          </p:nvPr>
        </p:nvSpPr>
        <p:spPr/>
        <p:txBody>
          <a:bodyPr/>
          <a:lstStyle/>
          <a:p>
            <a:fld id="{80AD2437-B558-414C-94B2-800AD1118709}" type="slidenum">
              <a:rPr lang="en-US" smtClean="0"/>
              <a:pPr/>
              <a:t>12</a:t>
            </a:fld>
            <a:endParaRPr lang="en-US" dirty="0"/>
          </a:p>
        </p:txBody>
      </p:sp>
    </p:spTree>
    <p:extLst>
      <p:ext uri="{BB962C8B-B14F-4D97-AF65-F5344CB8AC3E}">
        <p14:creationId xmlns:p14="http://schemas.microsoft.com/office/powerpoint/2010/main" val="151838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B20C-D9AE-449E-B7A3-DEA5154F3D5B}"/>
              </a:ext>
            </a:extLst>
          </p:cNvPr>
          <p:cNvSpPr>
            <a:spLocks noGrp="1"/>
          </p:cNvSpPr>
          <p:nvPr>
            <p:ph type="title"/>
          </p:nvPr>
        </p:nvSpPr>
        <p:spPr/>
        <p:txBody>
          <a:bodyPr/>
          <a:lstStyle/>
          <a:p>
            <a:r>
              <a:rPr lang="en-US" dirty="0"/>
              <a:t>What do we know about Chandran?</a:t>
            </a:r>
          </a:p>
        </p:txBody>
      </p:sp>
      <p:sp>
        <p:nvSpPr>
          <p:cNvPr id="3" name="Text Placeholder 2">
            <a:extLst>
              <a:ext uri="{FF2B5EF4-FFF2-40B4-BE49-F238E27FC236}">
                <a16:creationId xmlns:a16="http://schemas.microsoft.com/office/drawing/2014/main" id="{6BEB31B9-31C3-4900-9B3A-7D38384DBF3F}"/>
              </a:ext>
            </a:extLst>
          </p:cNvPr>
          <p:cNvSpPr>
            <a:spLocks noGrp="1"/>
          </p:cNvSpPr>
          <p:nvPr>
            <p:ph type="body" sz="quarter" idx="10"/>
          </p:nvPr>
        </p:nvSpPr>
        <p:spPr/>
        <p:txBody>
          <a:bodyPr/>
          <a:lstStyle/>
          <a:p>
            <a:pPr marL="231775" indent="-231775">
              <a:buFont typeface="Arial" panose="020B0604020202020204" pitchFamily="34" charset="0"/>
              <a:buChar char="•"/>
            </a:pPr>
            <a:r>
              <a:rPr lang="en-US" dirty="0"/>
              <a:t>How do we feel about this as an introduction to him?</a:t>
            </a:r>
          </a:p>
          <a:p>
            <a:pPr marL="231775" indent="-231775">
              <a:buFont typeface="Arial" panose="020B0604020202020204" pitchFamily="34" charset="0"/>
              <a:buChar char="•"/>
            </a:pPr>
            <a:r>
              <a:rPr lang="en-US" dirty="0"/>
              <a:t>Are we excited to meet him?</a:t>
            </a:r>
          </a:p>
          <a:p>
            <a:pPr marL="231775" indent="-231775">
              <a:buFont typeface="Arial" panose="020B0604020202020204" pitchFamily="34" charset="0"/>
              <a:buChar char="•"/>
            </a:pPr>
            <a:r>
              <a:rPr lang="en-US" dirty="0"/>
              <a:t>Are we excited to support him?</a:t>
            </a:r>
          </a:p>
          <a:p>
            <a:pPr marL="0" indent="0">
              <a:buNone/>
            </a:pPr>
            <a:r>
              <a:rPr lang="en-US" b="1" dirty="0">
                <a:solidFill>
                  <a:srgbClr val="0083BF"/>
                </a:solidFill>
              </a:rPr>
              <a:t>Please enter your thoughts in the chat </a:t>
            </a:r>
          </a:p>
          <a:p>
            <a:pPr marL="0" indent="0">
              <a:buNone/>
            </a:pPr>
            <a:r>
              <a:rPr lang="en-US" b="1" dirty="0"/>
              <a:t>Is there another way?</a:t>
            </a:r>
          </a:p>
        </p:txBody>
      </p:sp>
      <p:sp>
        <p:nvSpPr>
          <p:cNvPr id="4" name="Slide Number Placeholder 3">
            <a:extLst>
              <a:ext uri="{FF2B5EF4-FFF2-40B4-BE49-F238E27FC236}">
                <a16:creationId xmlns:a16="http://schemas.microsoft.com/office/drawing/2014/main" id="{47227D06-357D-49B3-8F8B-A8D369358F24}"/>
              </a:ext>
            </a:extLst>
          </p:cNvPr>
          <p:cNvSpPr>
            <a:spLocks noGrp="1"/>
          </p:cNvSpPr>
          <p:nvPr>
            <p:ph type="sldNum" sz="quarter" idx="12"/>
          </p:nvPr>
        </p:nvSpPr>
        <p:spPr/>
        <p:txBody>
          <a:bodyPr/>
          <a:lstStyle/>
          <a:p>
            <a:fld id="{80AD2437-B558-414C-94B2-800AD1118709}" type="slidenum">
              <a:rPr lang="en-US" smtClean="0"/>
              <a:pPr/>
              <a:t>13</a:t>
            </a:fld>
            <a:endParaRPr lang="en-US" dirty="0"/>
          </a:p>
        </p:txBody>
      </p:sp>
    </p:spTree>
    <p:extLst>
      <p:ext uri="{BB962C8B-B14F-4D97-AF65-F5344CB8AC3E}">
        <p14:creationId xmlns:p14="http://schemas.microsoft.com/office/powerpoint/2010/main" val="18219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E87-B5CF-4D4A-A43A-0F1A3D86C469}"/>
              </a:ext>
            </a:extLst>
          </p:cNvPr>
          <p:cNvSpPr>
            <a:spLocks noGrp="1"/>
          </p:cNvSpPr>
          <p:nvPr>
            <p:ph type="title"/>
          </p:nvPr>
        </p:nvSpPr>
        <p:spPr>
          <a:xfrm>
            <a:off x="602901" y="713539"/>
            <a:ext cx="10999091" cy="592753"/>
          </a:xfrm>
        </p:spPr>
        <p:txBody>
          <a:bodyPr/>
          <a:lstStyle/>
          <a:p>
            <a:r>
              <a:rPr lang="en-US" dirty="0"/>
              <a:t>Chandran’s One-Page Description</a:t>
            </a:r>
          </a:p>
        </p:txBody>
      </p:sp>
      <p:pic>
        <p:nvPicPr>
          <p:cNvPr id="24" name="Picture 23" descr="What others like and admire about Chandran: Happy, Expressive, Curious, Loving, Snuggler">
            <a:extLst>
              <a:ext uri="{FF2B5EF4-FFF2-40B4-BE49-F238E27FC236}">
                <a16:creationId xmlns:a16="http://schemas.microsoft.com/office/drawing/2014/main" id="{F4A21BA7-C67C-4947-BC01-EDE769BC8629}"/>
              </a:ext>
            </a:extLst>
          </p:cNvPr>
          <p:cNvPicPr>
            <a:picLocks noChangeAspect="1"/>
          </p:cNvPicPr>
          <p:nvPr/>
        </p:nvPicPr>
        <p:blipFill>
          <a:blip r:embed="rId3"/>
          <a:stretch>
            <a:fillRect/>
          </a:stretch>
        </p:blipFill>
        <p:spPr>
          <a:xfrm>
            <a:off x="477302" y="1739695"/>
            <a:ext cx="2469830" cy="1780575"/>
          </a:xfrm>
          <a:prstGeom prst="rect">
            <a:avLst/>
          </a:prstGeom>
        </p:spPr>
      </p:pic>
      <p:pic>
        <p:nvPicPr>
          <p:cNvPr id="12" name="Picture 11" descr="picture of Chandran with his older sister">
            <a:extLst>
              <a:ext uri="{FF2B5EF4-FFF2-40B4-BE49-F238E27FC236}">
                <a16:creationId xmlns:a16="http://schemas.microsoft.com/office/drawing/2014/main" id="{3C8D4A6F-1E62-4398-85D7-85D5ADA5BCB6}"/>
              </a:ext>
            </a:extLst>
          </p:cNvPr>
          <p:cNvPicPr>
            <a:picLocks noChangeAspect="1"/>
          </p:cNvPicPr>
          <p:nvPr/>
        </p:nvPicPr>
        <p:blipFill rotWithShape="1">
          <a:blip r:embed="rId4"/>
          <a:srcRect b="30061"/>
          <a:stretch/>
        </p:blipFill>
        <p:spPr>
          <a:xfrm>
            <a:off x="3367665" y="1506100"/>
            <a:ext cx="1615134" cy="1097398"/>
          </a:xfrm>
          <a:prstGeom prst="rect">
            <a:avLst/>
          </a:prstGeom>
        </p:spPr>
      </p:pic>
      <p:pic>
        <p:nvPicPr>
          <p:cNvPr id="10" name="Picture 9" descr="Minecraft Steve, video game character">
            <a:extLst>
              <a:ext uri="{FF2B5EF4-FFF2-40B4-BE49-F238E27FC236}">
                <a16:creationId xmlns:a16="http://schemas.microsoft.com/office/drawing/2014/main" id="{FDD17930-0D39-4E87-959F-462C2C999F59}"/>
              </a:ext>
            </a:extLst>
          </p:cNvPr>
          <p:cNvPicPr>
            <a:picLocks noChangeAspect="1"/>
          </p:cNvPicPr>
          <p:nvPr/>
        </p:nvPicPr>
        <p:blipFill>
          <a:blip r:embed="rId5"/>
          <a:stretch>
            <a:fillRect/>
          </a:stretch>
        </p:blipFill>
        <p:spPr>
          <a:xfrm>
            <a:off x="3390505" y="2655380"/>
            <a:ext cx="1616791" cy="903745"/>
          </a:xfrm>
          <a:prstGeom prst="rect">
            <a:avLst/>
          </a:prstGeom>
        </p:spPr>
      </p:pic>
      <p:pic>
        <p:nvPicPr>
          <p:cNvPr id="22" name="Picture 21" descr="What’s Important to Chandran:&#10;His family, especially his big sister Michelle.  He loves snuggles from her.&#10;Loves looking at his surroundings and noticing what is in his space.&#10;To make friends and have fun with others.&#10;To feel comfortable in his surroundings which includes not being too hot, not wearing itchy tight clothing, being hungry, being tired, feeling sick, and not being able to move.">
            <a:extLst>
              <a:ext uri="{FF2B5EF4-FFF2-40B4-BE49-F238E27FC236}">
                <a16:creationId xmlns:a16="http://schemas.microsoft.com/office/drawing/2014/main" id="{826EC64A-7AA0-4E21-BB04-53F12CA46E8E}"/>
              </a:ext>
            </a:extLst>
          </p:cNvPr>
          <p:cNvPicPr>
            <a:picLocks noChangeAspect="1"/>
          </p:cNvPicPr>
          <p:nvPr/>
        </p:nvPicPr>
        <p:blipFill>
          <a:blip r:embed="rId6"/>
          <a:stretch>
            <a:fillRect/>
          </a:stretch>
        </p:blipFill>
        <p:spPr>
          <a:xfrm>
            <a:off x="5403333" y="1532585"/>
            <a:ext cx="6311365" cy="2026540"/>
          </a:xfrm>
          <a:prstGeom prst="rect">
            <a:avLst/>
          </a:prstGeom>
        </p:spPr>
      </p:pic>
      <p:pic>
        <p:nvPicPr>
          <p:cNvPr id="20" name="Picture 19" descr="How to support Chandran with education:&#10;Knowing what is happening now and what is coming next.&#10;When in a space transition, give him 5 minutes to explore his surroundings before jumping into a lesson plan.&#10;Reminder to say hello to his friends during morning meeting.  Briefly say, “Chandran, let’s all say good morning to our friends. Big smile, ready...”&#10;When he pulls on your shirt, look at Chandran and say, “Chandran, how can I help you.”  He usually pulls on clothes when he wants a teacher to help him get something or when he wants to play&#10;&#10;Chandran likes to look over his daily schedule on his own.&#10;Find a time for Chandran to see Michelle during the school day, especially if he is having a tough day.">
            <a:extLst>
              <a:ext uri="{FF2B5EF4-FFF2-40B4-BE49-F238E27FC236}">
                <a16:creationId xmlns:a16="http://schemas.microsoft.com/office/drawing/2014/main" id="{6525B7B1-07C6-49AB-A251-B4EF4AC0ACB9}"/>
              </a:ext>
            </a:extLst>
          </p:cNvPr>
          <p:cNvPicPr>
            <a:picLocks noChangeAspect="1"/>
          </p:cNvPicPr>
          <p:nvPr/>
        </p:nvPicPr>
        <p:blipFill>
          <a:blip r:embed="rId7"/>
          <a:stretch>
            <a:fillRect/>
          </a:stretch>
        </p:blipFill>
        <p:spPr>
          <a:xfrm>
            <a:off x="1345904" y="3739710"/>
            <a:ext cx="9500192" cy="2026540"/>
          </a:xfrm>
          <a:prstGeom prst="rect">
            <a:avLst/>
          </a:prstGeom>
        </p:spPr>
      </p:pic>
      <p:sp>
        <p:nvSpPr>
          <p:cNvPr id="5" name="Slide Number Placeholder 4">
            <a:extLst>
              <a:ext uri="{FF2B5EF4-FFF2-40B4-BE49-F238E27FC236}">
                <a16:creationId xmlns:a16="http://schemas.microsoft.com/office/drawing/2014/main" id="{5A34EA29-749A-4872-B1D1-A49C9B4251A9}"/>
              </a:ext>
            </a:extLst>
          </p:cNvPr>
          <p:cNvSpPr>
            <a:spLocks noGrp="1"/>
          </p:cNvSpPr>
          <p:nvPr>
            <p:ph type="sldNum" sz="quarter" idx="12"/>
          </p:nvPr>
        </p:nvSpPr>
        <p:spPr/>
        <p:txBody>
          <a:bodyPr/>
          <a:lstStyle/>
          <a:p>
            <a:fld id="{80AD2437-B558-414C-94B2-800AD1118709}" type="slidenum">
              <a:rPr lang="en-US" smtClean="0"/>
              <a:pPr/>
              <a:t>14</a:t>
            </a:fld>
            <a:endParaRPr lang="en-US" dirty="0"/>
          </a:p>
        </p:txBody>
      </p:sp>
    </p:spTree>
    <p:extLst>
      <p:ext uri="{BB962C8B-B14F-4D97-AF65-F5344CB8AC3E}">
        <p14:creationId xmlns:p14="http://schemas.microsoft.com/office/powerpoint/2010/main" val="76641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7C66-1E24-4171-8536-05762D094CDE}"/>
              </a:ext>
            </a:extLst>
          </p:cNvPr>
          <p:cNvSpPr>
            <a:spLocks noGrp="1"/>
          </p:cNvSpPr>
          <p:nvPr>
            <p:ph type="title"/>
          </p:nvPr>
        </p:nvSpPr>
        <p:spPr/>
        <p:txBody>
          <a:bodyPr/>
          <a:lstStyle/>
          <a:p>
            <a:r>
              <a:rPr lang="en-US" dirty="0"/>
              <a:t>Now—What do we know about Chandran?</a:t>
            </a:r>
          </a:p>
        </p:txBody>
      </p:sp>
      <p:sp>
        <p:nvSpPr>
          <p:cNvPr id="3" name="Text Placeholder 2">
            <a:extLst>
              <a:ext uri="{FF2B5EF4-FFF2-40B4-BE49-F238E27FC236}">
                <a16:creationId xmlns:a16="http://schemas.microsoft.com/office/drawing/2014/main" id="{A6BDE130-DA0A-4935-BD63-D206869F2F43}"/>
              </a:ext>
            </a:extLst>
          </p:cNvPr>
          <p:cNvSpPr>
            <a:spLocks noGrp="1"/>
          </p:cNvSpPr>
          <p:nvPr>
            <p:ph type="body" sz="quarter" idx="10"/>
          </p:nvPr>
        </p:nvSpPr>
        <p:spPr/>
        <p:txBody>
          <a:bodyPr/>
          <a:lstStyle/>
          <a:p>
            <a:pPr marL="228600" indent="-228600">
              <a:buFont typeface="Arial" panose="020B0604020202020204" pitchFamily="34" charset="0"/>
              <a:buChar char="•"/>
            </a:pPr>
            <a:r>
              <a:rPr lang="en-US" dirty="0"/>
              <a:t>How do we feel about this as an introduction to him?</a:t>
            </a:r>
          </a:p>
          <a:p>
            <a:pPr marL="228600" indent="-228600">
              <a:buFont typeface="Arial" panose="020B0604020202020204" pitchFamily="34" charset="0"/>
              <a:buChar char="•"/>
            </a:pPr>
            <a:r>
              <a:rPr lang="en-US" dirty="0"/>
              <a:t>Are we excited to meet him?</a:t>
            </a:r>
          </a:p>
          <a:p>
            <a:pPr marL="228600" indent="-228600">
              <a:buFont typeface="Arial" panose="020B0604020202020204" pitchFamily="34" charset="0"/>
              <a:buChar char="•"/>
            </a:pPr>
            <a:r>
              <a:rPr lang="en-US" dirty="0"/>
              <a:t>Are we excited to support him?</a:t>
            </a:r>
          </a:p>
          <a:p>
            <a:pPr marL="0" indent="0">
              <a:buNone/>
            </a:pPr>
            <a:r>
              <a:rPr lang="en-US" dirty="0">
                <a:solidFill>
                  <a:srgbClr val="C00000"/>
                </a:solidFill>
              </a:rPr>
              <a:t>Please enter your thoughts in the chat. </a:t>
            </a:r>
          </a:p>
        </p:txBody>
      </p:sp>
      <p:sp>
        <p:nvSpPr>
          <p:cNvPr id="4" name="Slide Number Placeholder 3">
            <a:extLst>
              <a:ext uri="{FF2B5EF4-FFF2-40B4-BE49-F238E27FC236}">
                <a16:creationId xmlns:a16="http://schemas.microsoft.com/office/drawing/2014/main" id="{97D67159-A599-4C6A-A17C-A8EBA6FB0491}"/>
              </a:ext>
            </a:extLst>
          </p:cNvPr>
          <p:cNvSpPr>
            <a:spLocks noGrp="1"/>
          </p:cNvSpPr>
          <p:nvPr>
            <p:ph type="sldNum" sz="quarter" idx="12"/>
          </p:nvPr>
        </p:nvSpPr>
        <p:spPr/>
        <p:txBody>
          <a:bodyPr/>
          <a:lstStyle/>
          <a:p>
            <a:fld id="{80AD2437-B558-414C-94B2-800AD1118709}" type="slidenum">
              <a:rPr lang="en-US" smtClean="0"/>
              <a:pPr/>
              <a:t>15</a:t>
            </a:fld>
            <a:endParaRPr lang="en-US" dirty="0"/>
          </a:p>
        </p:txBody>
      </p:sp>
    </p:spTree>
    <p:extLst>
      <p:ext uri="{BB962C8B-B14F-4D97-AF65-F5344CB8AC3E}">
        <p14:creationId xmlns:p14="http://schemas.microsoft.com/office/powerpoint/2010/main" val="149893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8EC36-0E9C-4F24-8CC7-F5E9EF8BEE22}"/>
              </a:ext>
            </a:extLst>
          </p:cNvPr>
          <p:cNvSpPr>
            <a:spLocks noGrp="1"/>
          </p:cNvSpPr>
          <p:nvPr>
            <p:ph type="title"/>
          </p:nvPr>
        </p:nvSpPr>
        <p:spPr>
          <a:xfrm>
            <a:off x="595900" y="524769"/>
            <a:ext cx="10989963" cy="880346"/>
          </a:xfrm>
        </p:spPr>
        <p:txBody>
          <a:bodyPr/>
          <a:lstStyle/>
          <a:p>
            <a:r>
              <a:rPr lang="en-US" dirty="0"/>
              <a:t>Objectives</a:t>
            </a:r>
          </a:p>
        </p:txBody>
      </p:sp>
      <p:sp>
        <p:nvSpPr>
          <p:cNvPr id="4" name="Text Placeholder 3">
            <a:extLst>
              <a:ext uri="{FF2B5EF4-FFF2-40B4-BE49-F238E27FC236}">
                <a16:creationId xmlns:a16="http://schemas.microsoft.com/office/drawing/2014/main" id="{68091630-E037-44A9-AEA4-31F7556D05A9}"/>
              </a:ext>
            </a:extLst>
          </p:cNvPr>
          <p:cNvSpPr>
            <a:spLocks noGrp="1"/>
          </p:cNvSpPr>
          <p:nvPr>
            <p:ph type="body" sz="quarter" idx="11"/>
          </p:nvPr>
        </p:nvSpPr>
        <p:spPr/>
        <p:txBody>
          <a:bodyPr/>
          <a:lstStyle/>
          <a:p>
            <a:pPr marL="231775" indent="-231775">
              <a:spcBef>
                <a:spcPts val="200"/>
              </a:spcBef>
              <a:buFont typeface="Arial" panose="020B0604020202020204" pitchFamily="34" charset="0"/>
              <a:buChar char="•"/>
            </a:pPr>
            <a:r>
              <a:rPr lang="en-US" dirty="0"/>
              <a:t>To understand the purpose of a One-Page Description (OPD)</a:t>
            </a:r>
          </a:p>
          <a:p>
            <a:pPr marL="231775" indent="-231775">
              <a:spcBef>
                <a:spcPts val="200"/>
              </a:spcBef>
              <a:buFont typeface="Arial" panose="020B0604020202020204" pitchFamily="34" charset="0"/>
              <a:buChar char="•"/>
            </a:pPr>
            <a:r>
              <a:rPr lang="en-US" dirty="0"/>
              <a:t>To understand the core headings always included in an OPD</a:t>
            </a:r>
          </a:p>
          <a:p>
            <a:pPr marL="231775" indent="-231775">
              <a:spcBef>
                <a:spcPts val="200"/>
              </a:spcBef>
              <a:buFont typeface="Arial" panose="020B0604020202020204" pitchFamily="34" charset="0"/>
              <a:buChar char="•"/>
            </a:pPr>
            <a:r>
              <a:rPr lang="en-US" dirty="0"/>
              <a:t>To identify where you can use creativity and judgment in creating an OPD</a:t>
            </a:r>
          </a:p>
          <a:p>
            <a:pPr marL="231775" indent="-231775">
              <a:spcBef>
                <a:spcPts val="200"/>
              </a:spcBef>
              <a:buFont typeface="Arial" panose="020B0604020202020204" pitchFamily="34" charset="0"/>
              <a:buChar char="•"/>
            </a:pPr>
            <a:r>
              <a:rPr lang="en-US" dirty="0"/>
              <a:t>To develop an OPD for yourself or a student</a:t>
            </a:r>
          </a:p>
          <a:p>
            <a:pPr marL="711835" lvl="1" indent="-231775">
              <a:spcBef>
                <a:spcPts val="0"/>
              </a:spcBef>
              <a:spcAft>
                <a:spcPts val="600"/>
              </a:spcAft>
              <a:buFont typeface="Arial" panose="020B0604020202020204" pitchFamily="34" charset="0"/>
              <a:buChar char="•"/>
            </a:pPr>
            <a:r>
              <a:rPr lang="en-US" dirty="0"/>
              <a:t>Hopefully, you have a student in mind</a:t>
            </a:r>
          </a:p>
          <a:p>
            <a:pPr marL="711835" lvl="1" indent="-231775">
              <a:spcBef>
                <a:spcPts val="0"/>
              </a:spcBef>
              <a:spcAft>
                <a:spcPts val="600"/>
              </a:spcAft>
              <a:buFont typeface="Arial" panose="020B0604020202020204" pitchFamily="34" charset="0"/>
              <a:buChar char="•"/>
            </a:pPr>
            <a:r>
              <a:rPr lang="en-US" dirty="0"/>
              <a:t>Important to practice with yourself</a:t>
            </a:r>
          </a:p>
          <a:p>
            <a:pPr marL="940435" lvl="2" indent="-231775">
              <a:spcBef>
                <a:spcPts val="0"/>
              </a:spcBef>
              <a:spcAft>
                <a:spcPts val="600"/>
              </a:spcAft>
              <a:buFont typeface="Arial" panose="020B0604020202020204" pitchFamily="34" charset="0"/>
              <a:buChar char="•"/>
            </a:pPr>
            <a:r>
              <a:rPr lang="en-US" dirty="0"/>
              <a:t>It’s not necessarily that easy to do for ourselves</a:t>
            </a:r>
          </a:p>
        </p:txBody>
      </p:sp>
      <p:pic>
        <p:nvPicPr>
          <p:cNvPr id="7" name="Picture Placeholder 6" descr="picture of Maxwell's one-page description">
            <a:extLst>
              <a:ext uri="{FF2B5EF4-FFF2-40B4-BE49-F238E27FC236}">
                <a16:creationId xmlns:a16="http://schemas.microsoft.com/office/drawing/2014/main" id="{D44013D0-AAE7-4427-A3F7-2B6C4E46CF77}"/>
              </a:ext>
            </a:extLst>
          </p:cNvPr>
          <p:cNvPicPr>
            <a:picLocks noGrp="1" noChangeAspect="1"/>
          </p:cNvPicPr>
          <p:nvPr>
            <p:ph type="pic" sz="quarter" idx="10"/>
          </p:nvPr>
        </p:nvPicPr>
        <p:blipFill rotWithShape="1">
          <a:blip r:embed="rId3"/>
          <a:srcRect l="-357" t="330" r="-154" b="-1687"/>
          <a:stretch/>
        </p:blipFill>
        <p:spPr>
          <a:xfrm>
            <a:off x="6237514" y="1567542"/>
            <a:ext cx="5356540" cy="4304654"/>
          </a:xfrm>
          <a:noFill/>
        </p:spPr>
      </p:pic>
      <p:sp>
        <p:nvSpPr>
          <p:cNvPr id="5" name="Slide Number Placeholder 4">
            <a:extLst>
              <a:ext uri="{FF2B5EF4-FFF2-40B4-BE49-F238E27FC236}">
                <a16:creationId xmlns:a16="http://schemas.microsoft.com/office/drawing/2014/main" id="{FABD699C-EEFA-47FF-8EB6-54BF75E4C6BF}"/>
              </a:ext>
            </a:extLst>
          </p:cNvPr>
          <p:cNvSpPr>
            <a:spLocks noGrp="1"/>
          </p:cNvSpPr>
          <p:nvPr>
            <p:ph type="sldNum" sz="quarter" idx="12"/>
          </p:nvPr>
        </p:nvSpPr>
        <p:spPr/>
        <p:txBody>
          <a:bodyPr/>
          <a:lstStyle/>
          <a:p>
            <a:fld id="{80AD2437-B558-414C-94B2-800AD1118709}" type="slidenum">
              <a:rPr lang="en-US" smtClean="0"/>
              <a:pPr/>
              <a:t>16</a:t>
            </a:fld>
            <a:endParaRPr lang="en-US" dirty="0"/>
          </a:p>
        </p:txBody>
      </p:sp>
    </p:spTree>
    <p:extLst>
      <p:ext uri="{BB962C8B-B14F-4D97-AF65-F5344CB8AC3E}">
        <p14:creationId xmlns:p14="http://schemas.microsoft.com/office/powerpoint/2010/main" val="214330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B5AE-29A8-4B45-8308-3ABD8E6864E0}"/>
              </a:ext>
            </a:extLst>
          </p:cNvPr>
          <p:cNvSpPr>
            <a:spLocks noGrp="1"/>
          </p:cNvSpPr>
          <p:nvPr>
            <p:ph type="title"/>
          </p:nvPr>
        </p:nvSpPr>
        <p:spPr/>
        <p:txBody>
          <a:bodyPr/>
          <a:lstStyle/>
          <a:p>
            <a:r>
              <a:rPr lang="en-US" dirty="0"/>
              <a:t>Purpose of One-Page Description</a:t>
            </a:r>
          </a:p>
        </p:txBody>
      </p:sp>
      <p:sp>
        <p:nvSpPr>
          <p:cNvPr id="3" name="Text Placeholder 2">
            <a:extLst>
              <a:ext uri="{FF2B5EF4-FFF2-40B4-BE49-F238E27FC236}">
                <a16:creationId xmlns:a16="http://schemas.microsoft.com/office/drawing/2014/main" id="{17C2F36B-6776-4E2A-A086-0B98C5FD477B}"/>
              </a:ext>
            </a:extLst>
          </p:cNvPr>
          <p:cNvSpPr>
            <a:spLocks noGrp="1"/>
          </p:cNvSpPr>
          <p:nvPr>
            <p:ph type="body" sz="quarter" idx="10"/>
          </p:nvPr>
        </p:nvSpPr>
        <p:spPr/>
        <p:txBody>
          <a:bodyPr/>
          <a:lstStyle/>
          <a:p>
            <a:pPr marL="0" indent="0">
              <a:buNone/>
            </a:pPr>
            <a:r>
              <a:rPr lang="en-US" dirty="0"/>
              <a:t>Descriptions are used for a specific purpose to introduce someone (e.g., new job, at the front of personal records, orientation for new staff, etc.)</a:t>
            </a:r>
          </a:p>
          <a:p>
            <a:pPr marL="0" indent="0" algn="ctr">
              <a:buNone/>
            </a:pPr>
            <a:r>
              <a:rPr lang="en-US" b="1" dirty="0"/>
              <a:t>Know the purpose before you create one</a:t>
            </a:r>
          </a:p>
          <a:p>
            <a:pPr marL="0" indent="0">
              <a:buNone/>
            </a:pPr>
            <a:r>
              <a:rPr lang="en-US" dirty="0"/>
              <a:t>They are an at-a-glance, positive source of information about the person</a:t>
            </a:r>
          </a:p>
        </p:txBody>
      </p:sp>
      <p:sp>
        <p:nvSpPr>
          <p:cNvPr id="4" name="Slide Number Placeholder 3">
            <a:extLst>
              <a:ext uri="{FF2B5EF4-FFF2-40B4-BE49-F238E27FC236}">
                <a16:creationId xmlns:a16="http://schemas.microsoft.com/office/drawing/2014/main" id="{874ECF1A-62FA-4EAD-AA86-8F9CBD6D078F}"/>
              </a:ext>
            </a:extLst>
          </p:cNvPr>
          <p:cNvSpPr>
            <a:spLocks noGrp="1"/>
          </p:cNvSpPr>
          <p:nvPr>
            <p:ph type="sldNum" sz="quarter" idx="12"/>
          </p:nvPr>
        </p:nvSpPr>
        <p:spPr/>
        <p:txBody>
          <a:bodyPr/>
          <a:lstStyle/>
          <a:p>
            <a:fld id="{80AD2437-B558-414C-94B2-800AD1118709}" type="slidenum">
              <a:rPr lang="en-US" smtClean="0"/>
              <a:pPr/>
              <a:t>17</a:t>
            </a:fld>
            <a:endParaRPr lang="en-US" dirty="0"/>
          </a:p>
        </p:txBody>
      </p:sp>
    </p:spTree>
    <p:extLst>
      <p:ext uri="{BB962C8B-B14F-4D97-AF65-F5344CB8AC3E}">
        <p14:creationId xmlns:p14="http://schemas.microsoft.com/office/powerpoint/2010/main" val="95441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4CB7-2DFD-4A24-A752-CC6F42361490}"/>
              </a:ext>
            </a:extLst>
          </p:cNvPr>
          <p:cNvSpPr>
            <a:spLocks noGrp="1"/>
          </p:cNvSpPr>
          <p:nvPr>
            <p:ph type="title"/>
          </p:nvPr>
        </p:nvSpPr>
        <p:spPr/>
        <p:txBody>
          <a:bodyPr/>
          <a:lstStyle/>
          <a:p>
            <a:r>
              <a:rPr lang="en-US" dirty="0"/>
              <a:t>Purpose of One-Page Description (continued)</a:t>
            </a:r>
          </a:p>
        </p:txBody>
      </p:sp>
      <p:sp>
        <p:nvSpPr>
          <p:cNvPr id="3" name="Text Placeholder 2">
            <a:extLst>
              <a:ext uri="{FF2B5EF4-FFF2-40B4-BE49-F238E27FC236}">
                <a16:creationId xmlns:a16="http://schemas.microsoft.com/office/drawing/2014/main" id="{0CAE6EC3-6769-4681-8937-062A5D738150}"/>
              </a:ext>
            </a:extLst>
          </p:cNvPr>
          <p:cNvSpPr>
            <a:spLocks noGrp="1"/>
          </p:cNvSpPr>
          <p:nvPr>
            <p:ph type="body" sz="quarter" idx="10"/>
          </p:nvPr>
        </p:nvSpPr>
        <p:spPr>
          <a:xfrm>
            <a:off x="612488" y="1841231"/>
            <a:ext cx="10978994" cy="3889247"/>
          </a:xfrm>
        </p:spPr>
        <p:txBody>
          <a:bodyPr/>
          <a:lstStyle/>
          <a:p>
            <a:pPr marL="0" indent="0">
              <a:buNone/>
            </a:pPr>
            <a:r>
              <a:rPr lang="en-US" b="1" dirty="0"/>
              <a:t>They can also be used:</a:t>
            </a:r>
          </a:p>
          <a:p>
            <a:pPr marL="231775" indent="-231775">
              <a:spcBef>
                <a:spcPts val="200"/>
              </a:spcBef>
              <a:buFont typeface="Arial" panose="020B0604020202020204" pitchFamily="34" charset="0"/>
              <a:buChar char="•"/>
            </a:pPr>
            <a:r>
              <a:rPr lang="en-US" dirty="0"/>
              <a:t>As a way to introduce someone across </a:t>
            </a:r>
            <a:r>
              <a:rPr lang="en-US" b="1" dirty="0"/>
              <a:t>different settings </a:t>
            </a:r>
            <a:r>
              <a:rPr lang="en-US" dirty="0"/>
              <a:t>like school, home and community.</a:t>
            </a:r>
          </a:p>
          <a:p>
            <a:pPr marL="231775" indent="-231775">
              <a:spcBef>
                <a:spcPts val="200"/>
              </a:spcBef>
              <a:buFont typeface="Arial" panose="020B0604020202020204" pitchFamily="34" charset="0"/>
              <a:buChar char="•"/>
            </a:pPr>
            <a:r>
              <a:rPr lang="en-US" dirty="0"/>
              <a:t>When moving to </a:t>
            </a:r>
            <a:r>
              <a:rPr lang="en-US" b="1" dirty="0"/>
              <a:t>a new school.</a:t>
            </a:r>
          </a:p>
          <a:p>
            <a:pPr marL="231775" indent="-231775">
              <a:spcBef>
                <a:spcPts val="200"/>
              </a:spcBef>
              <a:buFont typeface="Arial" panose="020B0604020202020204" pitchFamily="34" charset="0"/>
              <a:buChar char="•"/>
            </a:pPr>
            <a:r>
              <a:rPr lang="en-US" dirty="0"/>
              <a:t>When meeting </a:t>
            </a:r>
            <a:r>
              <a:rPr lang="en-US" b="1" dirty="0"/>
              <a:t>new people</a:t>
            </a:r>
            <a:r>
              <a:rPr lang="en-US" dirty="0"/>
              <a:t>, like a </a:t>
            </a:r>
            <a:r>
              <a:rPr lang="en-US" b="1" dirty="0"/>
              <a:t>new Intervener.</a:t>
            </a:r>
          </a:p>
          <a:p>
            <a:pPr marL="231775" indent="-231775">
              <a:spcBef>
                <a:spcPts val="200"/>
              </a:spcBef>
              <a:buFont typeface="Arial" panose="020B0604020202020204" pitchFamily="34" charset="0"/>
              <a:buChar char="•"/>
            </a:pPr>
            <a:r>
              <a:rPr lang="en-US" dirty="0"/>
              <a:t>At the </a:t>
            </a:r>
            <a:r>
              <a:rPr lang="en-US" b="1" dirty="0"/>
              <a:t>front page </a:t>
            </a:r>
            <a:r>
              <a:rPr lang="en-US" dirty="0"/>
              <a:t>of a student’s records to share when paperwork is transferred.</a:t>
            </a:r>
          </a:p>
          <a:p>
            <a:pPr marL="231775" indent="-231775">
              <a:spcBef>
                <a:spcPts val="200"/>
              </a:spcBef>
              <a:buFont typeface="Arial" panose="020B0604020202020204" pitchFamily="34" charset="0"/>
              <a:buChar char="•"/>
            </a:pPr>
            <a:r>
              <a:rPr lang="en-US" dirty="0"/>
              <a:t>As the beginning of a </a:t>
            </a:r>
            <a:r>
              <a:rPr lang="en-US" b="1" dirty="0"/>
              <a:t>more detailed Person Centered Description.</a:t>
            </a:r>
          </a:p>
          <a:p>
            <a:pPr marL="231775" indent="-231775">
              <a:spcBef>
                <a:spcPts val="200"/>
              </a:spcBef>
              <a:buFont typeface="Arial" panose="020B0604020202020204" pitchFamily="34" charset="0"/>
              <a:buChar char="•"/>
            </a:pPr>
            <a:r>
              <a:rPr lang="en-US" dirty="0"/>
              <a:t>As the </a:t>
            </a:r>
            <a:r>
              <a:rPr lang="en-US" b="1" dirty="0"/>
              <a:t>basis for action</a:t>
            </a:r>
            <a:r>
              <a:rPr lang="en-US" dirty="0"/>
              <a:t>—going from an OPD to then asking what is working and not working from different perspectives and acting on this.</a:t>
            </a:r>
          </a:p>
          <a:p>
            <a:pPr marL="0" indent="0">
              <a:buNone/>
            </a:pPr>
            <a:r>
              <a:rPr lang="en-US" dirty="0"/>
              <a:t>Or … </a:t>
            </a:r>
            <a:r>
              <a:rPr lang="en-US" b="1" dirty="0">
                <a:solidFill>
                  <a:srgbClr val="C00000"/>
                </a:solidFill>
              </a:rPr>
              <a:t>They can be used throughout the lifespan and always support positive control for people</a:t>
            </a:r>
          </a:p>
        </p:txBody>
      </p:sp>
      <p:sp>
        <p:nvSpPr>
          <p:cNvPr id="4" name="Slide Number Placeholder 3">
            <a:extLst>
              <a:ext uri="{FF2B5EF4-FFF2-40B4-BE49-F238E27FC236}">
                <a16:creationId xmlns:a16="http://schemas.microsoft.com/office/drawing/2014/main" id="{56640F36-C01C-4764-B0F7-E6825151CDD2}"/>
              </a:ext>
            </a:extLst>
          </p:cNvPr>
          <p:cNvSpPr>
            <a:spLocks noGrp="1"/>
          </p:cNvSpPr>
          <p:nvPr>
            <p:ph type="sldNum" sz="quarter" idx="12"/>
          </p:nvPr>
        </p:nvSpPr>
        <p:spPr/>
        <p:txBody>
          <a:bodyPr/>
          <a:lstStyle/>
          <a:p>
            <a:fld id="{80AD2437-B558-414C-94B2-800AD1118709}" type="slidenum">
              <a:rPr lang="en-US" smtClean="0"/>
              <a:pPr/>
              <a:t>18</a:t>
            </a:fld>
            <a:endParaRPr lang="en-US" dirty="0"/>
          </a:p>
        </p:txBody>
      </p:sp>
    </p:spTree>
    <p:extLst>
      <p:ext uri="{BB962C8B-B14F-4D97-AF65-F5344CB8AC3E}">
        <p14:creationId xmlns:p14="http://schemas.microsoft.com/office/powerpoint/2010/main" val="1014815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FE5E-29CC-4537-9CB1-0D644A5F5369}"/>
              </a:ext>
            </a:extLst>
          </p:cNvPr>
          <p:cNvSpPr>
            <a:spLocks noGrp="1"/>
          </p:cNvSpPr>
          <p:nvPr>
            <p:ph type="title"/>
          </p:nvPr>
        </p:nvSpPr>
        <p:spPr>
          <a:xfrm>
            <a:off x="595901" y="247176"/>
            <a:ext cx="4528034" cy="1469618"/>
          </a:xfrm>
        </p:spPr>
        <p:txBody>
          <a:bodyPr/>
          <a:lstStyle/>
          <a:p>
            <a:r>
              <a:rPr lang="en-US" dirty="0"/>
              <a:t>Maxwell 3 Months</a:t>
            </a:r>
          </a:p>
        </p:txBody>
      </p:sp>
      <p:pic>
        <p:nvPicPr>
          <p:cNvPr id="6" name="Picture Placeholder 5" descr="Maxwell one page introduction at 3 months old. &#10;&#10;Includes information about What is Important to me, What others like about me, and How to support/comfort me. &#10;&#10;See speaker notes for more information. ">
            <a:extLst>
              <a:ext uri="{FF2B5EF4-FFF2-40B4-BE49-F238E27FC236}">
                <a16:creationId xmlns:a16="http://schemas.microsoft.com/office/drawing/2014/main" id="{F284B8CB-5719-45D0-B39E-8E0F33BC78BD}"/>
              </a:ext>
            </a:extLst>
          </p:cNvPr>
          <p:cNvPicPr>
            <a:picLocks noGrp="1" noChangeAspect="1"/>
          </p:cNvPicPr>
          <p:nvPr>
            <p:ph type="pic" sz="quarter" idx="10"/>
          </p:nvPr>
        </p:nvPicPr>
        <p:blipFill rotWithShape="1">
          <a:blip r:embed="rId3"/>
          <a:srcRect t="-1631" b="-740"/>
          <a:stretch/>
        </p:blipFill>
        <p:spPr>
          <a:xfrm>
            <a:off x="5123934" y="544305"/>
            <a:ext cx="6461929" cy="5218818"/>
          </a:xfrm>
          <a:noFill/>
        </p:spPr>
      </p:pic>
      <p:sp>
        <p:nvSpPr>
          <p:cNvPr id="4" name="Slide Number Placeholder 3">
            <a:extLst>
              <a:ext uri="{FF2B5EF4-FFF2-40B4-BE49-F238E27FC236}">
                <a16:creationId xmlns:a16="http://schemas.microsoft.com/office/drawing/2014/main" id="{A540645F-76E4-421D-BFC0-E3A2F1BBE5EE}"/>
              </a:ext>
            </a:extLst>
          </p:cNvPr>
          <p:cNvSpPr>
            <a:spLocks noGrp="1"/>
          </p:cNvSpPr>
          <p:nvPr>
            <p:ph type="sldNum" sz="quarter" idx="12"/>
          </p:nvPr>
        </p:nvSpPr>
        <p:spPr/>
        <p:txBody>
          <a:bodyPr/>
          <a:lstStyle/>
          <a:p>
            <a:fld id="{80AD2437-B558-414C-94B2-800AD1118709}" type="slidenum">
              <a:rPr lang="en-US" smtClean="0"/>
              <a:pPr/>
              <a:t>19</a:t>
            </a:fld>
            <a:endParaRPr lang="en-US" dirty="0"/>
          </a:p>
        </p:txBody>
      </p:sp>
    </p:spTree>
    <p:extLst>
      <p:ext uri="{BB962C8B-B14F-4D97-AF65-F5344CB8AC3E}">
        <p14:creationId xmlns:p14="http://schemas.microsoft.com/office/powerpoint/2010/main" val="2201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C1AA-6D28-461A-ACCD-569C635E7BCC}"/>
              </a:ext>
            </a:extLst>
          </p:cNvPr>
          <p:cNvSpPr>
            <a:spLocks noGrp="1"/>
          </p:cNvSpPr>
          <p:nvPr>
            <p:ph type="title"/>
          </p:nvPr>
        </p:nvSpPr>
        <p:spPr/>
        <p:txBody>
          <a:bodyPr/>
          <a:lstStyle/>
          <a:p>
            <a:r>
              <a:rPr lang="en-US" dirty="0"/>
              <a:t>Takeaways for Participants</a:t>
            </a:r>
          </a:p>
        </p:txBody>
      </p:sp>
      <p:sp>
        <p:nvSpPr>
          <p:cNvPr id="3" name="Text Placeholder 2">
            <a:extLst>
              <a:ext uri="{FF2B5EF4-FFF2-40B4-BE49-F238E27FC236}">
                <a16:creationId xmlns:a16="http://schemas.microsoft.com/office/drawing/2014/main" id="{20895A54-2B1B-4D51-82FB-EAE7741EB7F3}"/>
              </a:ext>
            </a:extLst>
          </p:cNvPr>
          <p:cNvSpPr>
            <a:spLocks noGrp="1"/>
          </p:cNvSpPr>
          <p:nvPr>
            <p:ph type="body" sz="quarter" idx="10"/>
          </p:nvPr>
        </p:nvSpPr>
        <p:spPr/>
        <p:txBody>
          <a:bodyPr/>
          <a:lstStyle/>
          <a:p>
            <a:pPr marL="228600" indent="-228600">
              <a:buSzPct val="108000"/>
              <a:buFont typeface="Arial" panose="020B0604020202020204" pitchFamily="34" charset="0"/>
              <a:buChar char="•"/>
            </a:pPr>
            <a:r>
              <a:rPr lang="en-US" dirty="0"/>
              <a:t>Know how to access the most current person-centered practice resources available in Minnesota for students, educators and family members.</a:t>
            </a:r>
          </a:p>
          <a:p>
            <a:pPr marL="228600" indent="-228600">
              <a:buSzPct val="108000"/>
              <a:buFont typeface="Arial" panose="020B0604020202020204" pitchFamily="34" charset="0"/>
              <a:buChar char="•"/>
            </a:pPr>
            <a:r>
              <a:rPr lang="en-US" dirty="0"/>
              <a:t>Develop at least 1 One-Page Description for yourself before trying out with others.</a:t>
            </a:r>
          </a:p>
          <a:p>
            <a:pPr marL="228600" indent="-228600">
              <a:buSzPct val="108000"/>
              <a:buFont typeface="Arial" panose="020B0604020202020204" pitchFamily="34" charset="0"/>
              <a:buChar char="•"/>
            </a:pPr>
            <a:r>
              <a:rPr lang="en-US" dirty="0"/>
              <a:t>Sign-up to receive direct technical assistance and professional development opportunities available as they are announced.</a:t>
            </a:r>
          </a:p>
        </p:txBody>
      </p:sp>
      <p:sp>
        <p:nvSpPr>
          <p:cNvPr id="4" name="Slide Number Placeholder 3">
            <a:extLst>
              <a:ext uri="{FF2B5EF4-FFF2-40B4-BE49-F238E27FC236}">
                <a16:creationId xmlns:a16="http://schemas.microsoft.com/office/drawing/2014/main" id="{A9A1DBCE-2BB1-4C74-9C5A-E8F991F3EA8E}"/>
              </a:ext>
            </a:extLst>
          </p:cNvPr>
          <p:cNvSpPr>
            <a:spLocks noGrp="1"/>
          </p:cNvSpPr>
          <p:nvPr>
            <p:ph type="sldNum" sz="quarter" idx="12"/>
          </p:nvPr>
        </p:nvSpPr>
        <p:spPr/>
        <p:txBody>
          <a:bodyPr/>
          <a:lstStyle/>
          <a:p>
            <a:fld id="{80AD2437-B558-414C-94B2-800AD1118709}" type="slidenum">
              <a:rPr lang="en-US" smtClean="0"/>
              <a:pPr/>
              <a:t>2</a:t>
            </a:fld>
            <a:endParaRPr lang="en-US" dirty="0"/>
          </a:p>
        </p:txBody>
      </p:sp>
    </p:spTree>
    <p:extLst>
      <p:ext uri="{BB962C8B-B14F-4D97-AF65-F5344CB8AC3E}">
        <p14:creationId xmlns:p14="http://schemas.microsoft.com/office/powerpoint/2010/main" val="105964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3D7C-11EC-485D-8BF3-E5B58FB98858}"/>
              </a:ext>
            </a:extLst>
          </p:cNvPr>
          <p:cNvSpPr>
            <a:spLocks noGrp="1"/>
          </p:cNvSpPr>
          <p:nvPr>
            <p:ph type="title"/>
          </p:nvPr>
        </p:nvSpPr>
        <p:spPr>
          <a:xfrm>
            <a:off x="595901" y="247176"/>
            <a:ext cx="3740126" cy="1469618"/>
          </a:xfrm>
        </p:spPr>
        <p:txBody>
          <a:bodyPr/>
          <a:lstStyle/>
          <a:p>
            <a:r>
              <a:rPr lang="en-US" dirty="0"/>
              <a:t>Liam’s One Page Introduction</a:t>
            </a:r>
          </a:p>
        </p:txBody>
      </p:sp>
      <p:pic>
        <p:nvPicPr>
          <p:cNvPr id="6" name="Picture Placeholder 5" descr="Meet Liam&#10;Liam's one page introduction, including What people love and admire about Liam, Support Liam needs to help him stay happy, healthy, and safe, and Things that are important to Liam. &#10;&#10;See speaker notes for more information.">
            <a:extLst>
              <a:ext uri="{FF2B5EF4-FFF2-40B4-BE49-F238E27FC236}">
                <a16:creationId xmlns:a16="http://schemas.microsoft.com/office/drawing/2014/main" id="{6F02B334-16B7-4D32-BB09-EE727E24BA09}"/>
              </a:ext>
            </a:extLst>
          </p:cNvPr>
          <p:cNvPicPr>
            <a:picLocks noGrp="1" noChangeAspect="1"/>
          </p:cNvPicPr>
          <p:nvPr>
            <p:ph type="pic" sz="quarter" idx="10"/>
          </p:nvPr>
        </p:nvPicPr>
        <p:blipFill rotWithShape="1">
          <a:blip r:embed="rId3"/>
          <a:srcRect t="-216" b="-841"/>
          <a:stretch/>
        </p:blipFill>
        <p:spPr>
          <a:xfrm>
            <a:off x="5555962" y="620486"/>
            <a:ext cx="3941163" cy="5153271"/>
          </a:xfrm>
          <a:noFill/>
        </p:spPr>
      </p:pic>
      <p:sp>
        <p:nvSpPr>
          <p:cNvPr id="4" name="Slide Number Placeholder 3">
            <a:extLst>
              <a:ext uri="{FF2B5EF4-FFF2-40B4-BE49-F238E27FC236}">
                <a16:creationId xmlns:a16="http://schemas.microsoft.com/office/drawing/2014/main" id="{F8B3C9CC-9142-4D07-93D2-62C482145C71}"/>
              </a:ext>
            </a:extLst>
          </p:cNvPr>
          <p:cNvSpPr>
            <a:spLocks noGrp="1"/>
          </p:cNvSpPr>
          <p:nvPr>
            <p:ph type="sldNum" sz="quarter" idx="12"/>
          </p:nvPr>
        </p:nvSpPr>
        <p:spPr/>
        <p:txBody>
          <a:bodyPr/>
          <a:lstStyle/>
          <a:p>
            <a:fld id="{80AD2437-B558-414C-94B2-800AD1118709}" type="slidenum">
              <a:rPr lang="en-US" smtClean="0"/>
              <a:pPr/>
              <a:t>20</a:t>
            </a:fld>
            <a:endParaRPr lang="en-US" dirty="0"/>
          </a:p>
        </p:txBody>
      </p:sp>
      <p:sp>
        <p:nvSpPr>
          <p:cNvPr id="3" name="Rectangle 2">
            <a:extLst>
              <a:ext uri="{FF2B5EF4-FFF2-40B4-BE49-F238E27FC236}">
                <a16:creationId xmlns:a16="http://schemas.microsoft.com/office/drawing/2014/main" id="{F27CB356-E679-4F84-9F46-6D6348534AAE}"/>
              </a:ext>
            </a:extLst>
          </p:cNvPr>
          <p:cNvSpPr/>
          <p:nvPr/>
        </p:nvSpPr>
        <p:spPr>
          <a:xfrm>
            <a:off x="3193722" y="5407223"/>
            <a:ext cx="2653612" cy="307777"/>
          </a:xfrm>
          <a:prstGeom prst="rect">
            <a:avLst/>
          </a:prstGeom>
        </p:spPr>
        <p:txBody>
          <a:bodyPr wrap="none">
            <a:spAutoFit/>
          </a:bodyPr>
          <a:lstStyle/>
          <a:p>
            <a:pPr lvl="0" defTabSz="914400">
              <a:defRPr/>
            </a:pPr>
            <a:r>
              <a:rPr lang="en-US" sz="1400" dirty="0">
                <a:latin typeface="Calibri"/>
              </a:rPr>
              <a:t>©TLCPCP 2016  www.tlcpcp.com  </a:t>
            </a:r>
          </a:p>
        </p:txBody>
      </p:sp>
    </p:spTree>
    <p:extLst>
      <p:ext uri="{BB962C8B-B14F-4D97-AF65-F5344CB8AC3E}">
        <p14:creationId xmlns:p14="http://schemas.microsoft.com/office/powerpoint/2010/main" val="379217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4C0B-D12C-4FFB-990B-6C8CB6A08BEF}"/>
              </a:ext>
            </a:extLst>
          </p:cNvPr>
          <p:cNvSpPr>
            <a:spLocks noGrp="1"/>
          </p:cNvSpPr>
          <p:nvPr>
            <p:ph type="title"/>
          </p:nvPr>
        </p:nvSpPr>
        <p:spPr>
          <a:xfrm>
            <a:off x="595901" y="247176"/>
            <a:ext cx="5157200" cy="1469618"/>
          </a:xfrm>
        </p:spPr>
        <p:txBody>
          <a:bodyPr/>
          <a:lstStyle/>
          <a:p>
            <a:r>
              <a:rPr lang="en-US" dirty="0"/>
              <a:t>Elizabeth Kate’s </a:t>
            </a:r>
            <a:br>
              <a:rPr lang="en-US" dirty="0"/>
            </a:br>
            <a:r>
              <a:rPr lang="en-US" dirty="0"/>
              <a:t>One-Page Description</a:t>
            </a:r>
          </a:p>
        </p:txBody>
      </p:sp>
      <p:pic>
        <p:nvPicPr>
          <p:cNvPr id="6" name="Picture Placeholder 5" descr="One page intro to Elizabeth, including What we love about Elizabeth, A few things that are important TO me, a few things that are important FOR me, and Here's how you can support me. &#10;&#10;See speaker notes for more information.">
            <a:extLst>
              <a:ext uri="{FF2B5EF4-FFF2-40B4-BE49-F238E27FC236}">
                <a16:creationId xmlns:a16="http://schemas.microsoft.com/office/drawing/2014/main" id="{138CC578-9BCB-4F2F-B3D1-65132DE57F5E}"/>
              </a:ext>
            </a:extLst>
          </p:cNvPr>
          <p:cNvPicPr>
            <a:picLocks noGrp="1" noChangeAspect="1"/>
          </p:cNvPicPr>
          <p:nvPr>
            <p:ph type="pic" sz="quarter" idx="10"/>
          </p:nvPr>
        </p:nvPicPr>
        <p:blipFill rotWithShape="1">
          <a:blip r:embed="rId3"/>
          <a:srcRect t="-391" b="-652"/>
          <a:stretch/>
        </p:blipFill>
        <p:spPr>
          <a:xfrm>
            <a:off x="6090881" y="387644"/>
            <a:ext cx="4596241" cy="5348678"/>
          </a:xfrm>
          <a:noFill/>
        </p:spPr>
      </p:pic>
      <p:sp>
        <p:nvSpPr>
          <p:cNvPr id="4" name="Slide Number Placeholder 3">
            <a:extLst>
              <a:ext uri="{FF2B5EF4-FFF2-40B4-BE49-F238E27FC236}">
                <a16:creationId xmlns:a16="http://schemas.microsoft.com/office/drawing/2014/main" id="{AECE5760-963D-44F1-BE01-8F81086EA9FF}"/>
              </a:ext>
            </a:extLst>
          </p:cNvPr>
          <p:cNvSpPr>
            <a:spLocks noGrp="1"/>
          </p:cNvSpPr>
          <p:nvPr>
            <p:ph type="sldNum" sz="quarter" idx="12"/>
          </p:nvPr>
        </p:nvSpPr>
        <p:spPr/>
        <p:txBody>
          <a:bodyPr/>
          <a:lstStyle/>
          <a:p>
            <a:fld id="{80AD2437-B558-414C-94B2-800AD1118709}" type="slidenum">
              <a:rPr lang="en-US" smtClean="0"/>
              <a:pPr/>
              <a:t>21</a:t>
            </a:fld>
            <a:endParaRPr lang="en-US" dirty="0"/>
          </a:p>
        </p:txBody>
      </p:sp>
      <p:sp>
        <p:nvSpPr>
          <p:cNvPr id="3" name="Rectangle 2">
            <a:extLst>
              <a:ext uri="{FF2B5EF4-FFF2-40B4-BE49-F238E27FC236}">
                <a16:creationId xmlns:a16="http://schemas.microsoft.com/office/drawing/2014/main" id="{AFDDC24A-592D-407D-84DC-B4B7987E6DA4}"/>
              </a:ext>
            </a:extLst>
          </p:cNvPr>
          <p:cNvSpPr/>
          <p:nvPr/>
        </p:nvSpPr>
        <p:spPr>
          <a:xfrm>
            <a:off x="4838178" y="5274657"/>
            <a:ext cx="1252703" cy="461665"/>
          </a:xfrm>
          <a:prstGeom prst="rect">
            <a:avLst/>
          </a:prstGeom>
        </p:spPr>
        <p:txBody>
          <a:bodyPr wrap="square">
            <a:spAutoFit/>
          </a:bodyPr>
          <a:lstStyle/>
          <a:p>
            <a:pPr lvl="0" defTabSz="914400">
              <a:defRPr/>
            </a:pPr>
            <a:r>
              <a:rPr lang="en-US" sz="1200" dirty="0">
                <a:latin typeface="Calibri"/>
              </a:rPr>
              <a:t>©TLCPCP 2016 </a:t>
            </a:r>
          </a:p>
          <a:p>
            <a:pPr lvl="0" defTabSz="914400">
              <a:defRPr/>
            </a:pPr>
            <a:r>
              <a:rPr lang="en-US" sz="1200" dirty="0">
                <a:latin typeface="Calibri"/>
              </a:rPr>
              <a:t>www.tlcpcp.com</a:t>
            </a:r>
          </a:p>
        </p:txBody>
      </p:sp>
    </p:spTree>
    <p:extLst>
      <p:ext uri="{BB962C8B-B14F-4D97-AF65-F5344CB8AC3E}">
        <p14:creationId xmlns:p14="http://schemas.microsoft.com/office/powerpoint/2010/main" val="327262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928E-0113-4BBC-A257-3FCCA3D5CA0A}"/>
              </a:ext>
            </a:extLst>
          </p:cNvPr>
          <p:cNvSpPr>
            <a:spLocks noGrp="1"/>
          </p:cNvSpPr>
          <p:nvPr>
            <p:ph type="title"/>
          </p:nvPr>
        </p:nvSpPr>
        <p:spPr>
          <a:xfrm>
            <a:off x="602902" y="444724"/>
            <a:ext cx="5493098" cy="1148903"/>
          </a:xfrm>
        </p:spPr>
        <p:txBody>
          <a:bodyPr/>
          <a:lstStyle/>
          <a:p>
            <a:r>
              <a:rPr lang="en-US" dirty="0"/>
              <a:t>Garrett Petrie: </a:t>
            </a:r>
            <a:br>
              <a:rPr lang="en-US" dirty="0"/>
            </a:br>
            <a:r>
              <a:rPr lang="en-US" sz="2400" dirty="0"/>
              <a:t>Special Education Teacher, Grades 2-4</a:t>
            </a:r>
            <a:endParaRPr lang="en-US" dirty="0"/>
          </a:p>
        </p:txBody>
      </p:sp>
      <p:pic>
        <p:nvPicPr>
          <p:cNvPr id="17" name="Picture 16" descr="Photo of Garrett - closeup of face with a professional photographer">
            <a:extLst>
              <a:ext uri="{FF2B5EF4-FFF2-40B4-BE49-F238E27FC236}">
                <a16:creationId xmlns:a16="http://schemas.microsoft.com/office/drawing/2014/main" id="{E8121F38-2E25-4087-8198-F02670CE8F1F}"/>
              </a:ext>
            </a:extLst>
          </p:cNvPr>
          <p:cNvPicPr>
            <a:picLocks noChangeAspect="1"/>
          </p:cNvPicPr>
          <p:nvPr/>
        </p:nvPicPr>
        <p:blipFill>
          <a:blip r:embed="rId3"/>
          <a:stretch>
            <a:fillRect/>
          </a:stretch>
        </p:blipFill>
        <p:spPr>
          <a:xfrm>
            <a:off x="3899861" y="335959"/>
            <a:ext cx="634039" cy="658425"/>
          </a:xfrm>
          <a:prstGeom prst="rect">
            <a:avLst/>
          </a:prstGeom>
        </p:spPr>
      </p:pic>
      <p:pic>
        <p:nvPicPr>
          <p:cNvPr id="15" name="Picture 14" descr="Cartoon marlin with sunglasses">
            <a:extLst>
              <a:ext uri="{FF2B5EF4-FFF2-40B4-BE49-F238E27FC236}">
                <a16:creationId xmlns:a16="http://schemas.microsoft.com/office/drawing/2014/main" id="{C6A2D8D5-9EB4-45C5-A141-0740286A156C}"/>
              </a:ext>
            </a:extLst>
          </p:cNvPr>
          <p:cNvPicPr>
            <a:picLocks noChangeAspect="1"/>
          </p:cNvPicPr>
          <p:nvPr/>
        </p:nvPicPr>
        <p:blipFill>
          <a:blip r:embed="rId4"/>
          <a:stretch>
            <a:fillRect/>
          </a:stretch>
        </p:blipFill>
        <p:spPr>
          <a:xfrm>
            <a:off x="6071454" y="602455"/>
            <a:ext cx="786452" cy="786452"/>
          </a:xfrm>
          <a:prstGeom prst="rect">
            <a:avLst/>
          </a:prstGeom>
        </p:spPr>
      </p:pic>
      <p:sp>
        <p:nvSpPr>
          <p:cNvPr id="3" name="Text Placeholder 2">
            <a:extLst>
              <a:ext uri="{FF2B5EF4-FFF2-40B4-BE49-F238E27FC236}">
                <a16:creationId xmlns:a16="http://schemas.microsoft.com/office/drawing/2014/main" id="{BE5CEA46-1B3E-47E7-9E2B-82C9CE1B72E0}"/>
              </a:ext>
            </a:extLst>
          </p:cNvPr>
          <p:cNvSpPr>
            <a:spLocks noGrp="1"/>
          </p:cNvSpPr>
          <p:nvPr>
            <p:ph type="body" sz="quarter" idx="10"/>
          </p:nvPr>
        </p:nvSpPr>
        <p:spPr>
          <a:xfrm>
            <a:off x="285881" y="1744948"/>
            <a:ext cx="3930999" cy="2284398"/>
          </a:xfrm>
        </p:spPr>
        <p:txBody>
          <a:bodyPr/>
          <a:lstStyle/>
          <a:p>
            <a:pPr marL="193675" lvl="0" indent="0" algn="ctr">
              <a:lnSpc>
                <a:spcPts val="2070"/>
              </a:lnSpc>
              <a:spcBef>
                <a:spcPts val="100"/>
              </a:spcBef>
              <a:spcAft>
                <a:spcPts val="0"/>
              </a:spcAft>
              <a:buClrTx/>
              <a:buSzTx/>
              <a:buNone/>
              <a:defRPr/>
            </a:pPr>
            <a:r>
              <a:rPr lang="en-US" sz="1800" b="1" kern="0" spc="-5" dirty="0">
                <a:solidFill>
                  <a:prstClr val="black"/>
                </a:solidFill>
                <a:latin typeface="Calibri"/>
                <a:cs typeface="Calibri"/>
              </a:rPr>
              <a:t>People </a:t>
            </a:r>
            <a:r>
              <a:rPr lang="en-US" sz="1800" b="1" u="heavy" kern="0" spc="-5" dirty="0">
                <a:solidFill>
                  <a:prstClr val="black"/>
                </a:solidFill>
                <a:uFill>
                  <a:solidFill>
                    <a:srgbClr val="000000"/>
                  </a:solidFill>
                </a:uFill>
                <a:latin typeface="Calibri"/>
                <a:cs typeface="Calibri"/>
              </a:rPr>
              <a:t>Like </a:t>
            </a:r>
            <a:r>
              <a:rPr lang="en-US" sz="1800" b="1" u="heavy" kern="0" dirty="0">
                <a:solidFill>
                  <a:prstClr val="black"/>
                </a:solidFill>
                <a:uFill>
                  <a:solidFill>
                    <a:srgbClr val="000000"/>
                  </a:solidFill>
                </a:uFill>
                <a:latin typeface="Calibri"/>
                <a:cs typeface="Calibri"/>
              </a:rPr>
              <a:t>&amp;</a:t>
            </a:r>
            <a:r>
              <a:rPr lang="en-US" sz="1800" b="1" u="heavy" kern="0" spc="-50" dirty="0">
                <a:solidFill>
                  <a:prstClr val="black"/>
                </a:solidFill>
                <a:uFill>
                  <a:solidFill>
                    <a:srgbClr val="000000"/>
                  </a:solidFill>
                </a:uFill>
                <a:latin typeface="Calibri"/>
                <a:cs typeface="Calibri"/>
              </a:rPr>
              <a:t> </a:t>
            </a:r>
            <a:r>
              <a:rPr lang="en-US" sz="1800" b="1" u="heavy" kern="0" spc="-5" dirty="0">
                <a:solidFill>
                  <a:prstClr val="black"/>
                </a:solidFill>
                <a:uFill>
                  <a:solidFill>
                    <a:srgbClr val="000000"/>
                  </a:solidFill>
                </a:uFill>
                <a:latin typeface="Calibri"/>
                <a:cs typeface="Calibri"/>
              </a:rPr>
              <a:t>Admire</a:t>
            </a:r>
            <a:endParaRPr lang="en-US" sz="1800" kern="0" dirty="0">
              <a:solidFill>
                <a:prstClr val="black"/>
              </a:solidFill>
              <a:latin typeface="Calibri"/>
              <a:cs typeface="Calibri"/>
            </a:endParaRPr>
          </a:p>
          <a:p>
            <a:pPr marL="192405" lvl="0" indent="0" algn="ctr">
              <a:lnSpc>
                <a:spcPts val="1830"/>
              </a:lnSpc>
              <a:spcBef>
                <a:spcPts val="0"/>
              </a:spcBef>
              <a:spcAft>
                <a:spcPts val="0"/>
              </a:spcAft>
              <a:buClrTx/>
              <a:buSzTx/>
              <a:buNone/>
              <a:defRPr/>
            </a:pPr>
            <a:r>
              <a:rPr lang="en-US" sz="1600" b="1" kern="0" spc="-5" dirty="0">
                <a:solidFill>
                  <a:prstClr val="black"/>
                </a:solidFill>
                <a:latin typeface="Calibri"/>
                <a:cs typeface="Calibri"/>
              </a:rPr>
              <a:t>these things about</a:t>
            </a:r>
            <a:r>
              <a:rPr lang="en-US" sz="1600" b="1" kern="0" spc="-80" dirty="0">
                <a:solidFill>
                  <a:prstClr val="black"/>
                </a:solidFill>
                <a:latin typeface="Calibri"/>
                <a:cs typeface="Calibri"/>
              </a:rPr>
              <a:t> </a:t>
            </a:r>
            <a:r>
              <a:rPr lang="en-US" sz="1600" b="1" kern="0" spc="-5" dirty="0">
                <a:solidFill>
                  <a:prstClr val="black"/>
                </a:solidFill>
                <a:latin typeface="Calibri"/>
                <a:cs typeface="Calibri"/>
              </a:rPr>
              <a:t>Garrett:</a:t>
            </a:r>
            <a:endParaRPr lang="en-US" sz="1600" kern="0" dirty="0">
              <a:solidFill>
                <a:prstClr val="black"/>
              </a:solidFill>
              <a:latin typeface="Calibri"/>
              <a:cs typeface="Calibri"/>
            </a:endParaRPr>
          </a:p>
          <a:p>
            <a:pPr marL="287020" lvl="0" indent="-274320">
              <a:lnSpc>
                <a:spcPct val="100000"/>
              </a:lnSpc>
              <a:spcBef>
                <a:spcPts val="550"/>
              </a:spcBef>
              <a:spcAft>
                <a:spcPts val="0"/>
              </a:spcAft>
              <a:buClrTx/>
              <a:buSzTx/>
              <a:buFont typeface="MS PGothic"/>
              <a:buChar char="❑"/>
              <a:tabLst>
                <a:tab pos="287020" algn="l"/>
              </a:tabLst>
              <a:defRPr/>
            </a:pPr>
            <a:r>
              <a:rPr lang="en-US" sz="1800" kern="0" spc="-5" dirty="0">
                <a:solidFill>
                  <a:prstClr val="black"/>
                </a:solidFill>
                <a:latin typeface="Calibri"/>
                <a:cs typeface="Calibri"/>
              </a:rPr>
              <a:t>Calmness</a:t>
            </a:r>
            <a:endParaRPr lang="en-US" sz="1800" kern="0" dirty="0">
              <a:solidFill>
                <a:prstClr val="black"/>
              </a:solidFill>
              <a:latin typeface="Calibri"/>
              <a:cs typeface="Calibri"/>
            </a:endParaRPr>
          </a:p>
          <a:p>
            <a:pPr marL="286385" marR="502920" lvl="0" indent="-274320">
              <a:lnSpc>
                <a:spcPct val="100699"/>
              </a:lnSpc>
              <a:spcBef>
                <a:spcPts val="300"/>
              </a:spcBef>
              <a:spcAft>
                <a:spcPts val="0"/>
              </a:spcAft>
              <a:buClrTx/>
              <a:buSzTx/>
              <a:buFont typeface="MS PGothic"/>
              <a:buChar char="❑"/>
              <a:tabLst>
                <a:tab pos="287020" algn="l"/>
              </a:tabLst>
              <a:defRPr/>
            </a:pPr>
            <a:r>
              <a:rPr lang="en-US" sz="1800" kern="0" spc="-5" dirty="0">
                <a:solidFill>
                  <a:prstClr val="black"/>
                </a:solidFill>
                <a:latin typeface="Calibri"/>
                <a:cs typeface="Calibri"/>
              </a:rPr>
              <a:t>Tie-day Tuesday</a:t>
            </a:r>
            <a:r>
              <a:rPr lang="en-US" sz="1800" kern="0" spc="-90" dirty="0">
                <a:solidFill>
                  <a:prstClr val="black"/>
                </a:solidFill>
                <a:latin typeface="Calibri"/>
                <a:cs typeface="Calibri"/>
              </a:rPr>
              <a:t> </a:t>
            </a:r>
            <a:r>
              <a:rPr lang="en-US" sz="1800" kern="0" dirty="0">
                <a:solidFill>
                  <a:prstClr val="black"/>
                </a:solidFill>
                <a:latin typeface="Calibri"/>
                <a:cs typeface="Calibri"/>
              </a:rPr>
              <a:t>&amp; </a:t>
            </a:r>
            <a:r>
              <a:rPr lang="en-US" sz="1800" kern="0" spc="-5" dirty="0">
                <a:solidFill>
                  <a:prstClr val="black"/>
                </a:solidFill>
                <a:latin typeface="Calibri"/>
                <a:cs typeface="Calibri"/>
              </a:rPr>
              <a:t>Tie-dye</a:t>
            </a:r>
            <a:r>
              <a:rPr lang="en-US" sz="1800" kern="0" spc="-20" dirty="0">
                <a:solidFill>
                  <a:prstClr val="black"/>
                </a:solidFill>
                <a:latin typeface="Calibri"/>
                <a:cs typeface="Calibri"/>
              </a:rPr>
              <a:t> </a:t>
            </a:r>
            <a:r>
              <a:rPr lang="en-US" sz="1800" kern="0" spc="-5" dirty="0">
                <a:solidFill>
                  <a:prstClr val="black"/>
                </a:solidFill>
                <a:latin typeface="Calibri"/>
                <a:cs typeface="Calibri"/>
              </a:rPr>
              <a:t>Friday</a:t>
            </a:r>
            <a:endParaRPr lang="en-US" sz="1800" kern="0" dirty="0">
              <a:solidFill>
                <a:prstClr val="black"/>
              </a:solidFill>
              <a:latin typeface="Calibri"/>
              <a:cs typeface="Calibri"/>
            </a:endParaRPr>
          </a:p>
          <a:p>
            <a:pPr marL="287020" lvl="0" indent="-274320">
              <a:lnSpc>
                <a:spcPct val="100000"/>
              </a:lnSpc>
              <a:spcBef>
                <a:spcPts val="315"/>
              </a:spcBef>
              <a:spcAft>
                <a:spcPts val="0"/>
              </a:spcAft>
              <a:buClrTx/>
              <a:buSzTx/>
              <a:buFont typeface="MS PGothic"/>
              <a:buChar char="❑"/>
              <a:tabLst>
                <a:tab pos="287020" algn="l"/>
              </a:tabLst>
              <a:defRPr/>
            </a:pPr>
            <a:r>
              <a:rPr lang="en-US" sz="1800" kern="0" spc="-5" dirty="0">
                <a:solidFill>
                  <a:prstClr val="black"/>
                </a:solidFill>
                <a:latin typeface="Calibri"/>
                <a:cs typeface="Calibri"/>
              </a:rPr>
              <a:t>Optimistic</a:t>
            </a:r>
            <a:endParaRPr lang="en-US" sz="1800" kern="0" dirty="0">
              <a:solidFill>
                <a:prstClr val="black"/>
              </a:solidFill>
              <a:latin typeface="Calibri"/>
              <a:cs typeface="Calibri"/>
            </a:endParaRPr>
          </a:p>
          <a:p>
            <a:pPr marL="287020" lvl="0" indent="-274320">
              <a:lnSpc>
                <a:spcPct val="100000"/>
              </a:lnSpc>
              <a:spcBef>
                <a:spcPts val="315"/>
              </a:spcBef>
              <a:spcAft>
                <a:spcPts val="0"/>
              </a:spcAft>
              <a:buClrTx/>
              <a:buSzTx/>
              <a:buFont typeface="MS PGothic"/>
              <a:buChar char="❑"/>
              <a:tabLst>
                <a:tab pos="287020" algn="l"/>
              </a:tabLst>
              <a:defRPr/>
            </a:pPr>
            <a:r>
              <a:rPr lang="en-US" sz="1800" b="1" kern="0" spc="-5" dirty="0">
                <a:solidFill>
                  <a:prstClr val="black"/>
                </a:solidFill>
                <a:latin typeface="Calibri"/>
                <a:cs typeface="Calibri"/>
              </a:rPr>
              <a:t>Doggedly</a:t>
            </a:r>
            <a:r>
              <a:rPr lang="en-US" sz="1800" b="1" kern="0" spc="-20" dirty="0">
                <a:solidFill>
                  <a:prstClr val="black"/>
                </a:solidFill>
                <a:latin typeface="Calibri"/>
                <a:cs typeface="Calibri"/>
              </a:rPr>
              <a:t> </a:t>
            </a:r>
            <a:r>
              <a:rPr lang="en-US" sz="1800" b="1" kern="0" spc="-5" dirty="0">
                <a:solidFill>
                  <a:prstClr val="black"/>
                </a:solidFill>
                <a:latin typeface="Calibri"/>
                <a:cs typeface="Calibri"/>
              </a:rPr>
              <a:t>persistent</a:t>
            </a:r>
            <a:endParaRPr lang="en-US" sz="1800" kern="0" dirty="0">
              <a:solidFill>
                <a:prstClr val="black"/>
              </a:solidFill>
              <a:latin typeface="Calibri"/>
              <a:cs typeface="Calibri"/>
            </a:endParaRPr>
          </a:p>
          <a:p>
            <a:pPr marL="287020" lvl="0" indent="-274320">
              <a:lnSpc>
                <a:spcPct val="100000"/>
              </a:lnSpc>
              <a:spcBef>
                <a:spcPts val="315"/>
              </a:spcBef>
              <a:spcAft>
                <a:spcPts val="0"/>
              </a:spcAft>
              <a:buClrTx/>
              <a:buSzTx/>
              <a:buFont typeface="MS PGothic"/>
              <a:buChar char="❑"/>
              <a:tabLst>
                <a:tab pos="287020" algn="l"/>
              </a:tabLst>
              <a:defRPr/>
            </a:pPr>
            <a:r>
              <a:rPr lang="en-US" sz="1800" kern="0" spc="-5" dirty="0">
                <a:solidFill>
                  <a:prstClr val="black"/>
                </a:solidFill>
                <a:latin typeface="Calibri"/>
                <a:cs typeface="Calibri"/>
              </a:rPr>
              <a:t>Has </a:t>
            </a:r>
            <a:r>
              <a:rPr lang="en-US" sz="1800" kern="0" dirty="0">
                <a:solidFill>
                  <a:prstClr val="black"/>
                </a:solidFill>
                <a:latin typeface="Calibri"/>
                <a:cs typeface="Calibri"/>
              </a:rPr>
              <a:t>a</a:t>
            </a:r>
            <a:r>
              <a:rPr lang="en-US" sz="1800" kern="0" spc="-15" dirty="0">
                <a:solidFill>
                  <a:prstClr val="black"/>
                </a:solidFill>
                <a:latin typeface="Calibri"/>
                <a:cs typeface="Calibri"/>
              </a:rPr>
              <a:t> </a:t>
            </a:r>
            <a:r>
              <a:rPr lang="en-US" sz="1800" kern="0" spc="-5" dirty="0">
                <a:solidFill>
                  <a:prstClr val="black"/>
                </a:solidFill>
                <a:latin typeface="Calibri"/>
                <a:cs typeface="Calibri"/>
              </a:rPr>
              <a:t>vision</a:t>
            </a:r>
            <a:endParaRPr lang="en-US" sz="1800" kern="0" dirty="0">
              <a:solidFill>
                <a:prstClr val="black"/>
              </a:solidFill>
              <a:latin typeface="Calibri"/>
              <a:cs typeface="Calibri"/>
            </a:endParaRPr>
          </a:p>
        </p:txBody>
      </p:sp>
      <p:pic>
        <p:nvPicPr>
          <p:cNvPr id="13" name="Picture 12" descr="Continuum of special education services triangle">
            <a:extLst>
              <a:ext uri="{FF2B5EF4-FFF2-40B4-BE49-F238E27FC236}">
                <a16:creationId xmlns:a16="http://schemas.microsoft.com/office/drawing/2014/main" id="{EA8FB6E7-862A-43CA-A60C-C12BE48AA7E6}"/>
              </a:ext>
            </a:extLst>
          </p:cNvPr>
          <p:cNvPicPr>
            <a:picLocks noChangeAspect="1"/>
          </p:cNvPicPr>
          <p:nvPr/>
        </p:nvPicPr>
        <p:blipFill rotWithShape="1">
          <a:blip r:embed="rId5"/>
          <a:srcRect t="4441" b="7374"/>
          <a:stretch/>
        </p:blipFill>
        <p:spPr>
          <a:xfrm>
            <a:off x="3763633" y="1576713"/>
            <a:ext cx="3126932" cy="2064124"/>
          </a:xfrm>
          <a:prstGeom prst="rect">
            <a:avLst/>
          </a:prstGeom>
        </p:spPr>
      </p:pic>
      <p:sp>
        <p:nvSpPr>
          <p:cNvPr id="7" name="Text Placeholder 3">
            <a:extLst>
              <a:ext uri="{FF2B5EF4-FFF2-40B4-BE49-F238E27FC236}">
                <a16:creationId xmlns:a16="http://schemas.microsoft.com/office/drawing/2014/main" id="{9CAEC3BC-1AE6-47B7-BB38-4D33270C8B57}"/>
              </a:ext>
            </a:extLst>
          </p:cNvPr>
          <p:cNvSpPr txBox="1">
            <a:spLocks/>
          </p:cNvSpPr>
          <p:nvPr/>
        </p:nvSpPr>
        <p:spPr>
          <a:xfrm>
            <a:off x="169513" y="4103203"/>
            <a:ext cx="4744701" cy="133922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lnSpc>
                <a:spcPct val="100000"/>
              </a:lnSpc>
              <a:spcBef>
                <a:spcPts val="0"/>
              </a:spcBef>
              <a:spcAft>
                <a:spcPts val="0"/>
              </a:spcAft>
              <a:buClrTx/>
              <a:buSzTx/>
              <a:buFont typeface="Tw Cen MT" panose="020B0602020104020603" pitchFamily="34" charset="0"/>
              <a:buNone/>
              <a:defRPr/>
            </a:pPr>
            <a:r>
              <a:rPr lang="en-US" b="1" spc="-5" dirty="0">
                <a:solidFill>
                  <a:prstClr val="black"/>
                </a:solidFill>
                <a:latin typeface="Calibri"/>
                <a:cs typeface="Calibri"/>
              </a:rPr>
              <a:t>People who </a:t>
            </a:r>
            <a:r>
              <a:rPr lang="en-US" b="1" u="heavy" spc="-5" dirty="0">
                <a:solidFill>
                  <a:prstClr val="black"/>
                </a:solidFill>
                <a:uFill>
                  <a:solidFill>
                    <a:srgbClr val="000000"/>
                  </a:solidFill>
                </a:uFill>
                <a:latin typeface="Calibri"/>
                <a:cs typeface="Calibri"/>
              </a:rPr>
              <a:t>best support</a:t>
            </a:r>
            <a:r>
              <a:rPr lang="en-US" b="1" spc="15" dirty="0">
                <a:solidFill>
                  <a:prstClr val="black"/>
                </a:solidFill>
                <a:latin typeface="Calibri"/>
                <a:cs typeface="Calibri"/>
              </a:rPr>
              <a:t> </a:t>
            </a:r>
            <a:r>
              <a:rPr lang="en-US" b="1" spc="-5" dirty="0">
                <a:solidFill>
                  <a:prstClr val="black"/>
                </a:solidFill>
                <a:latin typeface="Calibri"/>
                <a:cs typeface="Calibri"/>
              </a:rPr>
              <a:t>Garrett:</a:t>
            </a:r>
            <a:endParaRPr lang="en-US" dirty="0">
              <a:solidFill>
                <a:prstClr val="black"/>
              </a:solidFill>
              <a:latin typeface="Calibri"/>
              <a:cs typeface="Calibri"/>
            </a:endParaRPr>
          </a:p>
          <a:p>
            <a:pPr marL="268605" indent="-245745">
              <a:lnSpc>
                <a:spcPct val="100000"/>
              </a:lnSpc>
              <a:spcBef>
                <a:spcPts val="570"/>
              </a:spcBef>
              <a:spcAft>
                <a:spcPts val="0"/>
              </a:spcAft>
              <a:buClrTx/>
              <a:buSzTx/>
              <a:buFont typeface="MS PGothic"/>
              <a:buChar char="❑"/>
              <a:tabLst>
                <a:tab pos="268605" algn="l"/>
              </a:tabLst>
              <a:defRPr/>
            </a:pPr>
            <a:r>
              <a:rPr lang="en-US" sz="1800" spc="-5" dirty="0">
                <a:solidFill>
                  <a:prstClr val="black"/>
                </a:solidFill>
                <a:latin typeface="Calibri"/>
                <a:cs typeface="Calibri"/>
              </a:rPr>
              <a:t>Highly</a:t>
            </a:r>
            <a:r>
              <a:rPr lang="en-US" sz="1800" spc="-10" dirty="0">
                <a:solidFill>
                  <a:prstClr val="black"/>
                </a:solidFill>
                <a:latin typeface="Calibri"/>
                <a:cs typeface="Calibri"/>
              </a:rPr>
              <a:t> </a:t>
            </a:r>
            <a:r>
              <a:rPr lang="en-US" sz="1800" spc="-5" dirty="0">
                <a:solidFill>
                  <a:prstClr val="black"/>
                </a:solidFill>
                <a:latin typeface="Calibri"/>
                <a:cs typeface="Calibri"/>
              </a:rPr>
              <a:t>rational</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Believe </a:t>
            </a:r>
            <a:r>
              <a:rPr lang="en-US" sz="1800" b="1" spc="-5" dirty="0">
                <a:solidFill>
                  <a:prstClr val="black"/>
                </a:solidFill>
                <a:latin typeface="Calibri"/>
                <a:cs typeface="Calibri"/>
              </a:rPr>
              <a:t>all students have </a:t>
            </a:r>
            <a:r>
              <a:rPr lang="en-US" sz="1800" b="1" dirty="0">
                <a:solidFill>
                  <a:prstClr val="black"/>
                </a:solidFill>
                <a:latin typeface="Calibri"/>
                <a:cs typeface="Calibri"/>
              </a:rPr>
              <a:t>a </a:t>
            </a:r>
            <a:r>
              <a:rPr lang="en-US" sz="1800" b="1" spc="-5" dirty="0">
                <a:solidFill>
                  <a:prstClr val="black"/>
                </a:solidFill>
                <a:latin typeface="Calibri"/>
                <a:cs typeface="Calibri"/>
              </a:rPr>
              <a:t>right to</a:t>
            </a:r>
            <a:r>
              <a:rPr lang="en-US" sz="1800" b="1" spc="-10" dirty="0">
                <a:solidFill>
                  <a:prstClr val="black"/>
                </a:solidFill>
                <a:latin typeface="Calibri"/>
                <a:cs typeface="Calibri"/>
              </a:rPr>
              <a:t> </a:t>
            </a:r>
            <a:r>
              <a:rPr lang="en-US" sz="1800" b="1" spc="-5" dirty="0">
                <a:solidFill>
                  <a:prstClr val="black"/>
                </a:solidFill>
                <a:latin typeface="Calibri"/>
                <a:cs typeface="Calibri"/>
              </a:rPr>
              <a:t>integration</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Not easily</a:t>
            </a:r>
            <a:r>
              <a:rPr lang="en-US" sz="1800" spc="-10" dirty="0">
                <a:solidFill>
                  <a:prstClr val="black"/>
                </a:solidFill>
                <a:latin typeface="Calibri"/>
                <a:cs typeface="Calibri"/>
              </a:rPr>
              <a:t> </a:t>
            </a:r>
            <a:r>
              <a:rPr lang="en-US" sz="1800" spc="-5" dirty="0">
                <a:solidFill>
                  <a:prstClr val="black"/>
                </a:solidFill>
                <a:latin typeface="Calibri"/>
                <a:cs typeface="Calibri"/>
              </a:rPr>
              <a:t>flustered</a:t>
            </a:r>
            <a:endParaRPr lang="en-US" sz="1800" dirty="0"/>
          </a:p>
        </p:txBody>
      </p:sp>
      <p:sp>
        <p:nvSpPr>
          <p:cNvPr id="4" name="Text Placeholder 3">
            <a:extLst>
              <a:ext uri="{FF2B5EF4-FFF2-40B4-BE49-F238E27FC236}">
                <a16:creationId xmlns:a16="http://schemas.microsoft.com/office/drawing/2014/main" id="{F7BDDF81-003A-4BCF-BF8C-99D8EDC3D9E1}"/>
              </a:ext>
            </a:extLst>
          </p:cNvPr>
          <p:cNvSpPr>
            <a:spLocks noGrp="1"/>
          </p:cNvSpPr>
          <p:nvPr>
            <p:ph type="body" sz="quarter" idx="11"/>
          </p:nvPr>
        </p:nvSpPr>
        <p:spPr>
          <a:xfrm>
            <a:off x="6921313" y="580394"/>
            <a:ext cx="4993403" cy="2331245"/>
          </a:xfrm>
        </p:spPr>
        <p:txBody>
          <a:bodyPr/>
          <a:lstStyle/>
          <a:p>
            <a:pPr marL="207010" lvl="0" indent="0" algn="ctr">
              <a:lnSpc>
                <a:spcPct val="100000"/>
              </a:lnSpc>
              <a:spcBef>
                <a:spcPts val="130"/>
              </a:spcBef>
              <a:spcAft>
                <a:spcPts val="0"/>
              </a:spcAft>
              <a:buClrTx/>
              <a:buSzTx/>
              <a:buNone/>
              <a:defRPr/>
            </a:pPr>
            <a:r>
              <a:rPr lang="en-US" b="1" spc="-5" dirty="0">
                <a:solidFill>
                  <a:prstClr val="black"/>
                </a:solidFill>
                <a:latin typeface="Calibri"/>
                <a:cs typeface="Calibri"/>
              </a:rPr>
              <a:t>This is </a:t>
            </a:r>
            <a:r>
              <a:rPr lang="en-US" b="1" u="heavy" spc="-5" dirty="0">
                <a:solidFill>
                  <a:prstClr val="black"/>
                </a:solidFill>
                <a:uFill>
                  <a:solidFill>
                    <a:srgbClr val="000000"/>
                  </a:solidFill>
                </a:uFill>
                <a:latin typeface="Calibri"/>
                <a:cs typeface="Calibri"/>
              </a:rPr>
              <a:t>Important To</a:t>
            </a:r>
            <a:r>
              <a:rPr lang="en-US" b="1" spc="-20" dirty="0">
                <a:solidFill>
                  <a:prstClr val="black"/>
                </a:solidFill>
                <a:latin typeface="Calibri"/>
                <a:cs typeface="Calibri"/>
              </a:rPr>
              <a:t> </a:t>
            </a:r>
            <a:r>
              <a:rPr lang="en-US" b="1" spc="-5" dirty="0">
                <a:solidFill>
                  <a:prstClr val="black"/>
                </a:solidFill>
                <a:latin typeface="Calibri"/>
                <a:cs typeface="Calibri"/>
              </a:rPr>
              <a:t>Garrett:</a:t>
            </a:r>
            <a:endParaRPr lang="en-US" dirty="0">
              <a:solidFill>
                <a:prstClr val="black"/>
              </a:solidFill>
              <a:latin typeface="Calibri"/>
              <a:cs typeface="Calibri"/>
            </a:endParaRPr>
          </a:p>
          <a:p>
            <a:pPr marL="249554" marR="138430" lvl="0" indent="-236220">
              <a:lnSpc>
                <a:spcPct val="100000"/>
              </a:lnSpc>
              <a:spcBef>
                <a:spcPts val="575"/>
              </a:spcBef>
              <a:spcAft>
                <a:spcPts val="0"/>
              </a:spcAft>
              <a:buClrTx/>
              <a:buSzTx/>
              <a:buFont typeface="MS PGothic"/>
              <a:buChar char="❑"/>
              <a:tabLst>
                <a:tab pos="249554" algn="l"/>
              </a:tabLst>
              <a:defRPr/>
            </a:pPr>
            <a:r>
              <a:rPr lang="en-US" sz="1800" spc="-5" dirty="0">
                <a:solidFill>
                  <a:prstClr val="black"/>
                </a:solidFill>
                <a:latin typeface="Calibri"/>
                <a:cs typeface="Calibri"/>
              </a:rPr>
              <a:t>Paperwork time when students </a:t>
            </a:r>
            <a:r>
              <a:rPr lang="en-US" sz="1800" dirty="0">
                <a:solidFill>
                  <a:prstClr val="black"/>
                </a:solidFill>
                <a:latin typeface="Calibri"/>
                <a:cs typeface="Calibri"/>
              </a:rPr>
              <a:t>are </a:t>
            </a:r>
            <a:r>
              <a:rPr lang="en-US" sz="1800" spc="-5" dirty="0">
                <a:solidFill>
                  <a:prstClr val="black"/>
                </a:solidFill>
                <a:latin typeface="Calibri"/>
                <a:cs typeface="Calibri"/>
              </a:rPr>
              <a:t>not in</a:t>
            </a:r>
            <a:r>
              <a:rPr lang="en-US" sz="1800" spc="-10" dirty="0">
                <a:solidFill>
                  <a:prstClr val="black"/>
                </a:solidFill>
                <a:latin typeface="Calibri"/>
                <a:cs typeface="Calibri"/>
              </a:rPr>
              <a:t> </a:t>
            </a:r>
            <a:r>
              <a:rPr lang="en-US" sz="1800" spc="-5" dirty="0">
                <a:solidFill>
                  <a:prstClr val="black"/>
                </a:solidFill>
                <a:latin typeface="Calibri"/>
                <a:cs typeface="Calibri"/>
              </a:rPr>
              <a:t>school</a:t>
            </a:r>
            <a:endParaRPr lang="en-US" sz="1800" dirty="0">
              <a:solidFill>
                <a:prstClr val="black"/>
              </a:solidFill>
              <a:latin typeface="Calibri"/>
              <a:cs typeface="Calibri"/>
            </a:endParaRPr>
          </a:p>
          <a:p>
            <a:pPr marL="249554" marR="348615" lvl="0" indent="-236220">
              <a:lnSpc>
                <a:spcPct val="100000"/>
              </a:lnSpc>
              <a:spcBef>
                <a:spcPts val="300"/>
              </a:spcBef>
              <a:spcAft>
                <a:spcPts val="0"/>
              </a:spcAft>
              <a:buClrTx/>
              <a:buSzTx/>
              <a:buFont typeface="MS PGothic"/>
              <a:buChar char="❑"/>
              <a:tabLst>
                <a:tab pos="249554" algn="l"/>
              </a:tabLst>
              <a:defRPr/>
            </a:pPr>
            <a:r>
              <a:rPr lang="en-US" sz="1800" spc="-5" dirty="0">
                <a:solidFill>
                  <a:prstClr val="black"/>
                </a:solidFill>
                <a:latin typeface="Calibri"/>
                <a:cs typeface="Calibri"/>
              </a:rPr>
              <a:t>Ability to </a:t>
            </a:r>
            <a:r>
              <a:rPr lang="en-US" sz="1800" b="1" spc="-5" dirty="0">
                <a:solidFill>
                  <a:prstClr val="black"/>
                </a:solidFill>
                <a:latin typeface="Calibri"/>
                <a:cs typeface="Calibri"/>
              </a:rPr>
              <a:t>focus on family after </a:t>
            </a:r>
            <a:r>
              <a:rPr lang="en-US" sz="1800" b="1" dirty="0">
                <a:solidFill>
                  <a:prstClr val="black"/>
                </a:solidFill>
                <a:latin typeface="Calibri"/>
                <a:cs typeface="Calibri"/>
              </a:rPr>
              <a:t>a </a:t>
            </a:r>
            <a:r>
              <a:rPr lang="en-US" sz="1800" b="1" spc="-5" dirty="0">
                <a:solidFill>
                  <a:prstClr val="black"/>
                </a:solidFill>
                <a:latin typeface="Calibri"/>
                <a:cs typeface="Calibri"/>
              </a:rPr>
              <a:t>solid</a:t>
            </a:r>
            <a:r>
              <a:rPr lang="en-US" sz="1800" b="1" spc="-10" dirty="0">
                <a:solidFill>
                  <a:prstClr val="black"/>
                </a:solidFill>
                <a:latin typeface="Calibri"/>
                <a:cs typeface="Calibri"/>
              </a:rPr>
              <a:t> </a:t>
            </a:r>
            <a:r>
              <a:rPr lang="en-US" sz="1800" b="1" spc="-5" dirty="0">
                <a:solidFill>
                  <a:prstClr val="black"/>
                </a:solidFill>
                <a:latin typeface="Calibri"/>
                <a:cs typeface="Calibri"/>
              </a:rPr>
              <a:t>workday</a:t>
            </a:r>
            <a:endParaRPr lang="en-US" sz="1800" dirty="0">
              <a:solidFill>
                <a:prstClr val="black"/>
              </a:solidFill>
              <a:latin typeface="Calibri"/>
              <a:cs typeface="Calibri"/>
            </a:endParaRPr>
          </a:p>
          <a:p>
            <a:pPr marL="151765" lvl="0" indent="0">
              <a:lnSpc>
                <a:spcPct val="100000"/>
              </a:lnSpc>
              <a:spcBef>
                <a:spcPts val="5"/>
              </a:spcBef>
              <a:spcAft>
                <a:spcPts val="0"/>
              </a:spcAft>
              <a:buClrTx/>
              <a:buSzTx/>
              <a:buNone/>
              <a:defRPr/>
            </a:pPr>
            <a:r>
              <a:rPr lang="en-US" b="1" spc="-5" dirty="0">
                <a:solidFill>
                  <a:prstClr val="black"/>
                </a:solidFill>
                <a:latin typeface="Calibri"/>
                <a:cs typeface="Calibri"/>
              </a:rPr>
              <a:t>...and this keeps him</a:t>
            </a:r>
            <a:r>
              <a:rPr lang="en-US" b="1" spc="-10" dirty="0">
                <a:solidFill>
                  <a:prstClr val="black"/>
                </a:solidFill>
                <a:latin typeface="Calibri"/>
                <a:cs typeface="Calibri"/>
              </a:rPr>
              <a:t> </a:t>
            </a:r>
            <a:r>
              <a:rPr lang="en-US" b="1" u="heavy" spc="-5" dirty="0">
                <a:solidFill>
                  <a:prstClr val="black"/>
                </a:solidFill>
                <a:uFill>
                  <a:solidFill>
                    <a:srgbClr val="000000"/>
                  </a:solidFill>
                </a:uFill>
                <a:latin typeface="Calibri"/>
                <a:cs typeface="Calibri"/>
              </a:rPr>
              <a:t>fulfilled</a:t>
            </a:r>
            <a:r>
              <a:rPr lang="en-US" b="1" spc="-5" dirty="0">
                <a:solidFill>
                  <a:prstClr val="black"/>
                </a:solidFill>
                <a:latin typeface="Calibri"/>
                <a:cs typeface="Calibri"/>
              </a:rPr>
              <a:t>:</a:t>
            </a:r>
            <a:endParaRPr lang="en-US" dirty="0">
              <a:solidFill>
                <a:prstClr val="black"/>
              </a:solidFill>
              <a:latin typeface="Calibri"/>
              <a:cs typeface="Calibri"/>
            </a:endParaRPr>
          </a:p>
          <a:p>
            <a:pPr marL="249554" marR="478790" lvl="0" indent="-236220">
              <a:lnSpc>
                <a:spcPct val="100000"/>
              </a:lnSpc>
              <a:spcBef>
                <a:spcPts val="575"/>
              </a:spcBef>
              <a:spcAft>
                <a:spcPts val="0"/>
              </a:spcAft>
              <a:buClrTx/>
              <a:buSzTx/>
              <a:buFont typeface="MS PGothic"/>
              <a:buChar char="❑"/>
              <a:tabLst>
                <a:tab pos="249554" algn="l"/>
              </a:tabLst>
              <a:defRPr/>
            </a:pPr>
            <a:r>
              <a:rPr lang="en-US" sz="1800" spc="-5" dirty="0">
                <a:solidFill>
                  <a:prstClr val="black"/>
                </a:solidFill>
                <a:latin typeface="Calibri"/>
                <a:cs typeface="Calibri"/>
              </a:rPr>
              <a:t>Focusing on support </a:t>
            </a:r>
            <a:r>
              <a:rPr lang="en-US" sz="1800" dirty="0">
                <a:solidFill>
                  <a:prstClr val="black"/>
                </a:solidFill>
                <a:latin typeface="Calibri"/>
                <a:cs typeface="Calibri"/>
              </a:rPr>
              <a:t>and </a:t>
            </a:r>
            <a:r>
              <a:rPr lang="en-US" sz="1800" spc="-5" dirty="0">
                <a:solidFill>
                  <a:prstClr val="black"/>
                </a:solidFill>
                <a:latin typeface="Calibri"/>
                <a:cs typeface="Calibri"/>
              </a:rPr>
              <a:t>interactions with students </a:t>
            </a:r>
            <a:r>
              <a:rPr lang="en-US" sz="1800" dirty="0">
                <a:solidFill>
                  <a:prstClr val="black"/>
                </a:solidFill>
                <a:latin typeface="Calibri"/>
                <a:cs typeface="Calibri"/>
              </a:rPr>
              <a:t>and </a:t>
            </a:r>
            <a:r>
              <a:rPr lang="en-US" sz="1800" spc="-5" dirty="0">
                <a:solidFill>
                  <a:prstClr val="black"/>
                </a:solidFill>
                <a:latin typeface="Calibri"/>
                <a:cs typeface="Calibri"/>
              </a:rPr>
              <a:t>team members while </a:t>
            </a:r>
            <a:r>
              <a:rPr lang="en-US" sz="1800" dirty="0">
                <a:solidFill>
                  <a:prstClr val="black"/>
                </a:solidFill>
                <a:latin typeface="Calibri"/>
                <a:cs typeface="Calibri"/>
              </a:rPr>
              <a:t>at</a:t>
            </a:r>
            <a:r>
              <a:rPr lang="en-US" sz="1800" spc="-85" dirty="0">
                <a:solidFill>
                  <a:prstClr val="black"/>
                </a:solidFill>
                <a:latin typeface="Calibri"/>
                <a:cs typeface="Calibri"/>
              </a:rPr>
              <a:t> </a:t>
            </a:r>
            <a:r>
              <a:rPr lang="en-US" sz="1800" spc="-5" dirty="0">
                <a:solidFill>
                  <a:prstClr val="black"/>
                </a:solidFill>
                <a:latin typeface="Calibri"/>
                <a:cs typeface="Calibri"/>
              </a:rPr>
              <a:t>school</a:t>
            </a:r>
            <a:endParaRPr lang="en-US" sz="1800" dirty="0">
              <a:solidFill>
                <a:prstClr val="black"/>
              </a:solidFill>
              <a:latin typeface="Calibri"/>
              <a:cs typeface="Calibri"/>
            </a:endParaRPr>
          </a:p>
        </p:txBody>
      </p:sp>
      <p:pic>
        <p:nvPicPr>
          <p:cNvPr id="11" name="Picture 10" descr="Cartoon image of Garrett">
            <a:extLst>
              <a:ext uri="{FF2B5EF4-FFF2-40B4-BE49-F238E27FC236}">
                <a16:creationId xmlns:a16="http://schemas.microsoft.com/office/drawing/2014/main" id="{3827AF57-77CE-4574-A2E5-5F302E4BB06D}"/>
              </a:ext>
            </a:extLst>
          </p:cNvPr>
          <p:cNvPicPr>
            <a:picLocks noChangeAspect="1"/>
          </p:cNvPicPr>
          <p:nvPr/>
        </p:nvPicPr>
        <p:blipFill>
          <a:blip r:embed="rId6"/>
          <a:stretch>
            <a:fillRect/>
          </a:stretch>
        </p:blipFill>
        <p:spPr>
          <a:xfrm>
            <a:off x="5028340" y="3714694"/>
            <a:ext cx="1119914" cy="1486944"/>
          </a:xfrm>
          <a:prstGeom prst="rect">
            <a:avLst/>
          </a:prstGeom>
        </p:spPr>
      </p:pic>
      <p:pic>
        <p:nvPicPr>
          <p:cNvPr id="9" name="Picture 8" descr="Photo of Garrett's family">
            <a:extLst>
              <a:ext uri="{FF2B5EF4-FFF2-40B4-BE49-F238E27FC236}">
                <a16:creationId xmlns:a16="http://schemas.microsoft.com/office/drawing/2014/main" id="{69E8A4FE-1765-4003-96E4-09D3D28EEFCD}"/>
              </a:ext>
            </a:extLst>
          </p:cNvPr>
          <p:cNvPicPr>
            <a:picLocks noChangeAspect="1"/>
          </p:cNvPicPr>
          <p:nvPr/>
        </p:nvPicPr>
        <p:blipFill>
          <a:blip r:embed="rId7"/>
          <a:stretch>
            <a:fillRect/>
          </a:stretch>
        </p:blipFill>
        <p:spPr>
          <a:xfrm>
            <a:off x="6268138" y="3749985"/>
            <a:ext cx="1691657" cy="1339229"/>
          </a:xfrm>
          <a:prstGeom prst="rect">
            <a:avLst/>
          </a:prstGeom>
        </p:spPr>
      </p:pic>
      <p:sp>
        <p:nvSpPr>
          <p:cNvPr id="6" name="Text Placeholder 2">
            <a:extLst>
              <a:ext uri="{FF2B5EF4-FFF2-40B4-BE49-F238E27FC236}">
                <a16:creationId xmlns:a16="http://schemas.microsoft.com/office/drawing/2014/main" id="{958A4407-B052-485B-BC37-B4A090B00086}"/>
              </a:ext>
            </a:extLst>
          </p:cNvPr>
          <p:cNvSpPr txBox="1">
            <a:spLocks/>
          </p:cNvSpPr>
          <p:nvPr/>
        </p:nvSpPr>
        <p:spPr>
          <a:xfrm>
            <a:off x="8079629" y="2933700"/>
            <a:ext cx="3758501" cy="29718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lnSpc>
                <a:spcPts val="1810"/>
              </a:lnSpc>
              <a:spcBef>
                <a:spcPts val="155"/>
              </a:spcBef>
              <a:spcAft>
                <a:spcPts val="0"/>
              </a:spcAft>
              <a:buClrTx/>
              <a:buSzTx/>
              <a:buFont typeface="Tw Cen MT" panose="020B0602020104020603" pitchFamily="34" charset="0"/>
              <a:buNone/>
              <a:defRPr/>
            </a:pPr>
            <a:r>
              <a:rPr lang="en-US" sz="1800" b="1" spc="-5" dirty="0">
                <a:solidFill>
                  <a:prstClr val="black"/>
                </a:solidFill>
                <a:latin typeface="Calibri"/>
                <a:cs typeface="Calibri"/>
              </a:rPr>
              <a:t>Supports that Garrett needs to</a:t>
            </a:r>
            <a:r>
              <a:rPr lang="en-US" sz="1800" b="1" spc="-35" dirty="0">
                <a:solidFill>
                  <a:prstClr val="black"/>
                </a:solidFill>
                <a:latin typeface="Calibri"/>
                <a:cs typeface="Calibri"/>
              </a:rPr>
              <a:t> </a:t>
            </a:r>
            <a:r>
              <a:rPr lang="en-US" sz="1800" b="1" spc="-5" dirty="0">
                <a:solidFill>
                  <a:prstClr val="black"/>
                </a:solidFill>
                <a:latin typeface="Calibri"/>
                <a:cs typeface="Calibri"/>
              </a:rPr>
              <a:t>be</a:t>
            </a:r>
            <a:endParaRPr lang="en-US" sz="1800" dirty="0">
              <a:solidFill>
                <a:prstClr val="black"/>
              </a:solidFill>
              <a:latin typeface="Calibri"/>
              <a:cs typeface="Calibri"/>
            </a:endParaRPr>
          </a:p>
          <a:p>
            <a:pPr marL="0" indent="0" algn="ctr">
              <a:lnSpc>
                <a:spcPts val="2050"/>
              </a:lnSpc>
              <a:spcBef>
                <a:spcPts val="0"/>
              </a:spcBef>
              <a:spcAft>
                <a:spcPts val="0"/>
              </a:spcAft>
              <a:buClrTx/>
              <a:buSzTx/>
              <a:buFont typeface="Tw Cen MT" panose="020B0602020104020603" pitchFamily="34" charset="0"/>
              <a:buNone/>
              <a:defRPr/>
            </a:pPr>
            <a:r>
              <a:rPr lang="en-US" b="1" u="heavy" spc="-5" dirty="0">
                <a:solidFill>
                  <a:prstClr val="black"/>
                </a:solidFill>
                <a:uFill>
                  <a:solidFill>
                    <a:srgbClr val="000000"/>
                  </a:solidFill>
                </a:uFill>
                <a:latin typeface="Calibri"/>
                <a:cs typeface="Calibri"/>
              </a:rPr>
              <a:t>Healthy, Safe </a:t>
            </a:r>
            <a:r>
              <a:rPr lang="en-US" b="1" u="heavy" dirty="0">
                <a:solidFill>
                  <a:prstClr val="black"/>
                </a:solidFill>
                <a:uFill>
                  <a:solidFill>
                    <a:srgbClr val="000000"/>
                  </a:solidFill>
                </a:uFill>
                <a:latin typeface="Calibri"/>
                <a:cs typeface="Calibri"/>
              </a:rPr>
              <a:t>&amp;</a:t>
            </a:r>
            <a:r>
              <a:rPr lang="en-US" b="1" u="heavy" spc="-25" dirty="0">
                <a:solidFill>
                  <a:prstClr val="black"/>
                </a:solidFill>
                <a:uFill>
                  <a:solidFill>
                    <a:srgbClr val="000000"/>
                  </a:solidFill>
                </a:uFill>
                <a:latin typeface="Calibri"/>
                <a:cs typeface="Calibri"/>
              </a:rPr>
              <a:t> </a:t>
            </a:r>
            <a:r>
              <a:rPr lang="en-US" b="1" u="heavy" dirty="0">
                <a:solidFill>
                  <a:prstClr val="black"/>
                </a:solidFill>
                <a:uFill>
                  <a:solidFill>
                    <a:srgbClr val="000000"/>
                  </a:solidFill>
                </a:uFill>
                <a:latin typeface="Calibri"/>
                <a:cs typeface="Calibri"/>
              </a:rPr>
              <a:t>Fulfilled</a:t>
            </a:r>
            <a:r>
              <a:rPr lang="en-US" b="1" dirty="0">
                <a:solidFill>
                  <a:prstClr val="black"/>
                </a:solidFill>
                <a:latin typeface="Calibri"/>
                <a:cs typeface="Calibri"/>
              </a:rPr>
              <a:t>:</a:t>
            </a:r>
            <a:endParaRPr lang="en-US" dirty="0">
              <a:solidFill>
                <a:prstClr val="black"/>
              </a:solidFill>
              <a:latin typeface="Calibri"/>
              <a:cs typeface="Calibri"/>
            </a:endParaRPr>
          </a:p>
          <a:p>
            <a:pPr marL="268605" indent="-245745">
              <a:lnSpc>
                <a:spcPct val="100000"/>
              </a:lnSpc>
              <a:spcBef>
                <a:spcPts val="570"/>
              </a:spcBef>
              <a:spcAft>
                <a:spcPts val="0"/>
              </a:spcAft>
              <a:buClrTx/>
              <a:buSzTx/>
              <a:buFont typeface="MS PGothic"/>
              <a:buChar char="❑"/>
              <a:tabLst>
                <a:tab pos="268605" algn="l"/>
              </a:tabLst>
              <a:defRPr/>
            </a:pPr>
            <a:r>
              <a:rPr lang="en-US" sz="1800" spc="-5" dirty="0">
                <a:solidFill>
                  <a:prstClr val="black"/>
                </a:solidFill>
                <a:latin typeface="Calibri"/>
                <a:cs typeface="Calibri"/>
              </a:rPr>
              <a:t>Grade-level curriculum</a:t>
            </a:r>
            <a:r>
              <a:rPr lang="en-US" sz="1800" spc="-25" dirty="0">
                <a:solidFill>
                  <a:prstClr val="black"/>
                </a:solidFill>
                <a:latin typeface="Calibri"/>
                <a:cs typeface="Calibri"/>
              </a:rPr>
              <a:t> </a:t>
            </a:r>
            <a:r>
              <a:rPr lang="en-US" sz="1800" spc="-5" dirty="0">
                <a:solidFill>
                  <a:prstClr val="black"/>
                </a:solidFill>
                <a:latin typeface="Calibri"/>
                <a:cs typeface="Calibri"/>
              </a:rPr>
              <a:t>(modifiable)</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Daily</a:t>
            </a:r>
            <a:r>
              <a:rPr lang="en-US" sz="1800" spc="-10" dirty="0">
                <a:solidFill>
                  <a:prstClr val="black"/>
                </a:solidFill>
                <a:latin typeface="Calibri"/>
                <a:cs typeface="Calibri"/>
              </a:rPr>
              <a:t> </a:t>
            </a:r>
            <a:r>
              <a:rPr lang="en-US" sz="1800" spc="-5" dirty="0">
                <a:solidFill>
                  <a:prstClr val="black"/>
                </a:solidFill>
                <a:latin typeface="Calibri"/>
                <a:cs typeface="Calibri"/>
              </a:rPr>
              <a:t>schedules</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Skinny Crayola</a:t>
            </a:r>
            <a:r>
              <a:rPr lang="en-US" sz="1800" spc="-15" dirty="0">
                <a:solidFill>
                  <a:prstClr val="black"/>
                </a:solidFill>
                <a:latin typeface="Calibri"/>
                <a:cs typeface="Calibri"/>
              </a:rPr>
              <a:t> </a:t>
            </a:r>
            <a:r>
              <a:rPr lang="en-US" sz="1800" spc="-5" dirty="0">
                <a:solidFill>
                  <a:prstClr val="black"/>
                </a:solidFill>
                <a:latin typeface="Calibri"/>
                <a:cs typeface="Calibri"/>
              </a:rPr>
              <a:t>markers</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Laminator </a:t>
            </a:r>
            <a:r>
              <a:rPr lang="en-US" sz="1800" dirty="0">
                <a:solidFill>
                  <a:prstClr val="black"/>
                </a:solidFill>
                <a:latin typeface="Calibri"/>
                <a:cs typeface="Calibri"/>
              </a:rPr>
              <a:t>and </a:t>
            </a:r>
            <a:r>
              <a:rPr lang="en-US" sz="1800" spc="-5" dirty="0">
                <a:solidFill>
                  <a:prstClr val="black"/>
                </a:solidFill>
                <a:latin typeface="Calibri"/>
                <a:cs typeface="Calibri"/>
              </a:rPr>
              <a:t>dry-erase</a:t>
            </a:r>
            <a:r>
              <a:rPr lang="en-US" sz="1800" spc="-30" dirty="0">
                <a:solidFill>
                  <a:prstClr val="black"/>
                </a:solidFill>
                <a:latin typeface="Calibri"/>
                <a:cs typeface="Calibri"/>
              </a:rPr>
              <a:t> </a:t>
            </a:r>
            <a:r>
              <a:rPr lang="en-US" sz="1800" spc="-5" dirty="0">
                <a:solidFill>
                  <a:prstClr val="black"/>
                </a:solidFill>
                <a:latin typeface="Calibri"/>
                <a:cs typeface="Calibri"/>
              </a:rPr>
              <a:t>markers</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Cloud-based data</a:t>
            </a:r>
            <a:r>
              <a:rPr lang="en-US" sz="1800" spc="-15" dirty="0">
                <a:solidFill>
                  <a:prstClr val="black"/>
                </a:solidFill>
                <a:latin typeface="Calibri"/>
                <a:cs typeface="Calibri"/>
              </a:rPr>
              <a:t> </a:t>
            </a:r>
            <a:r>
              <a:rPr lang="en-US" sz="1800" spc="-5" dirty="0">
                <a:solidFill>
                  <a:prstClr val="black"/>
                </a:solidFill>
                <a:latin typeface="Calibri"/>
                <a:cs typeface="Calibri"/>
              </a:rPr>
              <a:t>entry/access</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spc="-5" dirty="0">
                <a:solidFill>
                  <a:prstClr val="black"/>
                </a:solidFill>
                <a:latin typeface="Calibri"/>
                <a:cs typeface="Calibri"/>
              </a:rPr>
              <a:t>Flex time for</a:t>
            </a:r>
            <a:r>
              <a:rPr lang="en-US" sz="1800" spc="-15" dirty="0">
                <a:solidFill>
                  <a:prstClr val="black"/>
                </a:solidFill>
                <a:latin typeface="Calibri"/>
                <a:cs typeface="Calibri"/>
              </a:rPr>
              <a:t> </a:t>
            </a:r>
            <a:r>
              <a:rPr lang="en-US" sz="1800" spc="-5" dirty="0">
                <a:solidFill>
                  <a:prstClr val="black"/>
                </a:solidFill>
                <a:latin typeface="Calibri"/>
                <a:cs typeface="Calibri"/>
              </a:rPr>
              <a:t>paperwork</a:t>
            </a:r>
            <a:endParaRPr lang="en-US" sz="1800" dirty="0">
              <a:solidFill>
                <a:prstClr val="black"/>
              </a:solidFill>
              <a:latin typeface="Calibri"/>
              <a:cs typeface="Calibri"/>
            </a:endParaRPr>
          </a:p>
          <a:p>
            <a:pPr marL="268605" indent="-245745">
              <a:lnSpc>
                <a:spcPct val="100000"/>
              </a:lnSpc>
              <a:spcBef>
                <a:spcPts val="330"/>
              </a:spcBef>
              <a:spcAft>
                <a:spcPts val="0"/>
              </a:spcAft>
              <a:buClrTx/>
              <a:buSzTx/>
              <a:buFont typeface="MS PGothic"/>
              <a:buChar char="❑"/>
              <a:tabLst>
                <a:tab pos="268605" algn="l"/>
              </a:tabLst>
              <a:defRPr/>
            </a:pPr>
            <a:r>
              <a:rPr lang="en-US" sz="1800" b="1" spc="-5" dirty="0">
                <a:solidFill>
                  <a:prstClr val="black"/>
                </a:solidFill>
                <a:latin typeface="Calibri"/>
                <a:cs typeface="Calibri"/>
              </a:rPr>
              <a:t>LAPTOP!! to travel to</a:t>
            </a:r>
            <a:r>
              <a:rPr lang="en-US" sz="1800" b="1" spc="-25" dirty="0">
                <a:solidFill>
                  <a:prstClr val="black"/>
                </a:solidFill>
                <a:latin typeface="Calibri"/>
                <a:cs typeface="Calibri"/>
              </a:rPr>
              <a:t> </a:t>
            </a:r>
            <a:r>
              <a:rPr lang="en-US" sz="1800" b="1" spc="-5" dirty="0">
                <a:solidFill>
                  <a:prstClr val="black"/>
                </a:solidFill>
                <a:latin typeface="Calibri"/>
                <a:cs typeface="Calibri"/>
              </a:rPr>
              <a:t>classrooms</a:t>
            </a:r>
            <a:endParaRPr lang="en-US" sz="1800" dirty="0">
              <a:solidFill>
                <a:prstClr val="black"/>
              </a:solidFill>
              <a:latin typeface="Calibri"/>
              <a:cs typeface="Calibri"/>
            </a:endParaRPr>
          </a:p>
          <a:p>
            <a:endParaRPr lang="en-US" sz="1800" dirty="0"/>
          </a:p>
        </p:txBody>
      </p:sp>
      <p:sp>
        <p:nvSpPr>
          <p:cNvPr id="5" name="Slide Number Placeholder 4">
            <a:extLst>
              <a:ext uri="{FF2B5EF4-FFF2-40B4-BE49-F238E27FC236}">
                <a16:creationId xmlns:a16="http://schemas.microsoft.com/office/drawing/2014/main" id="{695F495A-EF85-40FD-B7F4-62F402B21DAD}"/>
              </a:ext>
            </a:extLst>
          </p:cNvPr>
          <p:cNvSpPr>
            <a:spLocks noGrp="1"/>
          </p:cNvSpPr>
          <p:nvPr>
            <p:ph type="sldNum" sz="quarter" idx="12"/>
          </p:nvPr>
        </p:nvSpPr>
        <p:spPr/>
        <p:txBody>
          <a:bodyPr/>
          <a:lstStyle/>
          <a:p>
            <a:fld id="{80AD2437-B558-414C-94B2-800AD1118709}" type="slidenum">
              <a:rPr lang="en-US" smtClean="0"/>
              <a:pPr/>
              <a:t>22</a:t>
            </a:fld>
            <a:endParaRPr lang="en-US" dirty="0"/>
          </a:p>
        </p:txBody>
      </p:sp>
    </p:spTree>
    <p:extLst>
      <p:ext uri="{BB962C8B-B14F-4D97-AF65-F5344CB8AC3E}">
        <p14:creationId xmlns:p14="http://schemas.microsoft.com/office/powerpoint/2010/main" val="353359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FB89-BB37-41B0-BAC9-CC5039EAC09A}"/>
              </a:ext>
            </a:extLst>
          </p:cNvPr>
          <p:cNvSpPr>
            <a:spLocks noGrp="1"/>
          </p:cNvSpPr>
          <p:nvPr>
            <p:ph type="title"/>
          </p:nvPr>
        </p:nvSpPr>
        <p:spPr/>
        <p:txBody>
          <a:bodyPr/>
          <a:lstStyle/>
          <a:p>
            <a:r>
              <a:rPr lang="en-US" dirty="0"/>
              <a:t>One-Page Description for Garrett Petrie, Ed Spec</a:t>
            </a:r>
          </a:p>
        </p:txBody>
      </p:sp>
      <p:sp>
        <p:nvSpPr>
          <p:cNvPr id="3" name="Text Placeholder 2">
            <a:extLst>
              <a:ext uri="{FF2B5EF4-FFF2-40B4-BE49-F238E27FC236}">
                <a16:creationId xmlns:a16="http://schemas.microsoft.com/office/drawing/2014/main" id="{EBE55F91-EC65-462F-8D82-023043409E67}"/>
              </a:ext>
            </a:extLst>
          </p:cNvPr>
          <p:cNvSpPr>
            <a:spLocks noGrp="1"/>
          </p:cNvSpPr>
          <p:nvPr>
            <p:ph type="body" idx="13"/>
          </p:nvPr>
        </p:nvSpPr>
        <p:spPr>
          <a:xfrm>
            <a:off x="607043" y="1823242"/>
            <a:ext cx="10979184" cy="480131"/>
          </a:xfrm>
        </p:spPr>
        <p:txBody>
          <a:bodyPr>
            <a:normAutofit/>
          </a:bodyPr>
          <a:lstStyle/>
          <a:p>
            <a:r>
              <a:rPr lang="en-US" dirty="0"/>
              <a:t>Introduction to Garrett Petrie</a:t>
            </a:r>
          </a:p>
        </p:txBody>
      </p:sp>
      <p:sp>
        <p:nvSpPr>
          <p:cNvPr id="4" name="Text Placeholder 3">
            <a:extLst>
              <a:ext uri="{FF2B5EF4-FFF2-40B4-BE49-F238E27FC236}">
                <a16:creationId xmlns:a16="http://schemas.microsoft.com/office/drawing/2014/main" id="{EDC70521-CD9A-4CF1-BDC1-97DA3DD16B4F}"/>
              </a:ext>
            </a:extLst>
          </p:cNvPr>
          <p:cNvSpPr>
            <a:spLocks noGrp="1"/>
          </p:cNvSpPr>
          <p:nvPr>
            <p:ph type="body" sz="quarter" idx="10"/>
          </p:nvPr>
        </p:nvSpPr>
        <p:spPr>
          <a:xfrm>
            <a:off x="622998" y="2394494"/>
            <a:ext cx="10946004" cy="1034506"/>
          </a:xfrm>
        </p:spPr>
        <p:txBody>
          <a:bodyPr/>
          <a:lstStyle/>
          <a:p>
            <a:pPr marL="0" indent="0">
              <a:buNone/>
            </a:pPr>
            <a:r>
              <a:rPr lang="en-US" dirty="0"/>
              <a:t>Garrett Petrie is an Education Specialist (Ed Spec) for the State of Minnesota. You can find information about the position purpose from Garrett’s position description in the last section.</a:t>
            </a:r>
          </a:p>
        </p:txBody>
      </p:sp>
      <p:sp>
        <p:nvSpPr>
          <p:cNvPr id="5" name="Text Placeholder 4">
            <a:extLst>
              <a:ext uri="{FF2B5EF4-FFF2-40B4-BE49-F238E27FC236}">
                <a16:creationId xmlns:a16="http://schemas.microsoft.com/office/drawing/2014/main" id="{44EFB40D-EA66-45A0-91FD-A4D9F0C386EB}"/>
              </a:ext>
            </a:extLst>
          </p:cNvPr>
          <p:cNvSpPr>
            <a:spLocks noGrp="1"/>
          </p:cNvSpPr>
          <p:nvPr>
            <p:ph type="body" sz="quarter" idx="3"/>
          </p:nvPr>
        </p:nvSpPr>
        <p:spPr>
          <a:xfrm>
            <a:off x="607043" y="3354300"/>
            <a:ext cx="7489207" cy="480131"/>
          </a:xfrm>
        </p:spPr>
        <p:txBody>
          <a:bodyPr>
            <a:noAutofit/>
          </a:bodyPr>
          <a:lstStyle/>
          <a:p>
            <a:r>
              <a:rPr lang="en-US" dirty="0"/>
              <a:t>People Like &amp; Admire These Things about Garrett</a:t>
            </a:r>
          </a:p>
        </p:txBody>
      </p:sp>
      <p:sp>
        <p:nvSpPr>
          <p:cNvPr id="6" name="Text Placeholder 5">
            <a:extLst>
              <a:ext uri="{FF2B5EF4-FFF2-40B4-BE49-F238E27FC236}">
                <a16:creationId xmlns:a16="http://schemas.microsoft.com/office/drawing/2014/main" id="{0B06915D-6B22-4887-BF61-00838F78BE38}"/>
              </a:ext>
            </a:extLst>
          </p:cNvPr>
          <p:cNvSpPr>
            <a:spLocks noGrp="1"/>
          </p:cNvSpPr>
          <p:nvPr>
            <p:ph type="body" sz="quarter" idx="14"/>
          </p:nvPr>
        </p:nvSpPr>
        <p:spPr>
          <a:xfrm>
            <a:off x="607042" y="3934958"/>
            <a:ext cx="6270008" cy="1913392"/>
          </a:xfrm>
        </p:spPr>
        <p:txBody>
          <a:bodyPr/>
          <a:lstStyle/>
          <a:p>
            <a:pPr marL="228600" indent="-228600">
              <a:spcBef>
                <a:spcPts val="200"/>
              </a:spcBef>
              <a:spcAft>
                <a:spcPts val="600"/>
              </a:spcAft>
              <a:buFont typeface="Arial" panose="020B0604020202020204" pitchFamily="34" charset="0"/>
              <a:buChar char="•"/>
            </a:pPr>
            <a:r>
              <a:rPr lang="en-US" dirty="0"/>
              <a:t>Calmness</a:t>
            </a:r>
          </a:p>
          <a:p>
            <a:pPr marL="228600" indent="-228600">
              <a:spcBef>
                <a:spcPts val="200"/>
              </a:spcBef>
              <a:spcAft>
                <a:spcPts val="600"/>
              </a:spcAft>
              <a:buFont typeface="Arial" panose="020B0604020202020204" pitchFamily="34" charset="0"/>
              <a:buChar char="•"/>
            </a:pPr>
            <a:r>
              <a:rPr lang="en-US" dirty="0"/>
              <a:t>Relentlessly positive</a:t>
            </a:r>
          </a:p>
          <a:p>
            <a:pPr marL="228600" indent="-228600">
              <a:spcBef>
                <a:spcPts val="200"/>
              </a:spcBef>
              <a:spcAft>
                <a:spcPts val="600"/>
              </a:spcAft>
              <a:buFont typeface="Arial" panose="020B0604020202020204" pitchFamily="34" charset="0"/>
              <a:buChar char="•"/>
            </a:pPr>
            <a:r>
              <a:rPr lang="en-US" dirty="0"/>
              <a:t>Doggedly persistent</a:t>
            </a:r>
          </a:p>
          <a:p>
            <a:pPr marL="228600" indent="-228600">
              <a:spcBef>
                <a:spcPts val="200"/>
              </a:spcBef>
              <a:spcAft>
                <a:spcPts val="600"/>
              </a:spcAft>
              <a:buFont typeface="Arial" panose="020B0604020202020204" pitchFamily="34" charset="0"/>
              <a:buChar char="•"/>
            </a:pPr>
            <a:r>
              <a:rPr lang="en-US" dirty="0"/>
              <a:t>‘Big picture’ thinking</a:t>
            </a:r>
          </a:p>
          <a:p>
            <a:pPr marL="228600" indent="-228600">
              <a:spcBef>
                <a:spcPts val="200"/>
              </a:spcBef>
              <a:spcAft>
                <a:spcPts val="600"/>
              </a:spcAft>
              <a:buFont typeface="Arial" panose="020B0604020202020204" pitchFamily="34" charset="0"/>
              <a:buChar char="•"/>
            </a:pPr>
            <a:r>
              <a:rPr lang="en-US" dirty="0"/>
              <a:t>Has a vision</a:t>
            </a:r>
          </a:p>
        </p:txBody>
      </p:sp>
      <p:pic>
        <p:nvPicPr>
          <p:cNvPr id="9" name="Picture 8" descr="Picture of Garrett in light blue buttoned shirt smiling and sitting on red metal staircase.">
            <a:extLst>
              <a:ext uri="{FF2B5EF4-FFF2-40B4-BE49-F238E27FC236}">
                <a16:creationId xmlns:a16="http://schemas.microsoft.com/office/drawing/2014/main" id="{08305B5B-77C7-46D0-AD6C-BABED20D52D9}"/>
              </a:ext>
            </a:extLst>
          </p:cNvPr>
          <p:cNvPicPr>
            <a:picLocks noChangeAspect="1"/>
          </p:cNvPicPr>
          <p:nvPr/>
        </p:nvPicPr>
        <p:blipFill>
          <a:blip r:embed="rId3"/>
          <a:stretch>
            <a:fillRect/>
          </a:stretch>
        </p:blipFill>
        <p:spPr>
          <a:xfrm>
            <a:off x="9300099" y="3052210"/>
            <a:ext cx="1826675" cy="2796140"/>
          </a:xfrm>
          <a:prstGeom prst="rect">
            <a:avLst/>
          </a:prstGeom>
        </p:spPr>
      </p:pic>
      <p:sp>
        <p:nvSpPr>
          <p:cNvPr id="7" name="Slide Number Placeholder 6">
            <a:extLst>
              <a:ext uri="{FF2B5EF4-FFF2-40B4-BE49-F238E27FC236}">
                <a16:creationId xmlns:a16="http://schemas.microsoft.com/office/drawing/2014/main" id="{C4BA635D-E71A-4D35-90E2-D204A09556DE}"/>
              </a:ext>
            </a:extLst>
          </p:cNvPr>
          <p:cNvSpPr>
            <a:spLocks noGrp="1"/>
          </p:cNvSpPr>
          <p:nvPr>
            <p:ph type="sldNum" sz="quarter" idx="12"/>
          </p:nvPr>
        </p:nvSpPr>
        <p:spPr/>
        <p:txBody>
          <a:bodyPr/>
          <a:lstStyle/>
          <a:p>
            <a:fld id="{80AD2437-B558-414C-94B2-800AD1118709}" type="slidenum">
              <a:rPr lang="en-US" smtClean="0"/>
              <a:pPr/>
              <a:t>23</a:t>
            </a:fld>
            <a:endParaRPr lang="en-US" dirty="0"/>
          </a:p>
        </p:txBody>
      </p:sp>
    </p:spTree>
    <p:extLst>
      <p:ext uri="{BB962C8B-B14F-4D97-AF65-F5344CB8AC3E}">
        <p14:creationId xmlns:p14="http://schemas.microsoft.com/office/powerpoint/2010/main" val="190728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9F8-4E40-40C0-8190-4681D0549C5A}"/>
              </a:ext>
            </a:extLst>
          </p:cNvPr>
          <p:cNvSpPr>
            <a:spLocks noGrp="1"/>
          </p:cNvSpPr>
          <p:nvPr>
            <p:ph type="title"/>
          </p:nvPr>
        </p:nvSpPr>
        <p:spPr/>
        <p:txBody>
          <a:bodyPr/>
          <a:lstStyle/>
          <a:p>
            <a:r>
              <a:rPr lang="en-US" dirty="0"/>
              <a:t>One-Page Description for Mary Cashman-Bakken</a:t>
            </a:r>
          </a:p>
        </p:txBody>
      </p:sp>
      <p:sp>
        <p:nvSpPr>
          <p:cNvPr id="3" name="Text Placeholder 2">
            <a:extLst>
              <a:ext uri="{FF2B5EF4-FFF2-40B4-BE49-F238E27FC236}">
                <a16:creationId xmlns:a16="http://schemas.microsoft.com/office/drawing/2014/main" id="{AD783068-EA1C-40BB-BA8D-A83D8BE7040C}"/>
              </a:ext>
            </a:extLst>
          </p:cNvPr>
          <p:cNvSpPr>
            <a:spLocks noGrp="1"/>
          </p:cNvSpPr>
          <p:nvPr>
            <p:ph type="body" sz="quarter" idx="10"/>
          </p:nvPr>
        </p:nvSpPr>
        <p:spPr>
          <a:xfrm>
            <a:off x="590008" y="1550917"/>
            <a:ext cx="7339902" cy="1438215"/>
          </a:xfrm>
        </p:spPr>
        <p:txBody>
          <a:bodyPr/>
          <a:lstStyle/>
          <a:p>
            <a:pPr marL="0" indent="0">
              <a:buNone/>
            </a:pPr>
            <a:r>
              <a:rPr lang="en-US" b="1" dirty="0"/>
              <a:t>Introduction to Mary</a:t>
            </a:r>
          </a:p>
          <a:p>
            <a:pPr marL="0" indent="0">
              <a:spcBef>
                <a:spcPts val="0"/>
              </a:spcBef>
              <a:buNone/>
            </a:pPr>
            <a:r>
              <a:rPr lang="en-US" dirty="0"/>
              <a:t>Mary is the Deaf and Hard of Hearing (DHH) Specialist for the Minnesota Department of Education. You can contact her by email at </a:t>
            </a:r>
            <a:r>
              <a:rPr lang="en-US" dirty="0">
                <a:hlinkClick r:id="rId3"/>
              </a:rPr>
              <a:t>Mary.Cashman-Bakken@state.mn.us</a:t>
            </a:r>
            <a:r>
              <a:rPr lang="en-US" dirty="0"/>
              <a:t>.</a:t>
            </a:r>
          </a:p>
        </p:txBody>
      </p:sp>
      <p:sp>
        <p:nvSpPr>
          <p:cNvPr id="4" name="Text Placeholder 3">
            <a:extLst>
              <a:ext uri="{FF2B5EF4-FFF2-40B4-BE49-F238E27FC236}">
                <a16:creationId xmlns:a16="http://schemas.microsoft.com/office/drawing/2014/main" id="{2A0F6467-1526-4B0A-B984-AEC6F7B30040}"/>
              </a:ext>
            </a:extLst>
          </p:cNvPr>
          <p:cNvSpPr>
            <a:spLocks noGrp="1"/>
          </p:cNvSpPr>
          <p:nvPr>
            <p:ph type="body" sz="quarter" idx="11"/>
          </p:nvPr>
        </p:nvSpPr>
        <p:spPr>
          <a:xfrm>
            <a:off x="622998" y="3219450"/>
            <a:ext cx="8692452" cy="2362200"/>
          </a:xfrm>
        </p:spPr>
        <p:txBody>
          <a:bodyPr/>
          <a:lstStyle/>
          <a:p>
            <a:pPr marL="0" indent="0">
              <a:buNone/>
            </a:pPr>
            <a:r>
              <a:rPr lang="en-US" b="1" dirty="0"/>
              <a:t>People Like &amp; Admire These Things about Mary</a:t>
            </a:r>
          </a:p>
          <a:p>
            <a:pPr marL="228600" indent="-228600">
              <a:spcBef>
                <a:spcPts val="200"/>
              </a:spcBef>
              <a:spcAft>
                <a:spcPts val="600"/>
              </a:spcAft>
              <a:buFont typeface="Arial" panose="020B0604020202020204" pitchFamily="34" charset="0"/>
              <a:buChar char="•"/>
            </a:pPr>
            <a:r>
              <a:rPr lang="en-US" dirty="0"/>
              <a:t>She herself is Deaf and knows what she is talking about.</a:t>
            </a:r>
          </a:p>
          <a:p>
            <a:pPr marL="228600" indent="-228600">
              <a:spcBef>
                <a:spcPts val="200"/>
              </a:spcBef>
              <a:spcAft>
                <a:spcPts val="600"/>
              </a:spcAft>
              <a:buFont typeface="Arial" panose="020B0604020202020204" pitchFamily="34" charset="0"/>
              <a:buChar char="•"/>
            </a:pPr>
            <a:r>
              <a:rPr lang="en-US" dirty="0"/>
              <a:t>She is knowledgeable about Deaf, Hard of Hearing and Deaf Culture.</a:t>
            </a:r>
          </a:p>
          <a:p>
            <a:pPr marL="228600" indent="-228600">
              <a:spcBef>
                <a:spcPts val="200"/>
              </a:spcBef>
              <a:spcAft>
                <a:spcPts val="600"/>
              </a:spcAft>
              <a:buFont typeface="Arial" panose="020B0604020202020204" pitchFamily="34" charset="0"/>
              <a:buChar char="•"/>
            </a:pPr>
            <a:r>
              <a:rPr lang="en-US" dirty="0"/>
              <a:t>She has lots of experience. Taught DHH for 10 years; in education for 40 years.</a:t>
            </a:r>
          </a:p>
          <a:p>
            <a:pPr marL="228600" indent="-228600">
              <a:spcBef>
                <a:spcPts val="200"/>
              </a:spcBef>
              <a:spcAft>
                <a:spcPts val="600"/>
              </a:spcAft>
              <a:buFont typeface="Arial" panose="020B0604020202020204" pitchFamily="34" charset="0"/>
              <a:buChar char="•"/>
            </a:pPr>
            <a:r>
              <a:rPr lang="en-US" dirty="0"/>
              <a:t>She is logical and practical. </a:t>
            </a:r>
          </a:p>
          <a:p>
            <a:pPr marL="228600" indent="-228600">
              <a:spcBef>
                <a:spcPts val="200"/>
              </a:spcBef>
              <a:spcAft>
                <a:spcPts val="600"/>
              </a:spcAft>
              <a:buFont typeface="Arial" panose="020B0604020202020204" pitchFamily="34" charset="0"/>
              <a:buChar char="•"/>
            </a:pPr>
            <a:r>
              <a:rPr lang="en-US" dirty="0"/>
              <a:t>She is a good listener.</a:t>
            </a:r>
          </a:p>
        </p:txBody>
      </p:sp>
      <p:pic>
        <p:nvPicPr>
          <p:cNvPr id="6" name="Picture Placeholder 6" descr="Headshot photo of Mary Cashman-Bakken smiling with thick dark blue border.">
            <a:extLst>
              <a:ext uri="{FF2B5EF4-FFF2-40B4-BE49-F238E27FC236}">
                <a16:creationId xmlns:a16="http://schemas.microsoft.com/office/drawing/2014/main" id="{12139A55-3961-4DC0-91EA-06B4026BBF4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6594"/>
                    </a14:imgEffect>
                    <a14:imgEffect>
                      <a14:brightnessContrast bright="18000"/>
                    </a14:imgEffect>
                  </a14:imgLayer>
                </a14:imgProps>
              </a:ext>
            </a:extLst>
          </a:blip>
          <a:srcRect t="17503" b="17503"/>
          <a:stretch>
            <a:fillRect/>
          </a:stretch>
        </p:blipFill>
        <p:spPr>
          <a:xfrm>
            <a:off x="8172450" y="1550917"/>
            <a:ext cx="3127662" cy="2351247"/>
          </a:xfrm>
          <a:prstGeom prst="rect">
            <a:avLst/>
          </a:prstGeom>
        </p:spPr>
      </p:pic>
      <p:sp>
        <p:nvSpPr>
          <p:cNvPr id="5" name="Slide Number Placeholder 4">
            <a:extLst>
              <a:ext uri="{FF2B5EF4-FFF2-40B4-BE49-F238E27FC236}">
                <a16:creationId xmlns:a16="http://schemas.microsoft.com/office/drawing/2014/main" id="{E5173941-CD28-4D85-9EAD-7F4A20D6EC8C}"/>
              </a:ext>
            </a:extLst>
          </p:cNvPr>
          <p:cNvSpPr>
            <a:spLocks noGrp="1"/>
          </p:cNvSpPr>
          <p:nvPr>
            <p:ph type="sldNum" sz="quarter" idx="12"/>
          </p:nvPr>
        </p:nvSpPr>
        <p:spPr/>
        <p:txBody>
          <a:bodyPr/>
          <a:lstStyle/>
          <a:p>
            <a:fld id="{80AD2437-B558-414C-94B2-800AD1118709}" type="slidenum">
              <a:rPr lang="en-US" smtClean="0"/>
              <a:pPr/>
              <a:t>24</a:t>
            </a:fld>
            <a:endParaRPr lang="en-US" dirty="0"/>
          </a:p>
        </p:txBody>
      </p:sp>
    </p:spTree>
    <p:extLst>
      <p:ext uri="{BB962C8B-B14F-4D97-AF65-F5344CB8AC3E}">
        <p14:creationId xmlns:p14="http://schemas.microsoft.com/office/powerpoint/2010/main" val="292927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928E-0113-4BBC-A257-3FCCA3D5CA0A}"/>
              </a:ext>
            </a:extLst>
          </p:cNvPr>
          <p:cNvSpPr>
            <a:spLocks noGrp="1"/>
          </p:cNvSpPr>
          <p:nvPr>
            <p:ph type="title"/>
          </p:nvPr>
        </p:nvSpPr>
        <p:spPr>
          <a:xfrm>
            <a:off x="602902" y="631894"/>
            <a:ext cx="8894878" cy="740668"/>
          </a:xfrm>
        </p:spPr>
        <p:txBody>
          <a:bodyPr/>
          <a:lstStyle/>
          <a:p>
            <a:r>
              <a:rPr lang="en-US" dirty="0"/>
              <a:t>Mary Cashman-Bakken</a:t>
            </a:r>
            <a:br>
              <a:rPr lang="en-US" dirty="0"/>
            </a:br>
            <a:r>
              <a:rPr lang="en-US" sz="1800" dirty="0"/>
              <a:t>Deaf and Hard of Hearing (DHH) Specialist | Minnesota Department of Education</a:t>
            </a:r>
            <a:endParaRPr lang="en-US" dirty="0"/>
          </a:p>
        </p:txBody>
      </p:sp>
      <p:sp>
        <p:nvSpPr>
          <p:cNvPr id="5" name="Slide Number Placeholder 4">
            <a:extLst>
              <a:ext uri="{FF2B5EF4-FFF2-40B4-BE49-F238E27FC236}">
                <a16:creationId xmlns:a16="http://schemas.microsoft.com/office/drawing/2014/main" id="{695F495A-EF85-40FD-B7F4-62F402B21DAD}"/>
              </a:ext>
            </a:extLst>
          </p:cNvPr>
          <p:cNvSpPr>
            <a:spLocks noGrp="1"/>
          </p:cNvSpPr>
          <p:nvPr>
            <p:ph type="sldNum" sz="quarter" idx="12"/>
          </p:nvPr>
        </p:nvSpPr>
        <p:spPr/>
        <p:txBody>
          <a:bodyPr/>
          <a:lstStyle/>
          <a:p>
            <a:fld id="{80AD2437-B558-414C-94B2-800AD1118709}" type="slidenum">
              <a:rPr lang="en-US" smtClean="0"/>
              <a:pPr/>
              <a:t>25</a:t>
            </a:fld>
            <a:endParaRPr lang="en-US" dirty="0"/>
          </a:p>
        </p:txBody>
      </p:sp>
      <p:pic>
        <p:nvPicPr>
          <p:cNvPr id="14" name="Picture Placeholder 6" descr="Headshot photo of Mary Cashman-Bakken smiling with thick dark blue border.">
            <a:extLst>
              <a:ext uri="{FF2B5EF4-FFF2-40B4-BE49-F238E27FC236}">
                <a16:creationId xmlns:a16="http://schemas.microsoft.com/office/drawing/2014/main" id="{73A5EFB8-67AD-442F-B9CF-E5BCA4FB24F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594"/>
                    </a14:imgEffect>
                    <a14:imgEffect>
                      <a14:brightnessContrast bright="18000"/>
                    </a14:imgEffect>
                  </a14:imgLayer>
                </a14:imgProps>
              </a:ext>
            </a:extLst>
          </a:blip>
          <a:srcRect t="17503" b="17503"/>
          <a:stretch>
            <a:fillRect/>
          </a:stretch>
        </p:blipFill>
        <p:spPr>
          <a:xfrm>
            <a:off x="9595754" y="293483"/>
            <a:ext cx="1839397" cy="1382783"/>
          </a:xfrm>
          <a:prstGeom prst="rect">
            <a:avLst/>
          </a:prstGeom>
        </p:spPr>
      </p:pic>
      <p:sp>
        <p:nvSpPr>
          <p:cNvPr id="3" name="Text Placeholder 2">
            <a:extLst>
              <a:ext uri="{FF2B5EF4-FFF2-40B4-BE49-F238E27FC236}">
                <a16:creationId xmlns:a16="http://schemas.microsoft.com/office/drawing/2014/main" id="{BE5CEA46-1B3E-47E7-9E2B-82C9CE1B72E0}"/>
              </a:ext>
            </a:extLst>
          </p:cNvPr>
          <p:cNvSpPr>
            <a:spLocks noGrp="1"/>
          </p:cNvSpPr>
          <p:nvPr>
            <p:ph type="body" sz="quarter" idx="10"/>
          </p:nvPr>
        </p:nvSpPr>
        <p:spPr>
          <a:xfrm>
            <a:off x="353870" y="1357404"/>
            <a:ext cx="5035282" cy="1647054"/>
          </a:xfrm>
        </p:spPr>
        <p:txBody>
          <a:bodyPr/>
          <a:lstStyle/>
          <a:p>
            <a:pPr marL="193675" lvl="0" indent="0" algn="ctr">
              <a:lnSpc>
                <a:spcPts val="2070"/>
              </a:lnSpc>
              <a:spcBef>
                <a:spcPts val="0"/>
              </a:spcBef>
              <a:spcAft>
                <a:spcPts val="0"/>
              </a:spcAft>
              <a:buClrTx/>
              <a:buSzTx/>
              <a:buNone/>
              <a:defRPr/>
            </a:pPr>
            <a:r>
              <a:rPr lang="en-US" sz="1400" b="1" kern="0" spc="-5" dirty="0">
                <a:solidFill>
                  <a:prstClr val="black"/>
                </a:solidFill>
                <a:latin typeface="Calibri"/>
                <a:cs typeface="Calibri"/>
              </a:rPr>
              <a:t>People like and admire these things me:</a:t>
            </a:r>
            <a:endParaRPr lang="en-US" sz="1400" kern="0" dirty="0">
              <a:solidFill>
                <a:prstClr val="black"/>
              </a:solidFill>
              <a:latin typeface="Calibri"/>
              <a:cs typeface="Calibri"/>
            </a:endParaRP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I am Deaf and know what I am talking about.</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Knowledgeable about DHH and Deaf Culture.</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Lots of experience. Taught DHH for 10 years and been in education for 40 years.</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Logical and practical</a:t>
            </a:r>
          </a:p>
          <a:p>
            <a:pPr marL="287020" lvl="0" indent="-274320">
              <a:lnSpc>
                <a:spcPct val="100000"/>
              </a:lnSpc>
              <a:spcBef>
                <a:spcPts val="0"/>
              </a:spcBef>
              <a:spcAft>
                <a:spcPts val="0"/>
              </a:spcAft>
              <a:buClrTx/>
              <a:buSzTx/>
              <a:buFont typeface="MS PGothic"/>
              <a:buChar char="❑"/>
              <a:tabLst>
                <a:tab pos="287020" algn="l"/>
              </a:tabLst>
              <a:defRPr/>
            </a:pPr>
            <a:r>
              <a:rPr lang="en-US" sz="1400" kern="0" dirty="0">
                <a:solidFill>
                  <a:prstClr val="black"/>
                </a:solidFill>
                <a:latin typeface="Calibri"/>
                <a:cs typeface="Calibri"/>
              </a:rPr>
              <a:t>Good listener</a:t>
            </a:r>
          </a:p>
        </p:txBody>
      </p:sp>
      <p:sp>
        <p:nvSpPr>
          <p:cNvPr id="7" name="Text Placeholder 3">
            <a:extLst>
              <a:ext uri="{FF2B5EF4-FFF2-40B4-BE49-F238E27FC236}">
                <a16:creationId xmlns:a16="http://schemas.microsoft.com/office/drawing/2014/main" id="{9CAEC3BC-1AE6-47B7-BB38-4D33270C8B57}"/>
              </a:ext>
            </a:extLst>
          </p:cNvPr>
          <p:cNvSpPr txBox="1">
            <a:spLocks/>
          </p:cNvSpPr>
          <p:nvPr/>
        </p:nvSpPr>
        <p:spPr>
          <a:xfrm>
            <a:off x="353870" y="3075687"/>
            <a:ext cx="5234786" cy="197937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93675" lvl="0" indent="0" algn="ctr">
              <a:lnSpc>
                <a:spcPts val="2070"/>
              </a:lnSpc>
              <a:spcBef>
                <a:spcPts val="0"/>
              </a:spcBef>
              <a:spcAft>
                <a:spcPts val="0"/>
              </a:spcAft>
              <a:buClrTx/>
              <a:buSzTx/>
              <a:buNone/>
              <a:defRPr/>
            </a:pPr>
            <a:r>
              <a:rPr lang="en-US" sz="1400" b="1" kern="0" spc="-5" dirty="0">
                <a:solidFill>
                  <a:prstClr val="black"/>
                </a:solidFill>
                <a:latin typeface="Calibri"/>
                <a:cs typeface="Calibri"/>
              </a:rPr>
              <a:t>People who best support me:</a:t>
            </a:r>
            <a:r>
              <a:rPr lang="en-US" sz="1400" spc="-5" dirty="0">
                <a:solidFill>
                  <a:prstClr val="black"/>
                </a:solidFill>
                <a:latin typeface="Calibri"/>
                <a:cs typeface="Calibri"/>
              </a:rPr>
              <a:t> </a:t>
            </a:r>
          </a:p>
          <a:p>
            <a:pPr marL="22860" lvl="0" indent="0">
              <a:lnSpc>
                <a:spcPct val="100000"/>
              </a:lnSpc>
              <a:spcBef>
                <a:spcPts val="0"/>
              </a:spcBef>
              <a:spcAft>
                <a:spcPts val="0"/>
              </a:spcAft>
              <a:buClrTx/>
              <a:buSzTx/>
              <a:buNone/>
              <a:tabLst>
                <a:tab pos="268605" algn="l"/>
              </a:tabLst>
              <a:defRPr/>
            </a:pPr>
            <a:r>
              <a:rPr lang="en-US" sz="1400" b="1" spc="-5" dirty="0">
                <a:solidFill>
                  <a:prstClr val="black"/>
                </a:solidFill>
                <a:latin typeface="Calibri"/>
                <a:cs typeface="Calibri"/>
              </a:rPr>
              <a:t>My </a:t>
            </a:r>
            <a:r>
              <a:rPr lang="en-US" sz="1400" b="1" spc="-5" dirty="0">
                <a:solidFill>
                  <a:srgbClr val="000000"/>
                </a:solidFill>
                <a:latin typeface="Calibri"/>
                <a:cs typeface="Calibri"/>
              </a:rPr>
              <a:t>family supports me the best. I support them. They are the best. </a:t>
            </a:r>
            <a:r>
              <a:rPr lang="en-US" sz="1400" spc="-5" dirty="0">
                <a:solidFill>
                  <a:prstClr val="black"/>
                </a:solidFill>
                <a:latin typeface="Calibri"/>
                <a:cs typeface="Calibri"/>
              </a:rPr>
              <a:t>My best friend Jon is my husband and we have 2 daughters. I have friends that I laugh with and share life with too! I am blessed.</a:t>
            </a:r>
          </a:p>
          <a:p>
            <a:pPr marL="22860" lvl="0" indent="0">
              <a:lnSpc>
                <a:spcPct val="100000"/>
              </a:lnSpc>
              <a:spcBef>
                <a:spcPts val="570"/>
              </a:spcBef>
              <a:spcAft>
                <a:spcPts val="0"/>
              </a:spcAft>
              <a:buClrTx/>
              <a:buSzTx/>
              <a:buNone/>
              <a:tabLst>
                <a:tab pos="268605" algn="l"/>
              </a:tabLst>
              <a:defRPr/>
            </a:pPr>
            <a:r>
              <a:rPr lang="en-US" sz="1400" b="1" spc="-5" dirty="0">
                <a:solidFill>
                  <a:prstClr val="black"/>
                </a:solidFill>
                <a:latin typeface="Calibri"/>
                <a:cs typeface="Calibri"/>
              </a:rPr>
              <a:t>For work, I need:</a:t>
            </a:r>
          </a:p>
          <a:p>
            <a:pPr marL="268605" lvl="0" indent="-245745">
              <a:lnSpc>
                <a:spcPct val="100000"/>
              </a:lnSpc>
              <a:spcBef>
                <a:spcPts val="0"/>
              </a:spcBef>
              <a:spcAft>
                <a:spcPts val="0"/>
              </a:spcAft>
              <a:buClrTx/>
              <a:buSzTx/>
              <a:buFont typeface="MS PGothic"/>
              <a:buChar char="❑"/>
              <a:tabLst>
                <a:tab pos="268605" algn="l"/>
              </a:tabLst>
              <a:defRPr/>
            </a:pPr>
            <a:r>
              <a:rPr lang="en-US" sz="1400" spc="-5" dirty="0">
                <a:solidFill>
                  <a:prstClr val="black"/>
                </a:solidFill>
                <a:latin typeface="Calibri"/>
                <a:cs typeface="Calibri"/>
              </a:rPr>
              <a:t>People who clearly identify in writing what it is that they want.</a:t>
            </a:r>
          </a:p>
          <a:p>
            <a:pPr marL="268605" lvl="0" indent="-245745">
              <a:lnSpc>
                <a:spcPct val="100000"/>
              </a:lnSpc>
              <a:spcBef>
                <a:spcPts val="0"/>
              </a:spcBef>
              <a:spcAft>
                <a:spcPts val="0"/>
              </a:spcAft>
              <a:buClrTx/>
              <a:buSzTx/>
              <a:buFont typeface="MS PGothic"/>
              <a:buChar char="❑"/>
              <a:tabLst>
                <a:tab pos="268605" algn="l"/>
              </a:tabLst>
              <a:defRPr/>
            </a:pPr>
            <a:r>
              <a:rPr lang="en-US" sz="1400" spc="-5" dirty="0">
                <a:solidFill>
                  <a:prstClr val="black"/>
                </a:solidFill>
                <a:latin typeface="Calibri"/>
                <a:cs typeface="Calibri"/>
              </a:rPr>
              <a:t>Ideally, they would provide a sample of what they need. </a:t>
            </a:r>
          </a:p>
          <a:p>
            <a:pPr marL="268605" lvl="0" indent="-245745">
              <a:lnSpc>
                <a:spcPct val="100000"/>
              </a:lnSpc>
              <a:spcBef>
                <a:spcPts val="0"/>
              </a:spcBef>
              <a:spcAft>
                <a:spcPts val="0"/>
              </a:spcAft>
              <a:buClrTx/>
              <a:buSzTx/>
              <a:buFont typeface="MS PGothic"/>
              <a:buChar char="❑"/>
              <a:tabLst>
                <a:tab pos="268605" algn="l"/>
              </a:tabLst>
              <a:defRPr/>
            </a:pPr>
            <a:r>
              <a:rPr lang="en-US" sz="1400" spc="-5" dirty="0">
                <a:solidFill>
                  <a:prstClr val="black"/>
                </a:solidFill>
                <a:latin typeface="Calibri"/>
                <a:cs typeface="Calibri"/>
              </a:rPr>
              <a:t>People who strive to make things better and are open to new ideas. </a:t>
            </a:r>
            <a:endParaRPr lang="en-US" sz="1400" dirty="0">
              <a:solidFill>
                <a:prstClr val="black"/>
              </a:solidFill>
              <a:latin typeface="Calibri"/>
              <a:cs typeface="Calibri"/>
            </a:endParaRPr>
          </a:p>
        </p:txBody>
      </p:sp>
      <p:sp>
        <p:nvSpPr>
          <p:cNvPr id="6" name="Text Placeholder 2">
            <a:extLst>
              <a:ext uri="{FF2B5EF4-FFF2-40B4-BE49-F238E27FC236}">
                <a16:creationId xmlns:a16="http://schemas.microsoft.com/office/drawing/2014/main" id="{958A4407-B052-485B-BC37-B4A090B00086}"/>
              </a:ext>
            </a:extLst>
          </p:cNvPr>
          <p:cNvSpPr txBox="1">
            <a:spLocks/>
          </p:cNvSpPr>
          <p:nvPr/>
        </p:nvSpPr>
        <p:spPr>
          <a:xfrm>
            <a:off x="5838771" y="1774056"/>
            <a:ext cx="6115051" cy="138278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93675" lvl="0" indent="0" algn="ctr">
              <a:lnSpc>
                <a:spcPts val="2070"/>
              </a:lnSpc>
              <a:spcBef>
                <a:spcPts val="100"/>
              </a:spcBef>
              <a:spcAft>
                <a:spcPts val="0"/>
              </a:spcAft>
              <a:buClrTx/>
              <a:buSzTx/>
              <a:buNone/>
              <a:defRPr/>
            </a:pPr>
            <a:r>
              <a:rPr lang="en-US" sz="1400" b="1" kern="0" spc="-5" dirty="0">
                <a:solidFill>
                  <a:prstClr val="black"/>
                </a:solidFill>
                <a:latin typeface="Calibri"/>
                <a:cs typeface="Calibri"/>
              </a:rPr>
              <a:t>What’s most important to me:</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We continue to make strides in educating DHH students </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We provide accessibility for all—I myself prefer ASL interpreters and captioning for accessibility.</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We seek to determine the best way for students who are DHH to learn</a:t>
            </a:r>
          </a:p>
          <a:p>
            <a:pPr marL="287020" lvl="0" indent="-274320">
              <a:lnSpc>
                <a:spcPct val="100000"/>
              </a:lnSpc>
              <a:spcBef>
                <a:spcPts val="0"/>
              </a:spcBef>
              <a:spcAft>
                <a:spcPts val="0"/>
              </a:spcAft>
              <a:buClrTx/>
              <a:buSzTx/>
              <a:buFont typeface="MS PGothic"/>
              <a:buChar char="❑"/>
              <a:tabLst>
                <a:tab pos="287020" algn="l"/>
              </a:tabLst>
              <a:defRPr/>
            </a:pPr>
            <a:r>
              <a:rPr lang="en-US" sz="1400" kern="0" spc="-5" dirty="0">
                <a:solidFill>
                  <a:prstClr val="black"/>
                </a:solidFill>
                <a:latin typeface="Calibri"/>
                <a:cs typeface="Calibri"/>
              </a:rPr>
              <a:t>We continue to educate ourselves so we can be better</a:t>
            </a:r>
          </a:p>
        </p:txBody>
      </p:sp>
      <p:sp>
        <p:nvSpPr>
          <p:cNvPr id="4" name="Text Placeholder 3">
            <a:extLst>
              <a:ext uri="{FF2B5EF4-FFF2-40B4-BE49-F238E27FC236}">
                <a16:creationId xmlns:a16="http://schemas.microsoft.com/office/drawing/2014/main" id="{F7BDDF81-003A-4BCF-BF8C-99D8EDC3D9E1}"/>
              </a:ext>
            </a:extLst>
          </p:cNvPr>
          <p:cNvSpPr>
            <a:spLocks noGrp="1"/>
          </p:cNvSpPr>
          <p:nvPr>
            <p:ph type="body" sz="quarter" idx="11"/>
          </p:nvPr>
        </p:nvSpPr>
        <p:spPr>
          <a:xfrm>
            <a:off x="5838771" y="3218770"/>
            <a:ext cx="6115051" cy="1814235"/>
          </a:xfrm>
        </p:spPr>
        <p:txBody>
          <a:bodyPr/>
          <a:lstStyle/>
          <a:p>
            <a:pPr marL="193675" lvl="0" indent="0" algn="ctr">
              <a:lnSpc>
                <a:spcPts val="2070"/>
              </a:lnSpc>
              <a:spcBef>
                <a:spcPts val="0"/>
              </a:spcBef>
              <a:spcAft>
                <a:spcPts val="600"/>
              </a:spcAft>
              <a:buClrTx/>
              <a:buSzTx/>
              <a:buNone/>
              <a:defRPr/>
            </a:pPr>
            <a:r>
              <a:rPr lang="en-US" sz="1400" b="1" kern="0" spc="-5" dirty="0">
                <a:solidFill>
                  <a:prstClr val="black"/>
                </a:solidFill>
                <a:latin typeface="Calibri"/>
                <a:cs typeface="Calibri"/>
              </a:rPr>
              <a:t>Supports that Mary needs to be Healthy, Safe and Fulfilled:</a:t>
            </a:r>
            <a:r>
              <a:rPr lang="en-US" sz="1400" spc="-5" dirty="0">
                <a:solidFill>
                  <a:prstClr val="black"/>
                </a:solidFill>
                <a:latin typeface="Calibri"/>
                <a:cs typeface="Calibri"/>
              </a:rPr>
              <a:t> </a:t>
            </a:r>
          </a:p>
          <a:p>
            <a:pPr marL="22860" lvl="0" indent="0">
              <a:lnSpc>
                <a:spcPct val="100000"/>
              </a:lnSpc>
              <a:spcBef>
                <a:spcPts val="0"/>
              </a:spcBef>
              <a:spcAft>
                <a:spcPts val="0"/>
              </a:spcAft>
              <a:buClrTx/>
              <a:buSzTx/>
              <a:buNone/>
              <a:tabLst>
                <a:tab pos="268605" algn="l"/>
              </a:tabLst>
              <a:defRPr/>
            </a:pPr>
            <a:r>
              <a:rPr lang="en-US" sz="1400" spc="-5" dirty="0">
                <a:solidFill>
                  <a:prstClr val="black"/>
                </a:solidFill>
                <a:latin typeface="Calibri"/>
                <a:cs typeface="Calibri"/>
              </a:rPr>
              <a:t>I need balance and the non-work side of me—</a:t>
            </a:r>
            <a:r>
              <a:rPr lang="en-US" sz="1400" b="1" spc="-5" dirty="0">
                <a:solidFill>
                  <a:prstClr val="black"/>
                </a:solidFill>
                <a:latin typeface="Calibri"/>
                <a:cs typeface="Calibri"/>
              </a:rPr>
              <a:t>books</a:t>
            </a:r>
            <a:r>
              <a:rPr lang="en-US" sz="1400" spc="-5" dirty="0">
                <a:solidFill>
                  <a:prstClr val="black"/>
                </a:solidFill>
                <a:latin typeface="Calibri"/>
                <a:cs typeface="Calibri"/>
              </a:rPr>
              <a:t>, </a:t>
            </a:r>
            <a:r>
              <a:rPr lang="en-US" sz="1400" b="1" spc="-5" dirty="0">
                <a:solidFill>
                  <a:prstClr val="black"/>
                </a:solidFill>
                <a:latin typeface="Calibri"/>
                <a:cs typeface="Calibri"/>
              </a:rPr>
              <a:t>sports</a:t>
            </a:r>
            <a:r>
              <a:rPr lang="en-US" sz="1400" spc="-5" dirty="0">
                <a:solidFill>
                  <a:prstClr val="black"/>
                </a:solidFill>
                <a:latin typeface="Calibri"/>
                <a:cs typeface="Calibri"/>
              </a:rPr>
              <a:t> and </a:t>
            </a:r>
            <a:r>
              <a:rPr lang="en-US" sz="1400" b="1" spc="-5" dirty="0">
                <a:solidFill>
                  <a:prstClr val="black"/>
                </a:solidFill>
                <a:latin typeface="Calibri"/>
                <a:cs typeface="Calibri"/>
              </a:rPr>
              <a:t>golf</a:t>
            </a:r>
            <a:r>
              <a:rPr lang="en-US" sz="1400" spc="-5" dirty="0">
                <a:solidFill>
                  <a:prstClr val="black"/>
                </a:solidFill>
                <a:latin typeface="Calibri"/>
                <a:cs typeface="Calibri"/>
              </a:rPr>
              <a:t>.</a:t>
            </a:r>
          </a:p>
          <a:p>
            <a:pPr marL="249554" marR="348615" lvl="0" indent="-236220">
              <a:lnSpc>
                <a:spcPct val="100000"/>
              </a:lnSpc>
              <a:spcBef>
                <a:spcPts val="0"/>
              </a:spcBef>
              <a:spcAft>
                <a:spcPts val="0"/>
              </a:spcAft>
              <a:buClrTx/>
              <a:buSzTx/>
              <a:buFont typeface="MS PGothic"/>
              <a:buChar char="❑"/>
              <a:tabLst>
                <a:tab pos="249554" algn="l"/>
              </a:tabLst>
              <a:defRPr/>
            </a:pPr>
            <a:r>
              <a:rPr lang="en-US" sz="1400" spc="-5" dirty="0">
                <a:solidFill>
                  <a:prstClr val="black"/>
                </a:solidFill>
                <a:latin typeface="Calibri"/>
                <a:cs typeface="Calibri"/>
              </a:rPr>
              <a:t>I love books by James Patterson, John Sanford, Lee Childs, Nicholas Sparks, Carla Neggers, Sandra Brown, Kat Martin, David Baldacci, and Elizabeth Lowell… I am an avid reader!</a:t>
            </a:r>
          </a:p>
          <a:p>
            <a:pPr marL="249554" marR="348615" lvl="0" indent="-236220">
              <a:lnSpc>
                <a:spcPct val="100000"/>
              </a:lnSpc>
              <a:spcBef>
                <a:spcPts val="0"/>
              </a:spcBef>
              <a:spcAft>
                <a:spcPts val="0"/>
              </a:spcAft>
              <a:buClrTx/>
              <a:buSzTx/>
              <a:buFont typeface="MS PGothic"/>
              <a:buChar char="❑"/>
              <a:tabLst>
                <a:tab pos="249554" algn="l"/>
              </a:tabLst>
              <a:defRPr/>
            </a:pPr>
            <a:r>
              <a:rPr lang="en-US" sz="1400" spc="-5" dirty="0">
                <a:solidFill>
                  <a:prstClr val="black"/>
                </a:solidFill>
                <a:latin typeface="Calibri"/>
                <a:cs typeface="Calibri"/>
              </a:rPr>
              <a:t>I support the Gophers, Twins, Vikings, Wild and my husband’s football teams!</a:t>
            </a:r>
          </a:p>
          <a:p>
            <a:pPr marL="249554" marR="348615" lvl="0" indent="-236220">
              <a:lnSpc>
                <a:spcPct val="100000"/>
              </a:lnSpc>
              <a:spcBef>
                <a:spcPts val="0"/>
              </a:spcBef>
              <a:spcAft>
                <a:spcPts val="0"/>
              </a:spcAft>
              <a:buClrTx/>
              <a:buSzTx/>
              <a:buFont typeface="MS PGothic"/>
              <a:buChar char="❑"/>
              <a:tabLst>
                <a:tab pos="249554" algn="l"/>
              </a:tabLst>
              <a:defRPr/>
            </a:pPr>
            <a:r>
              <a:rPr lang="en-US" sz="1400" spc="-5" dirty="0">
                <a:solidFill>
                  <a:prstClr val="black"/>
                </a:solidFill>
                <a:latin typeface="Calibri"/>
                <a:cs typeface="Calibri"/>
              </a:rPr>
              <a:t>I am thrilled and smile when I get pars and birdies in golf!</a:t>
            </a:r>
            <a:endParaRPr lang="en-US" sz="1400" dirty="0">
              <a:solidFill>
                <a:prstClr val="black"/>
              </a:solidFill>
              <a:latin typeface="Calibri"/>
              <a:cs typeface="Calibri"/>
            </a:endParaRPr>
          </a:p>
        </p:txBody>
      </p:sp>
      <p:sp>
        <p:nvSpPr>
          <p:cNvPr id="16" name="Text Placeholder 2">
            <a:extLst>
              <a:ext uri="{FF2B5EF4-FFF2-40B4-BE49-F238E27FC236}">
                <a16:creationId xmlns:a16="http://schemas.microsoft.com/office/drawing/2014/main" id="{0CEE914B-78BC-468C-B2F1-64AA8215B46F}"/>
              </a:ext>
            </a:extLst>
          </p:cNvPr>
          <p:cNvSpPr txBox="1">
            <a:spLocks/>
          </p:cNvSpPr>
          <p:nvPr/>
        </p:nvSpPr>
        <p:spPr>
          <a:xfrm>
            <a:off x="758340" y="5207440"/>
            <a:ext cx="10573691" cy="49123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spcBef>
                <a:spcPts val="0"/>
              </a:spcBef>
              <a:spcAft>
                <a:spcPts val="0"/>
              </a:spcAft>
              <a:buClrTx/>
              <a:buSzTx/>
              <a:buFont typeface="Tw Cen MT" panose="020B0602020104020603" pitchFamily="34" charset="0"/>
              <a:buNone/>
              <a:defRPr/>
            </a:pPr>
            <a:r>
              <a:rPr lang="en-US" sz="1400" b="1" spc="-5" dirty="0">
                <a:solidFill>
                  <a:prstClr val="black"/>
                </a:solidFill>
                <a:latin typeface="Calibri"/>
                <a:cs typeface="Calibri"/>
              </a:rPr>
              <a:t>DHH Position Purpose: </a:t>
            </a:r>
            <a:r>
              <a:rPr lang="en-US" sz="1400" spc="-5" dirty="0">
                <a:solidFill>
                  <a:prstClr val="black"/>
                </a:solidFill>
                <a:latin typeface="Calibri"/>
                <a:cs typeface="Calibri"/>
              </a:rPr>
              <a:t>Mary provides disability-specific information and knowledge in the area of Deaf/Hard of Hearing. </a:t>
            </a:r>
          </a:p>
          <a:p>
            <a:pPr marL="0" indent="0">
              <a:lnSpc>
                <a:spcPct val="100000"/>
              </a:lnSpc>
              <a:spcBef>
                <a:spcPts val="0"/>
              </a:spcBef>
              <a:spcAft>
                <a:spcPts val="0"/>
              </a:spcAft>
              <a:buClrTx/>
              <a:buSzTx/>
              <a:buFont typeface="Tw Cen MT" panose="020B0602020104020603" pitchFamily="34" charset="0"/>
              <a:buNone/>
              <a:tabLst>
                <a:tab pos="268605" algn="l"/>
              </a:tabLst>
              <a:defRPr/>
            </a:pPr>
            <a:r>
              <a:rPr lang="en-US" sz="1400" spc="-5" dirty="0">
                <a:solidFill>
                  <a:prstClr val="black"/>
                </a:solidFill>
                <a:latin typeface="Calibri"/>
                <a:cs typeface="Calibri"/>
              </a:rPr>
              <a:t>Email </a:t>
            </a:r>
            <a:r>
              <a:rPr lang="en-US" sz="1400" spc="-5" dirty="0">
                <a:solidFill>
                  <a:prstClr val="black"/>
                </a:solidFill>
                <a:latin typeface="Calibri"/>
                <a:cs typeface="Calibri"/>
                <a:hlinkClick r:id="rId5"/>
              </a:rPr>
              <a:t>Mary.Cashman-Bakken@state.mn.us</a:t>
            </a:r>
            <a:r>
              <a:rPr lang="en-US" sz="1400" spc="-5" dirty="0">
                <a:solidFill>
                  <a:prstClr val="black"/>
                </a:solidFill>
                <a:latin typeface="Calibri"/>
                <a:cs typeface="Calibri"/>
              </a:rPr>
              <a:t> for questions. Email </a:t>
            </a:r>
            <a:r>
              <a:rPr lang="en-US" sz="1400" spc="-5" dirty="0">
                <a:solidFill>
                  <a:prstClr val="black"/>
                </a:solidFill>
                <a:latin typeface="Calibri"/>
                <a:cs typeface="Calibri"/>
                <a:hlinkClick r:id="rId6"/>
              </a:rPr>
              <a:t>Aaron.Barnes@state.mn.us</a:t>
            </a:r>
            <a:r>
              <a:rPr lang="en-US" sz="1400" spc="-5" dirty="0">
                <a:solidFill>
                  <a:prstClr val="black"/>
                </a:solidFill>
                <a:latin typeface="Calibri"/>
                <a:cs typeface="Calibri"/>
              </a:rPr>
              <a:t> for a copy of the DHH Specialist position description</a:t>
            </a:r>
            <a:r>
              <a:rPr lang="en-US" sz="1600" spc="-5" dirty="0">
                <a:solidFill>
                  <a:prstClr val="black"/>
                </a:solidFill>
                <a:latin typeface="Calibri"/>
                <a:cs typeface="Calibri"/>
              </a:rPr>
              <a:t>.</a:t>
            </a:r>
            <a:endParaRPr lang="en-US" sz="1600" dirty="0">
              <a:solidFill>
                <a:prstClr val="black"/>
              </a:solidFill>
              <a:latin typeface="Calibri"/>
              <a:cs typeface="Calibri"/>
            </a:endParaRPr>
          </a:p>
        </p:txBody>
      </p:sp>
    </p:spTree>
    <p:extLst>
      <p:ext uri="{BB962C8B-B14F-4D97-AF65-F5344CB8AC3E}">
        <p14:creationId xmlns:p14="http://schemas.microsoft.com/office/powerpoint/2010/main" val="314944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10CF-FC0E-41F6-9E09-86A1469C2763}"/>
              </a:ext>
            </a:extLst>
          </p:cNvPr>
          <p:cNvSpPr>
            <a:spLocks noGrp="1"/>
          </p:cNvSpPr>
          <p:nvPr>
            <p:ph type="title"/>
          </p:nvPr>
        </p:nvSpPr>
        <p:spPr>
          <a:xfrm>
            <a:off x="595899" y="247176"/>
            <a:ext cx="4841515" cy="1450995"/>
          </a:xfrm>
        </p:spPr>
        <p:txBody>
          <a:bodyPr/>
          <a:lstStyle/>
          <a:p>
            <a:r>
              <a:rPr lang="en-US" dirty="0"/>
              <a:t>Conejo Team </a:t>
            </a:r>
            <a:br>
              <a:rPr lang="en-US" dirty="0"/>
            </a:br>
            <a:r>
              <a:rPr lang="en-US" dirty="0"/>
              <a:t>One-Page Description</a:t>
            </a:r>
          </a:p>
        </p:txBody>
      </p:sp>
      <p:pic>
        <p:nvPicPr>
          <p:cNvPr id="6" name="Picture Placeholder 5" descr="Conejo team&#10;A team one page introduction. Includes information and grouped images of Great Things About our Team, Important to Our Team, Additional Information about our Great Team, and Important for Our Team. &#10;&#10;See speaker notes for more information. ">
            <a:extLst>
              <a:ext uri="{FF2B5EF4-FFF2-40B4-BE49-F238E27FC236}">
                <a16:creationId xmlns:a16="http://schemas.microsoft.com/office/drawing/2014/main" id="{0DCE6535-A88D-4BC7-AE7A-08015D618FE4}"/>
              </a:ext>
            </a:extLst>
          </p:cNvPr>
          <p:cNvPicPr>
            <a:picLocks noGrp="1" noChangeAspect="1"/>
          </p:cNvPicPr>
          <p:nvPr>
            <p:ph type="pic" sz="quarter" idx="10"/>
          </p:nvPr>
        </p:nvPicPr>
        <p:blipFill rotWithShape="1">
          <a:blip r:embed="rId3"/>
          <a:srcRect l="2529" t="980" r="3860" b="-1521"/>
          <a:stretch/>
        </p:blipFill>
        <p:spPr>
          <a:xfrm>
            <a:off x="5551714" y="577861"/>
            <a:ext cx="6044387" cy="5091646"/>
          </a:xfrm>
          <a:noFill/>
        </p:spPr>
      </p:pic>
      <p:sp>
        <p:nvSpPr>
          <p:cNvPr id="4" name="Slide Number Placeholder 3">
            <a:extLst>
              <a:ext uri="{FF2B5EF4-FFF2-40B4-BE49-F238E27FC236}">
                <a16:creationId xmlns:a16="http://schemas.microsoft.com/office/drawing/2014/main" id="{8C878D19-3D11-4EAF-9F71-27606E0D3B07}"/>
              </a:ext>
            </a:extLst>
          </p:cNvPr>
          <p:cNvSpPr>
            <a:spLocks noGrp="1"/>
          </p:cNvSpPr>
          <p:nvPr>
            <p:ph type="sldNum" sz="quarter" idx="12"/>
          </p:nvPr>
        </p:nvSpPr>
        <p:spPr/>
        <p:txBody>
          <a:bodyPr/>
          <a:lstStyle/>
          <a:p>
            <a:fld id="{80AD2437-B558-414C-94B2-800AD1118709}" type="slidenum">
              <a:rPr lang="en-US" smtClean="0"/>
              <a:pPr/>
              <a:t>26</a:t>
            </a:fld>
            <a:endParaRPr lang="en-US" dirty="0"/>
          </a:p>
        </p:txBody>
      </p:sp>
      <p:sp>
        <p:nvSpPr>
          <p:cNvPr id="3" name="Rectangle 2">
            <a:extLst>
              <a:ext uri="{FF2B5EF4-FFF2-40B4-BE49-F238E27FC236}">
                <a16:creationId xmlns:a16="http://schemas.microsoft.com/office/drawing/2014/main" id="{DBDFC65B-66F5-467B-8914-AB4743D56F32}"/>
              </a:ext>
            </a:extLst>
          </p:cNvPr>
          <p:cNvSpPr/>
          <p:nvPr/>
        </p:nvSpPr>
        <p:spPr>
          <a:xfrm>
            <a:off x="3668042" y="5266744"/>
            <a:ext cx="1335109" cy="461665"/>
          </a:xfrm>
          <a:prstGeom prst="rect">
            <a:avLst/>
          </a:prstGeom>
        </p:spPr>
        <p:txBody>
          <a:bodyPr wrap="none">
            <a:spAutoFit/>
          </a:bodyPr>
          <a:lstStyle/>
          <a:p>
            <a:pPr lvl="0" algn="ctr" defTabSz="914400">
              <a:defRPr/>
            </a:pPr>
            <a:r>
              <a:rPr lang="en-US" sz="1200" dirty="0">
                <a:latin typeface="Calibri" panose="020F0502020204030204"/>
              </a:rPr>
              <a:t>©TLCPCP 2016 </a:t>
            </a:r>
          </a:p>
          <a:p>
            <a:pPr lvl="0" algn="ctr" defTabSz="914400">
              <a:defRPr/>
            </a:pPr>
            <a:r>
              <a:rPr lang="en-US" sz="1200" dirty="0">
                <a:latin typeface="Calibri" panose="020F0502020204030204"/>
              </a:rPr>
              <a:t> www.tlcpcp.com  </a:t>
            </a:r>
          </a:p>
        </p:txBody>
      </p:sp>
    </p:spTree>
    <p:extLst>
      <p:ext uri="{BB962C8B-B14F-4D97-AF65-F5344CB8AC3E}">
        <p14:creationId xmlns:p14="http://schemas.microsoft.com/office/powerpoint/2010/main" val="263364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E7E4-E4BC-41C9-9BAB-370323EF4420}"/>
              </a:ext>
            </a:extLst>
          </p:cNvPr>
          <p:cNvSpPr>
            <a:spLocks noGrp="1"/>
          </p:cNvSpPr>
          <p:nvPr>
            <p:ph type="title"/>
          </p:nvPr>
        </p:nvSpPr>
        <p:spPr/>
        <p:txBody>
          <a:bodyPr/>
          <a:lstStyle/>
          <a:p>
            <a:r>
              <a:rPr lang="en-US" dirty="0"/>
              <a:t>One-Page Descriptions Must Include</a:t>
            </a:r>
          </a:p>
        </p:txBody>
      </p:sp>
      <p:sp>
        <p:nvSpPr>
          <p:cNvPr id="3" name="Text Placeholder 2">
            <a:extLst>
              <a:ext uri="{FF2B5EF4-FFF2-40B4-BE49-F238E27FC236}">
                <a16:creationId xmlns:a16="http://schemas.microsoft.com/office/drawing/2014/main" id="{337538EB-2630-42C2-A385-EAA4553FF0B2}"/>
              </a:ext>
            </a:extLst>
          </p:cNvPr>
          <p:cNvSpPr>
            <a:spLocks noGrp="1"/>
          </p:cNvSpPr>
          <p:nvPr>
            <p:ph type="body" sz="quarter" idx="10"/>
          </p:nvPr>
        </p:nvSpPr>
        <p:spPr/>
        <p:txBody>
          <a:bodyPr/>
          <a:lstStyle/>
          <a:p>
            <a:pPr marL="0" indent="0">
              <a:buNone/>
            </a:pPr>
            <a:r>
              <a:rPr lang="en-US" dirty="0"/>
              <a:t>What</a:t>
            </a:r>
            <a:r>
              <a:rPr lang="en-US" b="1" dirty="0"/>
              <a:t> must </a:t>
            </a:r>
            <a:r>
              <a:rPr lang="en-US" dirty="0"/>
              <a:t>be included:</a:t>
            </a:r>
          </a:p>
          <a:p>
            <a:pPr marL="708660" lvl="1" indent="-228600">
              <a:buFont typeface="Arial" panose="020B0604020202020204" pitchFamily="34" charset="0"/>
              <a:buChar char="•"/>
            </a:pPr>
            <a:r>
              <a:rPr lang="en-US" dirty="0"/>
              <a:t>What people like and admire</a:t>
            </a:r>
          </a:p>
          <a:p>
            <a:pPr marL="708660" lvl="1" indent="-228600">
              <a:buFont typeface="Arial" panose="020B0604020202020204" pitchFamily="34" charset="0"/>
              <a:buChar char="•"/>
            </a:pPr>
            <a:r>
              <a:rPr lang="en-US" dirty="0"/>
              <a:t>What is most important to</a:t>
            </a:r>
          </a:p>
          <a:p>
            <a:pPr marL="708660" lvl="1" indent="-228600">
              <a:buFont typeface="Arial" panose="020B0604020202020204" pitchFamily="34" charset="0"/>
              <a:buChar char="•"/>
            </a:pPr>
            <a:r>
              <a:rPr lang="en-US" dirty="0"/>
              <a:t>How to best support the person</a:t>
            </a:r>
          </a:p>
        </p:txBody>
      </p:sp>
      <p:sp>
        <p:nvSpPr>
          <p:cNvPr id="4" name="Slide Number Placeholder 3">
            <a:extLst>
              <a:ext uri="{FF2B5EF4-FFF2-40B4-BE49-F238E27FC236}">
                <a16:creationId xmlns:a16="http://schemas.microsoft.com/office/drawing/2014/main" id="{A93F91C7-718F-4F86-AFED-F5FF2E3217C7}"/>
              </a:ext>
            </a:extLst>
          </p:cNvPr>
          <p:cNvSpPr>
            <a:spLocks noGrp="1"/>
          </p:cNvSpPr>
          <p:nvPr>
            <p:ph type="sldNum" sz="quarter" idx="12"/>
          </p:nvPr>
        </p:nvSpPr>
        <p:spPr/>
        <p:txBody>
          <a:bodyPr/>
          <a:lstStyle/>
          <a:p>
            <a:fld id="{80AD2437-B558-414C-94B2-800AD1118709}" type="slidenum">
              <a:rPr lang="en-US" smtClean="0"/>
              <a:pPr/>
              <a:t>27</a:t>
            </a:fld>
            <a:endParaRPr lang="en-US" dirty="0"/>
          </a:p>
        </p:txBody>
      </p:sp>
    </p:spTree>
    <p:extLst>
      <p:ext uri="{BB962C8B-B14F-4D97-AF65-F5344CB8AC3E}">
        <p14:creationId xmlns:p14="http://schemas.microsoft.com/office/powerpoint/2010/main" val="3786218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4332-A243-40AA-8D98-E1B7F560131A}"/>
              </a:ext>
            </a:extLst>
          </p:cNvPr>
          <p:cNvSpPr>
            <a:spLocks noGrp="1"/>
          </p:cNvSpPr>
          <p:nvPr>
            <p:ph type="title"/>
          </p:nvPr>
        </p:nvSpPr>
        <p:spPr/>
        <p:txBody>
          <a:bodyPr/>
          <a:lstStyle/>
          <a:p>
            <a:r>
              <a:rPr lang="en-US" dirty="0"/>
              <a:t>What people like and admire</a:t>
            </a:r>
          </a:p>
        </p:txBody>
      </p:sp>
      <p:sp>
        <p:nvSpPr>
          <p:cNvPr id="4" name="Text Placeholder 3">
            <a:extLst>
              <a:ext uri="{FF2B5EF4-FFF2-40B4-BE49-F238E27FC236}">
                <a16:creationId xmlns:a16="http://schemas.microsoft.com/office/drawing/2014/main" id="{A6A618EB-0150-4F8B-AD63-23872A20BD4B}"/>
              </a:ext>
            </a:extLst>
          </p:cNvPr>
          <p:cNvSpPr>
            <a:spLocks noGrp="1"/>
          </p:cNvSpPr>
          <p:nvPr>
            <p:ph type="body" sz="quarter" idx="11"/>
          </p:nvPr>
        </p:nvSpPr>
        <p:spPr>
          <a:xfrm>
            <a:off x="597945" y="1841232"/>
            <a:ext cx="6440628" cy="3689414"/>
          </a:xfrm>
        </p:spPr>
        <p:txBody>
          <a:bodyPr/>
          <a:lstStyle/>
          <a:p>
            <a:pPr marL="231775" indent="-231775">
              <a:spcBef>
                <a:spcPts val="200"/>
              </a:spcBef>
              <a:spcAft>
                <a:spcPts val="600"/>
              </a:spcAft>
              <a:buFont typeface="Arial" panose="020B0604020202020204" pitchFamily="34" charset="0"/>
              <a:buChar char="•"/>
            </a:pPr>
            <a:r>
              <a:rPr lang="en-US" dirty="0"/>
              <a:t>A proud list of people’s positive qualities, strengths, gifts and talents </a:t>
            </a:r>
          </a:p>
          <a:p>
            <a:pPr marL="231775" indent="-231775">
              <a:spcBef>
                <a:spcPts val="200"/>
              </a:spcBef>
              <a:spcAft>
                <a:spcPts val="600"/>
              </a:spcAft>
              <a:buFont typeface="Arial" panose="020B0604020202020204" pitchFamily="34" charset="0"/>
              <a:buChar char="•"/>
            </a:pPr>
            <a:r>
              <a:rPr lang="en-US" dirty="0"/>
              <a:t>What are the cool things about you or your student?</a:t>
            </a:r>
          </a:p>
          <a:p>
            <a:pPr marL="231775" indent="-231775">
              <a:spcBef>
                <a:spcPts val="200"/>
              </a:spcBef>
              <a:spcAft>
                <a:spcPts val="600"/>
              </a:spcAft>
              <a:buFont typeface="Arial" panose="020B0604020202020204" pitchFamily="34" charset="0"/>
              <a:buChar char="•"/>
            </a:pPr>
            <a:r>
              <a:rPr lang="en-US" dirty="0"/>
              <a:t>Be clear and </a:t>
            </a:r>
            <a:r>
              <a:rPr lang="en-US" b="1" dirty="0"/>
              <a:t>avoid words like usually or sometimes </a:t>
            </a:r>
          </a:p>
          <a:p>
            <a:pPr marL="231775" indent="-231775">
              <a:spcBef>
                <a:spcPts val="200"/>
              </a:spcBef>
              <a:spcAft>
                <a:spcPts val="600"/>
              </a:spcAft>
              <a:buFont typeface="Arial" panose="020B0604020202020204" pitchFamily="34" charset="0"/>
              <a:buChar char="•"/>
            </a:pPr>
            <a:r>
              <a:rPr lang="en-US" dirty="0"/>
              <a:t>Do not use jargon words—socializes with peers well</a:t>
            </a:r>
          </a:p>
          <a:p>
            <a:pPr marL="231775" indent="-231775">
              <a:spcBef>
                <a:spcPts val="200"/>
              </a:spcBef>
              <a:spcAft>
                <a:spcPts val="600"/>
              </a:spcAft>
              <a:buFont typeface="Arial" panose="020B0604020202020204" pitchFamily="34" charset="0"/>
              <a:buChar char="•"/>
            </a:pPr>
            <a:r>
              <a:rPr lang="en-US" dirty="0"/>
              <a:t>What would you say about other people around this age?</a:t>
            </a:r>
          </a:p>
          <a:p>
            <a:pPr marL="231775" indent="-231775">
              <a:spcBef>
                <a:spcPts val="200"/>
              </a:spcBef>
              <a:spcAft>
                <a:spcPts val="600"/>
              </a:spcAft>
              <a:buFont typeface="Arial" panose="020B0604020202020204" pitchFamily="34" charset="0"/>
              <a:buChar char="•"/>
            </a:pPr>
            <a:r>
              <a:rPr lang="en-US" dirty="0"/>
              <a:t>Find out from the person the things they are proud of and ask their team members. </a:t>
            </a:r>
          </a:p>
          <a:p>
            <a:pPr marL="0" indent="0">
              <a:buNone/>
            </a:pPr>
            <a:r>
              <a:rPr lang="en-US" b="1" dirty="0"/>
              <a:t>This is a positive list. What makes the person unique?</a:t>
            </a:r>
          </a:p>
        </p:txBody>
      </p:sp>
      <p:pic>
        <p:nvPicPr>
          <p:cNvPr id="7" name="Picture Placeholder 6" descr="Young students using computers together.">
            <a:extLst>
              <a:ext uri="{FF2B5EF4-FFF2-40B4-BE49-F238E27FC236}">
                <a16:creationId xmlns:a16="http://schemas.microsoft.com/office/drawing/2014/main" id="{BA38B697-86A2-4FC3-9B39-38E1073A7515}"/>
              </a:ext>
            </a:extLst>
          </p:cNvPr>
          <p:cNvPicPr>
            <a:picLocks noGrp="1" noChangeAspect="1"/>
          </p:cNvPicPr>
          <p:nvPr>
            <p:ph type="pic" sz="quarter" idx="10"/>
          </p:nvPr>
        </p:nvPicPr>
        <p:blipFill>
          <a:blip r:embed="rId3"/>
          <a:srcRect t="17218" b="17218"/>
          <a:stretch>
            <a:fillRect/>
          </a:stretch>
        </p:blipFill>
        <p:spPr>
          <a:xfrm>
            <a:off x="7167408" y="1938387"/>
            <a:ext cx="4547290" cy="2981226"/>
          </a:xfrm>
        </p:spPr>
      </p:pic>
      <p:sp>
        <p:nvSpPr>
          <p:cNvPr id="5" name="Slide Number Placeholder 4">
            <a:extLst>
              <a:ext uri="{FF2B5EF4-FFF2-40B4-BE49-F238E27FC236}">
                <a16:creationId xmlns:a16="http://schemas.microsoft.com/office/drawing/2014/main" id="{C2B5A01F-0284-4CEB-A009-ED064A6D8292}"/>
              </a:ext>
            </a:extLst>
          </p:cNvPr>
          <p:cNvSpPr>
            <a:spLocks noGrp="1"/>
          </p:cNvSpPr>
          <p:nvPr>
            <p:ph type="sldNum" sz="quarter" idx="12"/>
          </p:nvPr>
        </p:nvSpPr>
        <p:spPr/>
        <p:txBody>
          <a:bodyPr/>
          <a:lstStyle/>
          <a:p>
            <a:fld id="{80AD2437-B558-414C-94B2-800AD1118709}" type="slidenum">
              <a:rPr lang="en-US" smtClean="0"/>
              <a:pPr/>
              <a:t>28</a:t>
            </a:fld>
            <a:endParaRPr lang="en-US" dirty="0"/>
          </a:p>
        </p:txBody>
      </p:sp>
    </p:spTree>
    <p:extLst>
      <p:ext uri="{BB962C8B-B14F-4D97-AF65-F5344CB8AC3E}">
        <p14:creationId xmlns:p14="http://schemas.microsoft.com/office/powerpoint/2010/main" val="3772654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EE19-7893-4A70-BD20-2061E7E0BE4C}"/>
              </a:ext>
            </a:extLst>
          </p:cNvPr>
          <p:cNvSpPr>
            <a:spLocks noGrp="1"/>
          </p:cNvSpPr>
          <p:nvPr>
            <p:ph type="title"/>
          </p:nvPr>
        </p:nvSpPr>
        <p:spPr/>
        <p:txBody>
          <a:bodyPr/>
          <a:lstStyle/>
          <a:p>
            <a:r>
              <a:rPr lang="en-US" dirty="0"/>
              <a:t>What is most important to me</a:t>
            </a:r>
          </a:p>
        </p:txBody>
      </p:sp>
      <p:sp>
        <p:nvSpPr>
          <p:cNvPr id="3" name="Text Placeholder 2">
            <a:extLst>
              <a:ext uri="{FF2B5EF4-FFF2-40B4-BE49-F238E27FC236}">
                <a16:creationId xmlns:a16="http://schemas.microsoft.com/office/drawing/2014/main" id="{FFC22335-7B74-40BD-AE19-2D6673AF1FCC}"/>
              </a:ext>
            </a:extLst>
          </p:cNvPr>
          <p:cNvSpPr>
            <a:spLocks noGrp="1"/>
          </p:cNvSpPr>
          <p:nvPr>
            <p:ph type="body" sz="quarter" idx="10"/>
          </p:nvPr>
        </p:nvSpPr>
        <p:spPr>
          <a:xfrm>
            <a:off x="612488" y="1841232"/>
            <a:ext cx="10978994" cy="1511808"/>
          </a:xfrm>
        </p:spPr>
        <p:txBody>
          <a:bodyPr/>
          <a:lstStyle/>
          <a:p>
            <a:pPr marL="236538" indent="-236538">
              <a:spcBef>
                <a:spcPts val="0"/>
              </a:spcBef>
              <a:spcAft>
                <a:spcPts val="600"/>
              </a:spcAft>
              <a:buFont typeface="Arial" panose="020B0604020202020204" pitchFamily="34" charset="0"/>
              <a:buChar char="•"/>
            </a:pPr>
            <a:r>
              <a:rPr lang="en-US" dirty="0"/>
              <a:t>This section should have enough information that someone that does not know you well would know what is important to you. If you took the names out, would people know it was you?</a:t>
            </a:r>
          </a:p>
          <a:p>
            <a:pPr marL="236538" indent="-236538">
              <a:spcBef>
                <a:spcPts val="0"/>
              </a:spcBef>
              <a:spcAft>
                <a:spcPts val="600"/>
              </a:spcAft>
              <a:buFont typeface="Arial" panose="020B0604020202020204" pitchFamily="34" charset="0"/>
              <a:buChar char="•"/>
            </a:pPr>
            <a:r>
              <a:rPr lang="en-US" dirty="0"/>
              <a:t>Include things about your life</a:t>
            </a:r>
          </a:p>
          <a:p>
            <a:pPr marL="236538" indent="-236538">
              <a:spcBef>
                <a:spcPts val="0"/>
              </a:spcBef>
              <a:spcAft>
                <a:spcPts val="600"/>
              </a:spcAft>
              <a:buFont typeface="Arial" panose="020B0604020202020204" pitchFamily="34" charset="0"/>
              <a:buChar char="•"/>
            </a:pPr>
            <a:r>
              <a:rPr lang="en-US" dirty="0"/>
              <a:t>Include enough detail, so people know who you are and what you value most</a:t>
            </a:r>
          </a:p>
        </p:txBody>
      </p:sp>
      <p:pic>
        <p:nvPicPr>
          <p:cNvPr id="6" name="Picture 5" descr="Eight textboxes, each with prompts for sections of a one-pager: what makes you happy, hobbies and interests, things to do and places to go, things to have, people to be with... families, buddies and besties, routines, pace and rhythm of the day, and decision-making">
            <a:extLst>
              <a:ext uri="{FF2B5EF4-FFF2-40B4-BE49-F238E27FC236}">
                <a16:creationId xmlns:a16="http://schemas.microsoft.com/office/drawing/2014/main" id="{DD2EAC44-BAA9-4034-BFB0-55BA72AE5552}"/>
              </a:ext>
            </a:extLst>
          </p:cNvPr>
          <p:cNvPicPr>
            <a:picLocks noChangeAspect="1"/>
          </p:cNvPicPr>
          <p:nvPr/>
        </p:nvPicPr>
        <p:blipFill>
          <a:blip r:embed="rId3"/>
          <a:stretch>
            <a:fillRect/>
          </a:stretch>
        </p:blipFill>
        <p:spPr>
          <a:xfrm>
            <a:off x="1611386" y="3199365"/>
            <a:ext cx="8969227" cy="2752255"/>
          </a:xfrm>
          <a:prstGeom prst="rect">
            <a:avLst/>
          </a:prstGeom>
        </p:spPr>
      </p:pic>
      <p:sp>
        <p:nvSpPr>
          <p:cNvPr id="4" name="Slide Number Placeholder 3">
            <a:extLst>
              <a:ext uri="{FF2B5EF4-FFF2-40B4-BE49-F238E27FC236}">
                <a16:creationId xmlns:a16="http://schemas.microsoft.com/office/drawing/2014/main" id="{8E1BA15A-7769-4522-9447-47D65A63ACD0}"/>
              </a:ext>
            </a:extLst>
          </p:cNvPr>
          <p:cNvSpPr>
            <a:spLocks noGrp="1"/>
          </p:cNvSpPr>
          <p:nvPr>
            <p:ph type="sldNum" sz="quarter" idx="12"/>
          </p:nvPr>
        </p:nvSpPr>
        <p:spPr/>
        <p:txBody>
          <a:bodyPr/>
          <a:lstStyle/>
          <a:p>
            <a:fld id="{80AD2437-B558-414C-94B2-800AD1118709}" type="slidenum">
              <a:rPr lang="en-US" smtClean="0"/>
              <a:pPr/>
              <a:t>29</a:t>
            </a:fld>
            <a:endParaRPr lang="en-US" dirty="0"/>
          </a:p>
        </p:txBody>
      </p:sp>
    </p:spTree>
    <p:extLst>
      <p:ext uri="{BB962C8B-B14F-4D97-AF65-F5344CB8AC3E}">
        <p14:creationId xmlns:p14="http://schemas.microsoft.com/office/powerpoint/2010/main" val="411964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4CD3-5740-461D-8DFA-6285F6813970}"/>
              </a:ext>
            </a:extLst>
          </p:cNvPr>
          <p:cNvSpPr>
            <a:spLocks noGrp="1"/>
          </p:cNvSpPr>
          <p:nvPr>
            <p:ph type="title"/>
          </p:nvPr>
        </p:nvSpPr>
        <p:spPr/>
        <p:txBody>
          <a:bodyPr/>
          <a:lstStyle/>
          <a:p>
            <a:r>
              <a:rPr lang="en-US" dirty="0"/>
              <a:t>What are Person-Centered Practices?</a:t>
            </a:r>
          </a:p>
        </p:txBody>
      </p:sp>
      <p:sp>
        <p:nvSpPr>
          <p:cNvPr id="3" name="Text Placeholder 2">
            <a:extLst>
              <a:ext uri="{FF2B5EF4-FFF2-40B4-BE49-F238E27FC236}">
                <a16:creationId xmlns:a16="http://schemas.microsoft.com/office/drawing/2014/main" id="{989EDBCE-5483-4C68-98CE-0824508F58FA}"/>
              </a:ext>
            </a:extLst>
          </p:cNvPr>
          <p:cNvSpPr>
            <a:spLocks noGrp="1"/>
          </p:cNvSpPr>
          <p:nvPr>
            <p:ph type="body" sz="quarter" idx="10"/>
          </p:nvPr>
        </p:nvSpPr>
        <p:spPr/>
        <p:txBody>
          <a:bodyPr/>
          <a:lstStyle/>
          <a:p>
            <a:pPr marL="228600" indent="-228600">
              <a:buFont typeface="Arial" panose="020B0604020202020204" pitchFamily="34" charset="0"/>
              <a:buChar char="•"/>
            </a:pPr>
            <a:r>
              <a:rPr lang="en-US" dirty="0"/>
              <a:t>Continuum of strategies and activities that support the informed choice of students and families to make or have input into both</a:t>
            </a:r>
          </a:p>
          <a:p>
            <a:pPr marL="571500" lvl="4" indent="-228600">
              <a:spcBef>
                <a:spcPts val="0"/>
              </a:spcBef>
              <a:spcAft>
                <a:spcPts val="1200"/>
              </a:spcAft>
              <a:buFont typeface="Arial" panose="020B0604020202020204" pitchFamily="34" charset="0"/>
              <a:buChar char="•"/>
            </a:pPr>
            <a:r>
              <a:rPr lang="en-US" dirty="0"/>
              <a:t>Major transitions, and</a:t>
            </a:r>
          </a:p>
          <a:p>
            <a:pPr marL="571500" lvl="4" indent="-228600">
              <a:spcBef>
                <a:spcPts val="0"/>
              </a:spcBef>
              <a:spcAft>
                <a:spcPts val="1200"/>
              </a:spcAft>
              <a:buFont typeface="Arial" panose="020B0604020202020204" pitchFamily="34" charset="0"/>
              <a:buChar char="•"/>
            </a:pPr>
            <a:r>
              <a:rPr lang="en-US" dirty="0"/>
              <a:t>Everyday life decisions. </a:t>
            </a:r>
          </a:p>
          <a:p>
            <a:pPr marL="228600" indent="-228600">
              <a:buFont typeface="Arial" panose="020B0604020202020204" pitchFamily="34" charset="0"/>
              <a:buChar char="•"/>
            </a:pPr>
            <a:r>
              <a:rPr lang="en-US" dirty="0"/>
              <a:t>Focus on the interests and needs of the person receiving instruction or support.</a:t>
            </a:r>
          </a:p>
          <a:p>
            <a:pPr marL="228600" indent="-228600">
              <a:spcBef>
                <a:spcPts val="200"/>
              </a:spcBef>
              <a:buFont typeface="Arial" panose="020B0604020202020204" pitchFamily="34" charset="0"/>
              <a:buChar char="•"/>
            </a:pPr>
            <a:r>
              <a:rPr lang="en-US" dirty="0"/>
              <a:t>Emphasize each person’s strengths and dreams rather than weaknesses or deficits.</a:t>
            </a:r>
          </a:p>
        </p:txBody>
      </p:sp>
      <p:sp>
        <p:nvSpPr>
          <p:cNvPr id="4" name="Slide Number Placeholder 3">
            <a:extLst>
              <a:ext uri="{FF2B5EF4-FFF2-40B4-BE49-F238E27FC236}">
                <a16:creationId xmlns:a16="http://schemas.microsoft.com/office/drawing/2014/main" id="{F14C0ED4-3030-4E4F-B84B-8B235C5CD964}"/>
              </a:ext>
            </a:extLst>
          </p:cNvPr>
          <p:cNvSpPr>
            <a:spLocks noGrp="1"/>
          </p:cNvSpPr>
          <p:nvPr>
            <p:ph type="sldNum" sz="quarter" idx="12"/>
          </p:nvPr>
        </p:nvSpPr>
        <p:spPr/>
        <p:txBody>
          <a:bodyPr/>
          <a:lstStyle/>
          <a:p>
            <a:fld id="{80AD2437-B558-414C-94B2-800AD1118709}" type="slidenum">
              <a:rPr lang="en-US" smtClean="0"/>
              <a:pPr/>
              <a:t>3</a:t>
            </a:fld>
            <a:endParaRPr lang="en-US" dirty="0"/>
          </a:p>
        </p:txBody>
      </p:sp>
    </p:spTree>
    <p:extLst>
      <p:ext uri="{BB962C8B-B14F-4D97-AF65-F5344CB8AC3E}">
        <p14:creationId xmlns:p14="http://schemas.microsoft.com/office/powerpoint/2010/main" val="12392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DDF0A-D24D-4438-B121-38FF7C7CDA28}"/>
              </a:ext>
            </a:extLst>
          </p:cNvPr>
          <p:cNvSpPr>
            <a:spLocks noGrp="1"/>
          </p:cNvSpPr>
          <p:nvPr>
            <p:ph type="title"/>
          </p:nvPr>
        </p:nvSpPr>
        <p:spPr/>
        <p:txBody>
          <a:bodyPr/>
          <a:lstStyle/>
          <a:p>
            <a:r>
              <a:rPr lang="en-US" dirty="0"/>
              <a:t>How to best support me</a:t>
            </a:r>
          </a:p>
        </p:txBody>
      </p:sp>
      <p:sp>
        <p:nvSpPr>
          <p:cNvPr id="4" name="Text Placeholder 3">
            <a:extLst>
              <a:ext uri="{FF2B5EF4-FFF2-40B4-BE49-F238E27FC236}">
                <a16:creationId xmlns:a16="http://schemas.microsoft.com/office/drawing/2014/main" id="{B28EBD8E-8EB2-49AE-A3C7-F29C23F64BD8}"/>
              </a:ext>
            </a:extLst>
          </p:cNvPr>
          <p:cNvSpPr>
            <a:spLocks noGrp="1"/>
          </p:cNvSpPr>
          <p:nvPr>
            <p:ph type="body" sz="quarter" idx="11"/>
          </p:nvPr>
        </p:nvSpPr>
        <p:spPr>
          <a:xfrm>
            <a:off x="597946" y="1841231"/>
            <a:ext cx="5473002" cy="3493875"/>
          </a:xfrm>
        </p:spPr>
        <p:txBody>
          <a:bodyPr/>
          <a:lstStyle/>
          <a:p>
            <a:pPr marL="223838" indent="-223838">
              <a:buFont typeface="Arial" panose="020B0604020202020204" pitchFamily="34" charset="0"/>
              <a:buChar char="•"/>
            </a:pPr>
            <a:r>
              <a:rPr lang="en-US" dirty="0"/>
              <a:t>Include what is helpful and what is not </a:t>
            </a:r>
          </a:p>
          <a:p>
            <a:pPr marL="223838" indent="-223838">
              <a:buFont typeface="Arial" panose="020B0604020202020204" pitchFamily="34" charset="0"/>
              <a:buChar char="•"/>
            </a:pPr>
            <a:r>
              <a:rPr lang="en-US" b="1" dirty="0"/>
              <a:t>Be specific </a:t>
            </a:r>
            <a:r>
              <a:rPr lang="en-US" dirty="0"/>
              <a:t>– What does support or help mean? </a:t>
            </a:r>
          </a:p>
          <a:p>
            <a:pPr marL="703898" lvl="1" indent="-223838">
              <a:buFont typeface="Arial" panose="020B0604020202020204" pitchFamily="34" charset="0"/>
              <a:buChar char="•"/>
            </a:pPr>
            <a:r>
              <a:rPr lang="en-US" dirty="0"/>
              <a:t>Think about environment </a:t>
            </a:r>
          </a:p>
          <a:p>
            <a:pPr marL="932498" lvl="2" indent="-223838">
              <a:buFont typeface="Arial" panose="020B0604020202020204" pitchFamily="34" charset="0"/>
              <a:buChar char="•"/>
            </a:pPr>
            <a:r>
              <a:rPr lang="en-US" dirty="0"/>
              <a:t>Learning vs. social environments</a:t>
            </a:r>
          </a:p>
          <a:p>
            <a:pPr marL="932498" lvl="2" indent="-223838">
              <a:buFont typeface="Arial" panose="020B0604020202020204" pitchFamily="34" charset="0"/>
              <a:buChar char="•"/>
            </a:pPr>
            <a:r>
              <a:rPr lang="en-US" dirty="0"/>
              <a:t>Classroom vs. non-classroom settings</a:t>
            </a:r>
          </a:p>
          <a:p>
            <a:pPr marL="703898" lvl="1" indent="-223838">
              <a:buFont typeface="Arial" panose="020B0604020202020204" pitchFamily="34" charset="0"/>
              <a:buChar char="•"/>
            </a:pPr>
            <a:r>
              <a:rPr lang="en-US" dirty="0"/>
              <a:t>Think about routine and comfort</a:t>
            </a:r>
          </a:p>
          <a:p>
            <a:pPr marL="223838" indent="-223838">
              <a:buFont typeface="Arial" panose="020B0604020202020204" pitchFamily="34" charset="0"/>
              <a:buChar char="•"/>
            </a:pPr>
            <a:r>
              <a:rPr lang="en-US" dirty="0"/>
              <a:t>How do we help the person be their best</a:t>
            </a:r>
          </a:p>
        </p:txBody>
      </p:sp>
      <p:pic>
        <p:nvPicPr>
          <p:cNvPr id="7" name="Picture Placeholder 6" descr="Young students using an i-pad">
            <a:extLst>
              <a:ext uri="{FF2B5EF4-FFF2-40B4-BE49-F238E27FC236}">
                <a16:creationId xmlns:a16="http://schemas.microsoft.com/office/drawing/2014/main" id="{AF7A5ABE-D261-4412-B57E-6F3B20CA221E}"/>
              </a:ext>
            </a:extLst>
          </p:cNvPr>
          <p:cNvPicPr>
            <a:picLocks noGrp="1" noChangeAspect="1"/>
          </p:cNvPicPr>
          <p:nvPr>
            <p:ph type="pic" sz="quarter" idx="10"/>
          </p:nvPr>
        </p:nvPicPr>
        <p:blipFill>
          <a:blip r:embed="rId3"/>
          <a:srcRect t="17218" b="17218"/>
          <a:stretch>
            <a:fillRect/>
          </a:stretch>
        </p:blipFill>
        <p:spPr>
          <a:xfrm>
            <a:off x="6264817" y="1841231"/>
            <a:ext cx="5329237" cy="3493874"/>
          </a:xfrm>
        </p:spPr>
      </p:pic>
      <p:sp>
        <p:nvSpPr>
          <p:cNvPr id="5" name="Slide Number Placeholder 4">
            <a:extLst>
              <a:ext uri="{FF2B5EF4-FFF2-40B4-BE49-F238E27FC236}">
                <a16:creationId xmlns:a16="http://schemas.microsoft.com/office/drawing/2014/main" id="{77D52FF0-0841-4961-BA19-A101323AD83D}"/>
              </a:ext>
            </a:extLst>
          </p:cNvPr>
          <p:cNvSpPr>
            <a:spLocks noGrp="1"/>
          </p:cNvSpPr>
          <p:nvPr>
            <p:ph type="sldNum" sz="quarter" idx="12"/>
          </p:nvPr>
        </p:nvSpPr>
        <p:spPr/>
        <p:txBody>
          <a:bodyPr/>
          <a:lstStyle/>
          <a:p>
            <a:fld id="{80AD2437-B558-414C-94B2-800AD1118709}" type="slidenum">
              <a:rPr lang="en-US" smtClean="0"/>
              <a:pPr/>
              <a:t>30</a:t>
            </a:fld>
            <a:endParaRPr lang="en-US" dirty="0"/>
          </a:p>
        </p:txBody>
      </p:sp>
    </p:spTree>
    <p:extLst>
      <p:ext uri="{BB962C8B-B14F-4D97-AF65-F5344CB8AC3E}">
        <p14:creationId xmlns:p14="http://schemas.microsoft.com/office/powerpoint/2010/main" val="3575732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1A33-22D7-49D2-B20C-3DCDD05481D4}"/>
              </a:ext>
            </a:extLst>
          </p:cNvPr>
          <p:cNvSpPr>
            <a:spLocks noGrp="1"/>
          </p:cNvSpPr>
          <p:nvPr>
            <p:ph type="title"/>
          </p:nvPr>
        </p:nvSpPr>
        <p:spPr/>
        <p:txBody>
          <a:bodyPr/>
          <a:lstStyle/>
          <a:p>
            <a:r>
              <a:rPr lang="en-US" dirty="0"/>
              <a:t>One-Page Descriptions May Also Include</a:t>
            </a:r>
          </a:p>
        </p:txBody>
      </p:sp>
      <p:sp>
        <p:nvSpPr>
          <p:cNvPr id="3" name="Text Placeholder 2">
            <a:extLst>
              <a:ext uri="{FF2B5EF4-FFF2-40B4-BE49-F238E27FC236}">
                <a16:creationId xmlns:a16="http://schemas.microsoft.com/office/drawing/2014/main" id="{3C4806AC-CC14-4A60-82AD-9C00011D6F90}"/>
              </a:ext>
            </a:extLst>
          </p:cNvPr>
          <p:cNvSpPr>
            <a:spLocks noGrp="1"/>
          </p:cNvSpPr>
          <p:nvPr>
            <p:ph type="body" sz="quarter" idx="10"/>
          </p:nvPr>
        </p:nvSpPr>
        <p:spPr/>
        <p:txBody>
          <a:bodyPr/>
          <a:lstStyle/>
          <a:p>
            <a:pPr marL="0" indent="0">
              <a:buNone/>
            </a:pPr>
            <a:r>
              <a:rPr lang="en-US" b="1" dirty="0"/>
              <a:t>What might be included:</a:t>
            </a:r>
          </a:p>
          <a:p>
            <a:pPr marL="465138" lvl="1" indent="-236538">
              <a:buFont typeface="Arial" panose="020B0604020202020204" pitchFamily="34" charset="0"/>
              <a:buChar char="•"/>
            </a:pPr>
            <a:r>
              <a:rPr lang="en-US" dirty="0"/>
              <a:t>Hopes and dreams for the future</a:t>
            </a:r>
          </a:p>
          <a:p>
            <a:pPr marL="465138" lvl="1" indent="-236538">
              <a:buFont typeface="Arial" panose="020B0604020202020204" pitchFamily="34" charset="0"/>
              <a:buChar char="•"/>
            </a:pPr>
            <a:r>
              <a:rPr lang="en-US" dirty="0"/>
              <a:t>How I communicate with you</a:t>
            </a:r>
          </a:p>
          <a:p>
            <a:pPr marL="465138" lvl="1" indent="-236538">
              <a:buFont typeface="Arial" panose="020B0604020202020204" pitchFamily="34" charset="0"/>
              <a:buChar char="•"/>
            </a:pPr>
            <a:r>
              <a:rPr lang="en-US" dirty="0"/>
              <a:t>Characteristics of people who best support me</a:t>
            </a:r>
          </a:p>
          <a:p>
            <a:pPr marL="465138" lvl="1" indent="-236538">
              <a:buFont typeface="Arial" panose="020B0604020202020204" pitchFamily="34" charset="0"/>
              <a:buChar char="•"/>
            </a:pPr>
            <a:r>
              <a:rPr lang="en-US" dirty="0"/>
              <a:t>My story/history</a:t>
            </a:r>
          </a:p>
          <a:p>
            <a:pPr marL="465138" lvl="1" indent="-236538">
              <a:buFont typeface="Arial" panose="020B0604020202020204" pitchFamily="34" charset="0"/>
              <a:buChar char="•"/>
            </a:pPr>
            <a:r>
              <a:rPr lang="en-US" dirty="0"/>
              <a:t>Things I don’t like</a:t>
            </a:r>
          </a:p>
          <a:p>
            <a:pPr marL="465138" lvl="1" indent="-236538">
              <a:buFont typeface="Arial" panose="020B0604020202020204" pitchFamily="34" charset="0"/>
              <a:buChar char="•"/>
            </a:pPr>
            <a:r>
              <a:rPr lang="en-US" dirty="0"/>
              <a:t>What is important to my family</a:t>
            </a:r>
          </a:p>
          <a:p>
            <a:pPr marL="808038" lvl="4" indent="-236538">
              <a:buFont typeface="Arial" panose="020B0604020202020204" pitchFamily="34" charset="0"/>
              <a:buChar char="•"/>
            </a:pPr>
            <a:r>
              <a:rPr lang="en-US" dirty="0"/>
              <a:t>For some students, this may be a required element</a:t>
            </a:r>
          </a:p>
          <a:p>
            <a:pPr marL="465138" lvl="1" indent="-236538">
              <a:buFont typeface="Arial" panose="020B0604020202020204" pitchFamily="34" charset="0"/>
              <a:buChar char="•"/>
            </a:pPr>
            <a:r>
              <a:rPr lang="en-US" dirty="0"/>
              <a:t>Other </a:t>
            </a:r>
          </a:p>
        </p:txBody>
      </p:sp>
      <p:sp>
        <p:nvSpPr>
          <p:cNvPr id="4" name="Slide Number Placeholder 3">
            <a:extLst>
              <a:ext uri="{FF2B5EF4-FFF2-40B4-BE49-F238E27FC236}">
                <a16:creationId xmlns:a16="http://schemas.microsoft.com/office/drawing/2014/main" id="{4F2889A1-FB97-4EAE-8E99-C6C42C3B1F56}"/>
              </a:ext>
            </a:extLst>
          </p:cNvPr>
          <p:cNvSpPr>
            <a:spLocks noGrp="1"/>
          </p:cNvSpPr>
          <p:nvPr>
            <p:ph type="sldNum" sz="quarter" idx="12"/>
          </p:nvPr>
        </p:nvSpPr>
        <p:spPr/>
        <p:txBody>
          <a:bodyPr/>
          <a:lstStyle/>
          <a:p>
            <a:fld id="{80AD2437-B558-414C-94B2-800AD1118709}" type="slidenum">
              <a:rPr lang="en-US" smtClean="0"/>
              <a:pPr/>
              <a:t>31</a:t>
            </a:fld>
            <a:endParaRPr lang="en-US" dirty="0"/>
          </a:p>
        </p:txBody>
      </p:sp>
    </p:spTree>
    <p:extLst>
      <p:ext uri="{BB962C8B-B14F-4D97-AF65-F5344CB8AC3E}">
        <p14:creationId xmlns:p14="http://schemas.microsoft.com/office/powerpoint/2010/main" val="4005761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70B6-5C2E-4BA7-8574-33796C9E462F}"/>
              </a:ext>
            </a:extLst>
          </p:cNvPr>
          <p:cNvSpPr>
            <a:spLocks noGrp="1"/>
          </p:cNvSpPr>
          <p:nvPr>
            <p:ph type="title"/>
          </p:nvPr>
        </p:nvSpPr>
        <p:spPr/>
        <p:txBody>
          <a:bodyPr/>
          <a:lstStyle/>
          <a:p>
            <a:r>
              <a:rPr lang="en-US" dirty="0"/>
              <a:t>Who may have the best information for the description?</a:t>
            </a:r>
          </a:p>
        </p:txBody>
      </p:sp>
      <p:sp>
        <p:nvSpPr>
          <p:cNvPr id="3" name="Text Placeholder 2">
            <a:extLst>
              <a:ext uri="{FF2B5EF4-FFF2-40B4-BE49-F238E27FC236}">
                <a16:creationId xmlns:a16="http://schemas.microsoft.com/office/drawing/2014/main" id="{1AB478D7-8D59-4A64-B962-3199DE6B2C01}"/>
              </a:ext>
            </a:extLst>
          </p:cNvPr>
          <p:cNvSpPr>
            <a:spLocks noGrp="1"/>
          </p:cNvSpPr>
          <p:nvPr>
            <p:ph type="body" sz="quarter" idx="10"/>
          </p:nvPr>
        </p:nvSpPr>
        <p:spPr/>
        <p:txBody>
          <a:bodyPr/>
          <a:lstStyle/>
          <a:p>
            <a:pPr marL="0" indent="0">
              <a:buNone/>
            </a:pPr>
            <a:r>
              <a:rPr lang="en-US" b="1" dirty="0"/>
              <a:t>If you are looking for people who may be able to contribute, ask them:</a:t>
            </a:r>
          </a:p>
          <a:p>
            <a:pPr marL="465138" lvl="1" indent="-236538">
              <a:buFont typeface="Arial" panose="020B0604020202020204" pitchFamily="34" charset="0"/>
              <a:buChar char="•"/>
            </a:pPr>
            <a:r>
              <a:rPr lang="en-US" dirty="0"/>
              <a:t>What do you like about the person?</a:t>
            </a:r>
          </a:p>
          <a:p>
            <a:pPr marL="465138" lvl="1" indent="-236538">
              <a:buFont typeface="Arial" panose="020B0604020202020204" pitchFamily="34" charset="0"/>
              <a:buChar char="•"/>
            </a:pPr>
            <a:r>
              <a:rPr lang="en-US" dirty="0"/>
              <a:t>What do you admire about the person?</a:t>
            </a:r>
          </a:p>
          <a:p>
            <a:pPr marL="465138" lvl="1" indent="-236538">
              <a:buFont typeface="Arial" panose="020B0604020202020204" pitchFamily="34" charset="0"/>
              <a:buChar char="•"/>
            </a:pPr>
            <a:r>
              <a:rPr lang="en-US" dirty="0"/>
              <a:t>When was the last time that you had fun with the person?</a:t>
            </a:r>
          </a:p>
          <a:p>
            <a:pPr marL="0" indent="0">
              <a:buNone/>
            </a:pPr>
            <a:r>
              <a:rPr lang="en-US" b="1" dirty="0"/>
              <a:t>Recommendation: </a:t>
            </a:r>
            <a:r>
              <a:rPr lang="en-US" dirty="0"/>
              <a:t>If they can answer these three questions, and add even more details, then prioritize them for the person to consider reviewing their info to add/update their One-Page Description over time.</a:t>
            </a:r>
          </a:p>
        </p:txBody>
      </p:sp>
      <p:sp>
        <p:nvSpPr>
          <p:cNvPr id="4" name="Slide Number Placeholder 3">
            <a:extLst>
              <a:ext uri="{FF2B5EF4-FFF2-40B4-BE49-F238E27FC236}">
                <a16:creationId xmlns:a16="http://schemas.microsoft.com/office/drawing/2014/main" id="{68115642-F638-46C2-921B-C09C67AF2412}"/>
              </a:ext>
            </a:extLst>
          </p:cNvPr>
          <p:cNvSpPr>
            <a:spLocks noGrp="1"/>
          </p:cNvSpPr>
          <p:nvPr>
            <p:ph type="sldNum" sz="quarter" idx="12"/>
          </p:nvPr>
        </p:nvSpPr>
        <p:spPr/>
        <p:txBody>
          <a:bodyPr/>
          <a:lstStyle/>
          <a:p>
            <a:fld id="{80AD2437-B558-414C-94B2-800AD1118709}" type="slidenum">
              <a:rPr lang="en-US" smtClean="0"/>
              <a:pPr/>
              <a:t>32</a:t>
            </a:fld>
            <a:endParaRPr lang="en-US" dirty="0"/>
          </a:p>
        </p:txBody>
      </p:sp>
    </p:spTree>
    <p:extLst>
      <p:ext uri="{BB962C8B-B14F-4D97-AF65-F5344CB8AC3E}">
        <p14:creationId xmlns:p14="http://schemas.microsoft.com/office/powerpoint/2010/main" val="68985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9CB3-3F7E-423D-A2EF-49A223D05C06}"/>
              </a:ext>
            </a:extLst>
          </p:cNvPr>
          <p:cNvSpPr>
            <a:spLocks noGrp="1"/>
          </p:cNvSpPr>
          <p:nvPr>
            <p:ph type="title"/>
          </p:nvPr>
        </p:nvSpPr>
        <p:spPr/>
        <p:txBody>
          <a:bodyPr/>
          <a:lstStyle/>
          <a:p>
            <a:r>
              <a:rPr lang="en-US" dirty="0"/>
              <a:t>One-Page Description templates</a:t>
            </a:r>
          </a:p>
        </p:txBody>
      </p:sp>
      <p:sp>
        <p:nvSpPr>
          <p:cNvPr id="3" name="Text Placeholder 2">
            <a:extLst>
              <a:ext uri="{FF2B5EF4-FFF2-40B4-BE49-F238E27FC236}">
                <a16:creationId xmlns:a16="http://schemas.microsoft.com/office/drawing/2014/main" id="{7D4AFB81-3EAD-4261-9EBD-10190E17BAF9}"/>
              </a:ext>
            </a:extLst>
          </p:cNvPr>
          <p:cNvSpPr>
            <a:spLocks noGrp="1"/>
          </p:cNvSpPr>
          <p:nvPr>
            <p:ph type="body" sz="quarter" idx="10"/>
          </p:nvPr>
        </p:nvSpPr>
        <p:spPr/>
        <p:txBody>
          <a:bodyPr/>
          <a:lstStyle/>
          <a:p>
            <a:pPr marL="223838" indent="-223838">
              <a:buFont typeface="Arial" panose="020B0604020202020204" pitchFamily="34" charset="0"/>
              <a:buChar char="•"/>
            </a:pPr>
            <a:r>
              <a:rPr lang="en-US" b="1" dirty="0"/>
              <a:t>Google Drawing template </a:t>
            </a:r>
            <a:r>
              <a:rPr lang="en-US" dirty="0"/>
              <a:t>(http://bit.ly/opdtemplate - all lowercase)</a:t>
            </a:r>
          </a:p>
          <a:p>
            <a:pPr marL="703898" lvl="1" indent="-223838">
              <a:buFont typeface="Arial" panose="020B0604020202020204" pitchFamily="34" charset="0"/>
              <a:buChar char="•"/>
            </a:pPr>
            <a:r>
              <a:rPr lang="en-US" dirty="0"/>
              <a:t>If you want to use and adapt this template, go to:</a:t>
            </a:r>
          </a:p>
          <a:p>
            <a:pPr marL="932498" lvl="2" indent="-223838">
              <a:spcAft>
                <a:spcPts val="600"/>
              </a:spcAft>
              <a:buFont typeface="Arial" panose="020B0604020202020204" pitchFamily="34" charset="0"/>
              <a:buChar char="•"/>
            </a:pPr>
            <a:r>
              <a:rPr lang="en-US" dirty="0"/>
              <a:t>File </a:t>
            </a:r>
          </a:p>
          <a:p>
            <a:pPr marL="932498" lvl="2" indent="-223838">
              <a:spcAft>
                <a:spcPts val="600"/>
              </a:spcAft>
              <a:buFont typeface="Arial" panose="020B0604020202020204" pitchFamily="34" charset="0"/>
              <a:buChar char="•"/>
            </a:pPr>
            <a:r>
              <a:rPr lang="en-US" dirty="0"/>
              <a:t>Make a copy</a:t>
            </a:r>
          </a:p>
          <a:p>
            <a:pPr marL="932498" lvl="2" indent="-223838">
              <a:spcAft>
                <a:spcPts val="600"/>
              </a:spcAft>
              <a:buFont typeface="Arial" panose="020B0604020202020204" pitchFamily="34" charset="0"/>
              <a:buChar char="•"/>
            </a:pPr>
            <a:r>
              <a:rPr lang="en-US" dirty="0"/>
              <a:t>Rename and save to your Google Drive</a:t>
            </a:r>
          </a:p>
          <a:p>
            <a:pPr marL="223838" indent="-223838">
              <a:buFont typeface="Arial" panose="020B0604020202020204" pitchFamily="34" charset="0"/>
              <a:buChar char="•"/>
            </a:pPr>
            <a:r>
              <a:rPr lang="en-US" b="1" dirty="0"/>
              <a:t>PowerPoint version </a:t>
            </a:r>
            <a:r>
              <a:rPr lang="en-US" dirty="0"/>
              <a:t>(provided with examples)</a:t>
            </a:r>
          </a:p>
          <a:p>
            <a:pPr marL="223838" indent="-223838">
              <a:buFont typeface="Arial" panose="020B0604020202020204" pitchFamily="34" charset="0"/>
              <a:buChar char="•"/>
            </a:pPr>
            <a:r>
              <a:rPr lang="en-US" b="1" dirty="0"/>
              <a:t>Word document version </a:t>
            </a:r>
            <a:r>
              <a:rPr lang="en-US" dirty="0"/>
              <a:t>(provided by trainer) – Two pages with headings</a:t>
            </a:r>
          </a:p>
          <a:p>
            <a:pPr marL="223838" indent="-223838">
              <a:buFont typeface="Arial" panose="020B0604020202020204" pitchFamily="34" charset="0"/>
              <a:buChar char="•"/>
            </a:pPr>
            <a:r>
              <a:rPr lang="en-US" dirty="0">
                <a:hlinkClick r:id="rId3"/>
              </a:rPr>
              <a:t>Charting the LifeCourse Profile Page </a:t>
            </a:r>
            <a:r>
              <a:rPr lang="en-US" dirty="0"/>
              <a:t>(https://disabilityhubmn.org/media/u5nnccvn/hub_lifecourse_myprofilepage_fillable.pdf)</a:t>
            </a:r>
          </a:p>
        </p:txBody>
      </p:sp>
      <p:sp>
        <p:nvSpPr>
          <p:cNvPr id="4" name="Slide Number Placeholder 3">
            <a:extLst>
              <a:ext uri="{FF2B5EF4-FFF2-40B4-BE49-F238E27FC236}">
                <a16:creationId xmlns:a16="http://schemas.microsoft.com/office/drawing/2014/main" id="{F270BE18-86D6-4B0E-A9A8-7490016C2ABE}"/>
              </a:ext>
            </a:extLst>
          </p:cNvPr>
          <p:cNvSpPr>
            <a:spLocks noGrp="1"/>
          </p:cNvSpPr>
          <p:nvPr>
            <p:ph type="sldNum" sz="quarter" idx="12"/>
          </p:nvPr>
        </p:nvSpPr>
        <p:spPr/>
        <p:txBody>
          <a:bodyPr/>
          <a:lstStyle/>
          <a:p>
            <a:fld id="{80AD2437-B558-414C-94B2-800AD1118709}" type="slidenum">
              <a:rPr lang="en-US" smtClean="0"/>
              <a:pPr/>
              <a:t>33</a:t>
            </a:fld>
            <a:endParaRPr lang="en-US" dirty="0"/>
          </a:p>
        </p:txBody>
      </p:sp>
    </p:spTree>
    <p:extLst>
      <p:ext uri="{BB962C8B-B14F-4D97-AF65-F5344CB8AC3E}">
        <p14:creationId xmlns:p14="http://schemas.microsoft.com/office/powerpoint/2010/main" val="2908282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CCCE-72FE-4538-9472-A400048E77ED}"/>
              </a:ext>
            </a:extLst>
          </p:cNvPr>
          <p:cNvSpPr>
            <a:spLocks noGrp="1"/>
          </p:cNvSpPr>
          <p:nvPr>
            <p:ph type="title"/>
          </p:nvPr>
        </p:nvSpPr>
        <p:spPr>
          <a:xfrm>
            <a:off x="595900" y="247176"/>
            <a:ext cx="10989963" cy="1469618"/>
          </a:xfrm>
        </p:spPr>
        <p:txBody>
          <a:bodyPr/>
          <a:lstStyle/>
          <a:p>
            <a:r>
              <a:rPr lang="en-US" dirty="0">
                <a:solidFill>
                  <a:srgbClr val="000000"/>
                </a:solidFill>
              </a:rPr>
              <a:t>One-Page Description for </a:t>
            </a:r>
            <a:br>
              <a:rPr lang="en-US" dirty="0">
                <a:solidFill>
                  <a:srgbClr val="000000"/>
                </a:solidFill>
              </a:rPr>
            </a:br>
            <a:r>
              <a:rPr lang="en-US" dirty="0">
                <a:solidFill>
                  <a:srgbClr val="000000"/>
                </a:solidFill>
              </a:rPr>
              <a:t>[INSERT NAME AND ROLE/PURPOSE]</a:t>
            </a:r>
            <a:br>
              <a:rPr lang="en-US" sz="3200" dirty="0"/>
            </a:br>
            <a:r>
              <a:rPr lang="en-US" sz="3200" dirty="0">
                <a:solidFill>
                  <a:srgbClr val="000000"/>
                </a:solidFill>
              </a:rPr>
              <a:t>(Age, Grade or Team)</a:t>
            </a:r>
            <a:endParaRPr lang="en-US" dirty="0"/>
          </a:p>
        </p:txBody>
      </p:sp>
      <p:sp>
        <p:nvSpPr>
          <p:cNvPr id="10" name="Rectangle 9">
            <a:extLst>
              <a:ext uri="{FF2B5EF4-FFF2-40B4-BE49-F238E27FC236}">
                <a16:creationId xmlns:a16="http://schemas.microsoft.com/office/drawing/2014/main" id="{6B900DC7-E7D4-4479-A3AA-BB7E940B53FF}"/>
              </a:ext>
            </a:extLst>
          </p:cNvPr>
          <p:cNvSpPr/>
          <p:nvPr/>
        </p:nvSpPr>
        <p:spPr>
          <a:xfrm>
            <a:off x="395058" y="2026901"/>
            <a:ext cx="4401531" cy="1531188"/>
          </a:xfrm>
          <a:prstGeom prst="rect">
            <a:avLst/>
          </a:prstGeom>
        </p:spPr>
        <p:txBody>
          <a:bodyPr wrap="square">
            <a:spAutoFit/>
          </a:bodyPr>
          <a:lstStyle/>
          <a:p>
            <a:pPr marL="193675" indent="0" algn="ctr">
              <a:lnSpc>
                <a:spcPts val="2070"/>
              </a:lnSpc>
              <a:spcBef>
                <a:spcPts val="0"/>
              </a:spcBef>
              <a:spcAft>
                <a:spcPts val="0"/>
              </a:spcAft>
              <a:buClrTx/>
              <a:buSzTx/>
              <a:buFont typeface="Tw Cen MT" panose="020B0602020104020603" pitchFamily="34" charset="0"/>
              <a:buNone/>
              <a:defRPr/>
            </a:pPr>
            <a:r>
              <a:rPr lang="en-US" sz="1400" b="1" kern="0" spc="-5" dirty="0">
                <a:solidFill>
                  <a:prstClr val="black"/>
                </a:solidFill>
                <a:latin typeface="Calibri"/>
                <a:cs typeface="Calibri"/>
              </a:rPr>
              <a:t>People like and admire these things me:</a:t>
            </a:r>
            <a:endParaRPr lang="en-US" sz="1400" kern="0" dirty="0">
              <a:solidFill>
                <a:prstClr val="black"/>
              </a:solidFill>
              <a:latin typeface="Calibri"/>
              <a:cs typeface="Calibri"/>
            </a:endParaRPr>
          </a:p>
          <a:p>
            <a:pPr marL="287020" lvl="0" indent="-274320" defTabSz="914400">
              <a:spcBef>
                <a:spcPts val="550"/>
              </a:spcBef>
              <a:buFont typeface="MS PGothic"/>
              <a:buChar char="❑"/>
              <a:tabLst>
                <a:tab pos="287020" algn="l"/>
              </a:tabLst>
              <a:defRPr/>
            </a:pPr>
            <a:r>
              <a:rPr lang="en-US" sz="1400" kern="0" spc="-5" dirty="0">
                <a:solidFill>
                  <a:prstClr val="black"/>
                </a:solidFill>
                <a:latin typeface="Calibri"/>
                <a:cs typeface="Calibri"/>
              </a:rPr>
              <a:t>  </a:t>
            </a:r>
          </a:p>
          <a:p>
            <a:pPr marL="287020" lvl="0" indent="-274320" defTabSz="914400">
              <a:spcBef>
                <a:spcPts val="550"/>
              </a:spcBef>
              <a:buFont typeface="MS PGothic"/>
              <a:buChar char="❑"/>
              <a:tabLst>
                <a:tab pos="287020" algn="l"/>
              </a:tabLst>
              <a:defRPr/>
            </a:pPr>
            <a:r>
              <a:rPr lang="en-US" sz="1400" kern="0" spc="-5" dirty="0">
                <a:solidFill>
                  <a:prstClr val="black"/>
                </a:solidFill>
                <a:latin typeface="Calibri"/>
                <a:cs typeface="Calibri"/>
              </a:rPr>
              <a:t> </a:t>
            </a:r>
          </a:p>
          <a:p>
            <a:pPr marL="287020" lvl="0" indent="-274320" defTabSz="914400">
              <a:spcBef>
                <a:spcPts val="550"/>
              </a:spcBef>
              <a:buFont typeface="MS PGothic"/>
              <a:buChar char="❑"/>
              <a:tabLst>
                <a:tab pos="287020" algn="l"/>
              </a:tabLst>
              <a:defRPr/>
            </a:pPr>
            <a:r>
              <a:rPr lang="en-US" sz="1400" kern="0" spc="-5" dirty="0">
                <a:solidFill>
                  <a:prstClr val="black"/>
                </a:solidFill>
                <a:latin typeface="Calibri"/>
                <a:cs typeface="Calibri"/>
              </a:rPr>
              <a:t> </a:t>
            </a:r>
          </a:p>
          <a:p>
            <a:pPr marL="287020" lvl="0" indent="-274320" defTabSz="914400">
              <a:spcBef>
                <a:spcPts val="550"/>
              </a:spcBef>
              <a:buFont typeface="MS PGothic"/>
              <a:buChar char="❑"/>
              <a:tabLst>
                <a:tab pos="287020" algn="l"/>
              </a:tabLst>
              <a:defRPr/>
            </a:pPr>
            <a:r>
              <a:rPr lang="en-US" sz="1400" kern="0" spc="-5" dirty="0">
                <a:solidFill>
                  <a:prstClr val="black"/>
                </a:solidFill>
                <a:latin typeface="Calibri"/>
                <a:cs typeface="Calibri"/>
              </a:rPr>
              <a:t> </a:t>
            </a:r>
            <a:endParaRPr lang="en-US" sz="1400" kern="0" dirty="0">
              <a:solidFill>
                <a:prstClr val="black"/>
              </a:solidFill>
              <a:latin typeface="Calibri"/>
              <a:cs typeface="Calibri"/>
            </a:endParaRPr>
          </a:p>
        </p:txBody>
      </p:sp>
      <p:sp>
        <p:nvSpPr>
          <p:cNvPr id="9" name="Text Placeholder 3">
            <a:extLst>
              <a:ext uri="{FF2B5EF4-FFF2-40B4-BE49-F238E27FC236}">
                <a16:creationId xmlns:a16="http://schemas.microsoft.com/office/drawing/2014/main" id="{CD9C577B-58DF-447A-AAD1-810FCE0358E0}"/>
              </a:ext>
            </a:extLst>
          </p:cNvPr>
          <p:cNvSpPr txBox="1">
            <a:spLocks/>
          </p:cNvSpPr>
          <p:nvPr/>
        </p:nvSpPr>
        <p:spPr>
          <a:xfrm>
            <a:off x="384817" y="3719807"/>
            <a:ext cx="4401531" cy="169285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93675" lvl="0" indent="0" algn="ctr">
              <a:lnSpc>
                <a:spcPts val="2070"/>
              </a:lnSpc>
              <a:spcBef>
                <a:spcPts val="100"/>
              </a:spcBef>
              <a:spcAft>
                <a:spcPts val="0"/>
              </a:spcAft>
              <a:buClrTx/>
              <a:buSzTx/>
              <a:buNone/>
              <a:defRPr/>
            </a:pPr>
            <a:r>
              <a:rPr lang="en-US" sz="1400" b="1" kern="0" spc="-5" dirty="0">
                <a:solidFill>
                  <a:prstClr val="black"/>
                </a:solidFill>
                <a:latin typeface="Calibri"/>
                <a:cs typeface="Calibri"/>
              </a:rPr>
              <a:t>How to best support/comfort me:</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p:txBody>
      </p:sp>
      <p:sp>
        <p:nvSpPr>
          <p:cNvPr id="3" name="Picture Placeholder 2" descr="placeholder for inserting a picture of the person described in the one-pager">
            <a:extLst>
              <a:ext uri="{FF2B5EF4-FFF2-40B4-BE49-F238E27FC236}">
                <a16:creationId xmlns:a16="http://schemas.microsoft.com/office/drawing/2014/main" id="{21BB15AB-70A3-4164-A1E1-C6F20EBA8C8A}"/>
              </a:ext>
            </a:extLst>
          </p:cNvPr>
          <p:cNvSpPr>
            <a:spLocks noGrp="1"/>
          </p:cNvSpPr>
          <p:nvPr>
            <p:ph type="pic" sz="quarter" idx="10"/>
          </p:nvPr>
        </p:nvSpPr>
        <p:spPr>
          <a:xfrm>
            <a:off x="5295065" y="2004561"/>
            <a:ext cx="1591631" cy="2111962"/>
          </a:xfrm>
        </p:spPr>
      </p:sp>
      <p:sp>
        <p:nvSpPr>
          <p:cNvPr id="8" name="Text Placeholder 2">
            <a:extLst>
              <a:ext uri="{FF2B5EF4-FFF2-40B4-BE49-F238E27FC236}">
                <a16:creationId xmlns:a16="http://schemas.microsoft.com/office/drawing/2014/main" id="{E4D5705C-080F-40DA-A85A-BFB89D1E0557}"/>
              </a:ext>
            </a:extLst>
          </p:cNvPr>
          <p:cNvSpPr txBox="1">
            <a:spLocks/>
          </p:cNvSpPr>
          <p:nvPr/>
        </p:nvSpPr>
        <p:spPr>
          <a:xfrm>
            <a:off x="7385172" y="2026901"/>
            <a:ext cx="4293308" cy="149616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3399"/>
              </a:buClr>
              <a:buSzPct val="108000"/>
              <a:buFont typeface="Calibri" panose="020F050202020403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001689"/>
              </a:buClr>
              <a:buSzPct val="80000"/>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rgbClr val="003399"/>
              </a:buClr>
              <a:buSzPct val="94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rgbClr val="003399"/>
              </a:buClr>
              <a:buSzPct val="80000"/>
              <a:buFont typeface="Courier New" panose="02070309020205020404" pitchFamily="49" charset="0"/>
              <a:buChar char="o"/>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93675" lvl="0" indent="0" algn="ctr">
              <a:lnSpc>
                <a:spcPts val="2070"/>
              </a:lnSpc>
              <a:spcBef>
                <a:spcPts val="100"/>
              </a:spcBef>
              <a:spcAft>
                <a:spcPts val="0"/>
              </a:spcAft>
              <a:buClrTx/>
              <a:buSzTx/>
              <a:buNone/>
              <a:defRPr/>
            </a:pPr>
            <a:r>
              <a:rPr lang="en-US" sz="1400" b="1" kern="0" spc="-5" dirty="0">
                <a:solidFill>
                  <a:prstClr val="black"/>
                </a:solidFill>
                <a:latin typeface="Calibri"/>
                <a:cs typeface="Calibri"/>
              </a:rPr>
              <a:t>What’s most important to me:</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p:txBody>
      </p:sp>
      <p:sp>
        <p:nvSpPr>
          <p:cNvPr id="5" name="Slide Number Placeholder 4">
            <a:extLst>
              <a:ext uri="{FF2B5EF4-FFF2-40B4-BE49-F238E27FC236}">
                <a16:creationId xmlns:a16="http://schemas.microsoft.com/office/drawing/2014/main" id="{FC5279D0-8EFC-4E01-A37C-E079010B2011}"/>
              </a:ext>
            </a:extLst>
          </p:cNvPr>
          <p:cNvSpPr>
            <a:spLocks noGrp="1"/>
          </p:cNvSpPr>
          <p:nvPr>
            <p:ph type="sldNum" sz="quarter" idx="12"/>
          </p:nvPr>
        </p:nvSpPr>
        <p:spPr>
          <a:xfrm>
            <a:off x="11714698" y="-10633"/>
            <a:ext cx="478248" cy="303027"/>
          </a:xfrm>
        </p:spPr>
        <p:txBody>
          <a:bodyPr/>
          <a:lstStyle/>
          <a:p>
            <a:fld id="{80AD2437-B558-414C-94B2-800AD1118709}" type="slidenum">
              <a:rPr lang="en-US" smtClean="0"/>
              <a:pPr/>
              <a:t>34</a:t>
            </a:fld>
            <a:endParaRPr lang="en-US" dirty="0"/>
          </a:p>
        </p:txBody>
      </p:sp>
      <p:sp>
        <p:nvSpPr>
          <p:cNvPr id="7" name="Text Placeholder 3">
            <a:extLst>
              <a:ext uri="{FF2B5EF4-FFF2-40B4-BE49-F238E27FC236}">
                <a16:creationId xmlns:a16="http://schemas.microsoft.com/office/drawing/2014/main" id="{BE24111B-212B-42F7-A1F2-0FD99F84065D}"/>
              </a:ext>
            </a:extLst>
          </p:cNvPr>
          <p:cNvSpPr>
            <a:spLocks noGrp="1"/>
          </p:cNvSpPr>
          <p:nvPr>
            <p:ph type="body" sz="quarter" idx="11"/>
          </p:nvPr>
        </p:nvSpPr>
        <p:spPr>
          <a:xfrm>
            <a:off x="7395413" y="3769004"/>
            <a:ext cx="4575895" cy="1594466"/>
          </a:xfrm>
        </p:spPr>
        <p:txBody>
          <a:bodyPr/>
          <a:lstStyle/>
          <a:p>
            <a:pPr marL="193675" lvl="0" indent="0" algn="ctr">
              <a:lnSpc>
                <a:spcPts val="2070"/>
              </a:lnSpc>
              <a:spcBef>
                <a:spcPts val="100"/>
              </a:spcBef>
              <a:spcAft>
                <a:spcPts val="0"/>
              </a:spcAft>
              <a:buClrTx/>
              <a:buSzTx/>
              <a:buNone/>
              <a:defRPr/>
            </a:pPr>
            <a:r>
              <a:rPr lang="en-US" sz="1400" b="1" kern="0" spc="-5" dirty="0">
                <a:solidFill>
                  <a:prstClr val="black"/>
                </a:solidFill>
                <a:latin typeface="Calibri"/>
                <a:cs typeface="Calibri"/>
              </a:rPr>
              <a:t>How to best support/comfort me:</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a:p>
            <a:pPr marL="268605" lvl="0" indent="-245745">
              <a:lnSpc>
                <a:spcPct val="100000"/>
              </a:lnSpc>
              <a:spcBef>
                <a:spcPts val="570"/>
              </a:spcBef>
              <a:spcAft>
                <a:spcPts val="0"/>
              </a:spcAft>
              <a:buClrTx/>
              <a:buSzTx/>
              <a:buFont typeface="MS PGothic"/>
              <a:buChar char="❑"/>
              <a:tabLst>
                <a:tab pos="268605" algn="l"/>
              </a:tabLst>
              <a:defRPr/>
            </a:pPr>
            <a:r>
              <a:rPr lang="en-US" sz="1400" spc="-5" dirty="0">
                <a:solidFill>
                  <a:prstClr val="black"/>
                </a:solidFill>
                <a:latin typeface="Calibri"/>
                <a:cs typeface="Calibri"/>
              </a:rPr>
              <a:t> </a:t>
            </a:r>
          </a:p>
        </p:txBody>
      </p:sp>
    </p:spTree>
    <p:extLst>
      <p:ext uri="{BB962C8B-B14F-4D97-AF65-F5344CB8AC3E}">
        <p14:creationId xmlns:p14="http://schemas.microsoft.com/office/powerpoint/2010/main" val="377090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EEAF-B597-4DC4-8D1F-D25095519DF5}"/>
              </a:ext>
            </a:extLst>
          </p:cNvPr>
          <p:cNvSpPr>
            <a:spLocks noGrp="1"/>
          </p:cNvSpPr>
          <p:nvPr>
            <p:ph type="title"/>
          </p:nvPr>
        </p:nvSpPr>
        <p:spPr>
          <a:xfrm>
            <a:off x="595901" y="247176"/>
            <a:ext cx="4633826" cy="1469618"/>
          </a:xfrm>
        </p:spPr>
        <p:txBody>
          <a:bodyPr/>
          <a:lstStyle/>
          <a:p>
            <a:r>
              <a:rPr lang="en-US" dirty="0"/>
              <a:t>Questions</a:t>
            </a:r>
          </a:p>
        </p:txBody>
      </p:sp>
      <p:pic>
        <p:nvPicPr>
          <p:cNvPr id="6" name="Picture Placeholder 5" descr="Question marks in different color and size thought bubbles.">
            <a:extLst>
              <a:ext uri="{FF2B5EF4-FFF2-40B4-BE49-F238E27FC236}">
                <a16:creationId xmlns:a16="http://schemas.microsoft.com/office/drawing/2014/main" id="{FF007DDA-4841-4CDD-B774-4148E07BACA4}"/>
              </a:ext>
            </a:extLst>
          </p:cNvPr>
          <p:cNvPicPr>
            <a:picLocks noGrp="1" noChangeAspect="1"/>
          </p:cNvPicPr>
          <p:nvPr>
            <p:ph type="pic" sz="quarter" idx="10"/>
          </p:nvPr>
        </p:nvPicPr>
        <p:blipFill rotWithShape="1">
          <a:blip r:embed="rId3"/>
          <a:srcRect t="966" b="2182"/>
          <a:stretch/>
        </p:blipFill>
        <p:spPr>
          <a:xfrm>
            <a:off x="5229726" y="560063"/>
            <a:ext cx="6963220" cy="4529007"/>
          </a:xfrm>
        </p:spPr>
      </p:pic>
      <p:sp>
        <p:nvSpPr>
          <p:cNvPr id="4" name="Slide Number Placeholder 3">
            <a:extLst>
              <a:ext uri="{FF2B5EF4-FFF2-40B4-BE49-F238E27FC236}">
                <a16:creationId xmlns:a16="http://schemas.microsoft.com/office/drawing/2014/main" id="{7AE1534D-5AC9-44C9-9C37-AB28AF5370FA}"/>
              </a:ext>
            </a:extLst>
          </p:cNvPr>
          <p:cNvSpPr>
            <a:spLocks noGrp="1"/>
          </p:cNvSpPr>
          <p:nvPr>
            <p:ph type="sldNum" sz="quarter" idx="12"/>
          </p:nvPr>
        </p:nvSpPr>
        <p:spPr/>
        <p:txBody>
          <a:bodyPr/>
          <a:lstStyle/>
          <a:p>
            <a:fld id="{80AD2437-B558-414C-94B2-800AD1118709}" type="slidenum">
              <a:rPr lang="en-US" smtClean="0"/>
              <a:pPr/>
              <a:t>35</a:t>
            </a:fld>
            <a:endParaRPr lang="en-US" dirty="0"/>
          </a:p>
        </p:txBody>
      </p:sp>
    </p:spTree>
    <p:extLst>
      <p:ext uri="{BB962C8B-B14F-4D97-AF65-F5344CB8AC3E}">
        <p14:creationId xmlns:p14="http://schemas.microsoft.com/office/powerpoint/2010/main" val="4107719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8991-ABFF-4145-ADD5-C73B7C1E96AF}"/>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665DD632-AC4A-46A3-89FF-F61A426A3DA4}"/>
              </a:ext>
            </a:extLst>
          </p:cNvPr>
          <p:cNvSpPr>
            <a:spLocks noGrp="1"/>
          </p:cNvSpPr>
          <p:nvPr>
            <p:ph type="body" sz="quarter" idx="10"/>
          </p:nvPr>
        </p:nvSpPr>
        <p:spPr/>
        <p:txBody>
          <a:bodyPr/>
          <a:lstStyle/>
          <a:p>
            <a:pPr marL="223838" indent="-223838">
              <a:buFont typeface="Arial" panose="020B0604020202020204" pitchFamily="34" charset="0"/>
              <a:buChar char="•"/>
            </a:pPr>
            <a:r>
              <a:rPr lang="en-US" dirty="0">
                <a:hlinkClick r:id="rId3"/>
              </a:rPr>
              <a:t>Minnesota Gathering YouTube video: OPDs for Children 2021</a:t>
            </a:r>
            <a:r>
              <a:rPr lang="en-US" dirty="0"/>
              <a:t> (https://youtu.be/7gPbUQf5K5Y)</a:t>
            </a:r>
          </a:p>
          <a:p>
            <a:pPr marL="223838" indent="-223838">
              <a:buFont typeface="Arial" panose="020B0604020202020204" pitchFamily="34" charset="0"/>
              <a:buChar char="•"/>
            </a:pPr>
            <a:r>
              <a:rPr lang="en-US" dirty="0">
                <a:hlinkClick r:id="rId4"/>
              </a:rPr>
              <a:t>The Learning Community for Person Centered Practices</a:t>
            </a:r>
            <a:r>
              <a:rPr lang="en-US" dirty="0"/>
              <a:t> (https://tlcpcp.com)</a:t>
            </a:r>
          </a:p>
          <a:p>
            <a:pPr marL="223838" indent="-223838">
              <a:buFont typeface="Arial" panose="020B0604020202020204" pitchFamily="34" charset="0"/>
              <a:buChar char="•"/>
            </a:pPr>
            <a:r>
              <a:rPr lang="en-US" dirty="0">
                <a:hlinkClick r:id="rId5"/>
              </a:rPr>
              <a:t>Support Development Associates: Go-To Guide for Person-Centered Thinking (PCT) Skills webpage</a:t>
            </a:r>
            <a:r>
              <a:rPr lang="en-US" dirty="0"/>
              <a:t> (https://sdaus.com/tool-kit-templates-examples)</a:t>
            </a:r>
          </a:p>
          <a:p>
            <a:pPr marL="223838" indent="-223838">
              <a:buFont typeface="Arial" panose="020B0604020202020204" pitchFamily="34" charset="0"/>
              <a:buChar char="•"/>
            </a:pPr>
            <a:r>
              <a:rPr lang="en-US" dirty="0">
                <a:hlinkClick r:id="rId6"/>
              </a:rPr>
              <a:t>Helen Sanderson Associates: One-Page Profile Templates webpage</a:t>
            </a:r>
            <a:r>
              <a:rPr lang="en-US" dirty="0"/>
              <a:t> (http://helensandersonassociates.co.uk/person-centred-practice/one-page-profiles/one-page-profile-templates)</a:t>
            </a:r>
          </a:p>
        </p:txBody>
      </p:sp>
      <p:sp>
        <p:nvSpPr>
          <p:cNvPr id="4" name="Slide Number Placeholder 3">
            <a:extLst>
              <a:ext uri="{FF2B5EF4-FFF2-40B4-BE49-F238E27FC236}">
                <a16:creationId xmlns:a16="http://schemas.microsoft.com/office/drawing/2014/main" id="{EFD94E1A-B6D1-491F-BED7-3E93502D9E2A}"/>
              </a:ext>
            </a:extLst>
          </p:cNvPr>
          <p:cNvSpPr>
            <a:spLocks noGrp="1"/>
          </p:cNvSpPr>
          <p:nvPr>
            <p:ph type="sldNum" sz="quarter" idx="12"/>
          </p:nvPr>
        </p:nvSpPr>
        <p:spPr/>
        <p:txBody>
          <a:bodyPr/>
          <a:lstStyle/>
          <a:p>
            <a:fld id="{80AD2437-B558-414C-94B2-800AD1118709}" type="slidenum">
              <a:rPr lang="en-US" smtClean="0"/>
              <a:pPr/>
              <a:t>36</a:t>
            </a:fld>
            <a:endParaRPr lang="en-US" dirty="0"/>
          </a:p>
        </p:txBody>
      </p:sp>
    </p:spTree>
    <p:extLst>
      <p:ext uri="{BB962C8B-B14F-4D97-AF65-F5344CB8AC3E}">
        <p14:creationId xmlns:p14="http://schemas.microsoft.com/office/powerpoint/2010/main" val="136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06F1-F0B1-41EB-8A80-507C737CA55C}"/>
              </a:ext>
            </a:extLst>
          </p:cNvPr>
          <p:cNvSpPr>
            <a:spLocks noGrp="1"/>
          </p:cNvSpPr>
          <p:nvPr>
            <p:ph type="title"/>
          </p:nvPr>
        </p:nvSpPr>
        <p:spPr/>
        <p:txBody>
          <a:bodyPr/>
          <a:lstStyle/>
          <a:p>
            <a:r>
              <a:rPr lang="en-US" dirty="0"/>
              <a:t>Resources (continued)</a:t>
            </a:r>
          </a:p>
        </p:txBody>
      </p:sp>
      <p:sp>
        <p:nvSpPr>
          <p:cNvPr id="3" name="Text Placeholder 2">
            <a:extLst>
              <a:ext uri="{FF2B5EF4-FFF2-40B4-BE49-F238E27FC236}">
                <a16:creationId xmlns:a16="http://schemas.microsoft.com/office/drawing/2014/main" id="{15DD11A6-CF72-4AC3-9F24-A70FA8D41BD9}"/>
              </a:ext>
            </a:extLst>
          </p:cNvPr>
          <p:cNvSpPr>
            <a:spLocks noGrp="1"/>
          </p:cNvSpPr>
          <p:nvPr>
            <p:ph type="body" sz="quarter" idx="10"/>
          </p:nvPr>
        </p:nvSpPr>
        <p:spPr/>
        <p:txBody>
          <a:bodyPr/>
          <a:lstStyle/>
          <a:p>
            <a:pPr marL="236538" indent="-236538">
              <a:buFont typeface="Arial" panose="020B0604020202020204" pitchFamily="34" charset="0"/>
              <a:buChar char="•"/>
            </a:pPr>
            <a:r>
              <a:rPr lang="en-US" dirty="0">
                <a:hlinkClick r:id="rId3"/>
              </a:rPr>
              <a:t>It’s My Choice</a:t>
            </a:r>
            <a:r>
              <a:rPr lang="en-US" dirty="0"/>
              <a:t> (https://mn.gov/mnddc/extra/publications/Its-My-Choice.pdf)</a:t>
            </a:r>
          </a:p>
          <a:p>
            <a:pPr marL="236538" indent="-236538">
              <a:buFont typeface="Arial" panose="020B0604020202020204" pitchFamily="34" charset="0"/>
              <a:buChar char="•"/>
            </a:pPr>
            <a:r>
              <a:rPr lang="en-US" dirty="0">
                <a:hlinkClick r:id="rId4"/>
              </a:rPr>
              <a:t>Minnesota Department of Education (MDE) Person-Centered Thinking webpage</a:t>
            </a:r>
            <a:r>
              <a:rPr lang="en-US" dirty="0"/>
              <a:t> (https://education.mn.gov/MDE/fam/sped/MDE032791)</a:t>
            </a:r>
          </a:p>
          <a:p>
            <a:pPr marL="236538" indent="-236538">
              <a:buFont typeface="Arial" panose="020B0604020202020204" pitchFamily="34" charset="0"/>
              <a:buChar char="•"/>
            </a:pPr>
            <a:r>
              <a:rPr lang="en-US" dirty="0">
                <a:hlinkClick r:id="rId5"/>
              </a:rPr>
              <a:t>Positive Supports Minnesota</a:t>
            </a:r>
            <a:r>
              <a:rPr lang="en-US" dirty="0"/>
              <a:t> (https://mnpsp.org) </a:t>
            </a:r>
          </a:p>
          <a:p>
            <a:pPr marL="236538" indent="-236538">
              <a:buFont typeface="Arial" panose="020B0604020202020204" pitchFamily="34" charset="0"/>
              <a:buChar char="•"/>
            </a:pPr>
            <a:r>
              <a:rPr lang="en-US" dirty="0">
                <a:hlinkClick r:id="rId6"/>
              </a:rPr>
              <a:t>Minnesota Department of Human Services (DHS) Person-Centered Practices webpage</a:t>
            </a:r>
            <a:r>
              <a:rPr lang="en-US" dirty="0"/>
              <a:t> (https://mn.gov/dhs/partners-and-providers/program-overviews/long-term-services-and-supports/person-centered-practices)</a:t>
            </a:r>
          </a:p>
        </p:txBody>
      </p:sp>
      <p:sp>
        <p:nvSpPr>
          <p:cNvPr id="4" name="Slide Number Placeholder 3">
            <a:extLst>
              <a:ext uri="{FF2B5EF4-FFF2-40B4-BE49-F238E27FC236}">
                <a16:creationId xmlns:a16="http://schemas.microsoft.com/office/drawing/2014/main" id="{DA8EF2EB-A34F-402E-8FDC-F5A9F3AB2646}"/>
              </a:ext>
            </a:extLst>
          </p:cNvPr>
          <p:cNvSpPr>
            <a:spLocks noGrp="1"/>
          </p:cNvSpPr>
          <p:nvPr>
            <p:ph type="sldNum" sz="quarter" idx="12"/>
          </p:nvPr>
        </p:nvSpPr>
        <p:spPr/>
        <p:txBody>
          <a:bodyPr/>
          <a:lstStyle/>
          <a:p>
            <a:fld id="{80AD2437-B558-414C-94B2-800AD1118709}" type="slidenum">
              <a:rPr lang="en-US" smtClean="0"/>
              <a:pPr/>
              <a:t>37</a:t>
            </a:fld>
            <a:endParaRPr lang="en-US" dirty="0"/>
          </a:p>
        </p:txBody>
      </p:sp>
    </p:spTree>
    <p:extLst>
      <p:ext uri="{BB962C8B-B14F-4D97-AF65-F5344CB8AC3E}">
        <p14:creationId xmlns:p14="http://schemas.microsoft.com/office/powerpoint/2010/main" val="60345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132-90AE-4BBE-83F0-0C58873050D4}"/>
              </a:ext>
            </a:extLst>
          </p:cNvPr>
          <p:cNvSpPr>
            <a:spLocks noGrp="1"/>
          </p:cNvSpPr>
          <p:nvPr>
            <p:ph type="title"/>
          </p:nvPr>
        </p:nvSpPr>
        <p:spPr/>
        <p:txBody>
          <a:bodyPr/>
          <a:lstStyle/>
          <a:p>
            <a:r>
              <a:rPr lang="en-US" dirty="0"/>
              <a:t>Person-Centered Practice Examples in Minnesota Schools: Contract Opportunity</a:t>
            </a:r>
          </a:p>
        </p:txBody>
      </p:sp>
      <p:sp>
        <p:nvSpPr>
          <p:cNvPr id="3" name="Text Placeholder 2">
            <a:extLst>
              <a:ext uri="{FF2B5EF4-FFF2-40B4-BE49-F238E27FC236}">
                <a16:creationId xmlns:a16="http://schemas.microsoft.com/office/drawing/2014/main" id="{116000F4-C3C6-4420-812B-E61754E278F2}"/>
              </a:ext>
            </a:extLst>
          </p:cNvPr>
          <p:cNvSpPr>
            <a:spLocks noGrp="1"/>
          </p:cNvSpPr>
          <p:nvPr>
            <p:ph type="body" sz="quarter" idx="10"/>
          </p:nvPr>
        </p:nvSpPr>
        <p:spPr>
          <a:xfrm>
            <a:off x="622998" y="1841231"/>
            <a:ext cx="4052241" cy="3873769"/>
          </a:xfrm>
        </p:spPr>
        <p:txBody>
          <a:bodyPr/>
          <a:lstStyle/>
          <a:p>
            <a:pPr marL="0" indent="0">
              <a:buNone/>
            </a:pPr>
            <a:r>
              <a:rPr lang="en-US" sz="1800" b="1" dirty="0"/>
              <a:t>Purpose: </a:t>
            </a:r>
            <a:r>
              <a:rPr lang="en-US" sz="1800" dirty="0"/>
              <a:t>Provide additional opportunities for schools and districts to share current information and video stories about person-centered practices in Minnesota schools and programs.</a:t>
            </a:r>
          </a:p>
          <a:p>
            <a:pPr marL="236538" indent="-236538">
              <a:spcBef>
                <a:spcPts val="200"/>
              </a:spcBef>
              <a:buFont typeface="Arial" panose="020B0604020202020204" pitchFamily="34" charset="0"/>
              <a:buChar char="•"/>
            </a:pPr>
            <a:r>
              <a:rPr lang="en-US" sz="1800" dirty="0"/>
              <a:t>MDE is offering contracts to schools and districts to develop approved, student or family-centered stories.</a:t>
            </a:r>
          </a:p>
          <a:p>
            <a:pPr marL="236538" indent="-236538">
              <a:spcBef>
                <a:spcPts val="200"/>
              </a:spcBef>
              <a:buFont typeface="Arial" panose="020B0604020202020204" pitchFamily="34" charset="0"/>
              <a:buChar char="•"/>
            </a:pPr>
            <a:r>
              <a:rPr lang="en-US" sz="1800" dirty="0"/>
              <a:t>Provide examples of person-centered practices that have demonstrated evidence, implementation supports and usability across a range of school, home and community environments.</a:t>
            </a:r>
          </a:p>
        </p:txBody>
      </p:sp>
      <p:sp>
        <p:nvSpPr>
          <p:cNvPr id="4" name="Text Placeholder 3">
            <a:extLst>
              <a:ext uri="{FF2B5EF4-FFF2-40B4-BE49-F238E27FC236}">
                <a16:creationId xmlns:a16="http://schemas.microsoft.com/office/drawing/2014/main" id="{13933607-5A4E-4F6F-8A38-B49C745C55D3}"/>
              </a:ext>
            </a:extLst>
          </p:cNvPr>
          <p:cNvSpPr>
            <a:spLocks noGrp="1"/>
          </p:cNvSpPr>
          <p:nvPr>
            <p:ph type="body" sz="quarter" idx="11"/>
          </p:nvPr>
        </p:nvSpPr>
        <p:spPr>
          <a:xfrm>
            <a:off x="5324168" y="1841231"/>
            <a:ext cx="6277823" cy="3873769"/>
          </a:xfrm>
        </p:spPr>
        <p:txBody>
          <a:bodyPr/>
          <a:lstStyle/>
          <a:p>
            <a:pPr marL="0" indent="0">
              <a:buNone/>
            </a:pPr>
            <a:r>
              <a:rPr lang="en-US" sz="1800" b="1" dirty="0"/>
              <a:t>Stories may include, but are not limited to:</a:t>
            </a:r>
          </a:p>
          <a:p>
            <a:pPr marL="236538" indent="-236538">
              <a:spcBef>
                <a:spcPts val="200"/>
              </a:spcBef>
              <a:spcAft>
                <a:spcPts val="400"/>
              </a:spcAft>
              <a:buFont typeface="Arial" panose="020B0604020202020204" pitchFamily="34" charset="0"/>
              <a:buChar char="•"/>
            </a:pPr>
            <a:r>
              <a:rPr lang="en-US" sz="1800" dirty="0"/>
              <a:t>Description of the person-centered practice used with the student or family</a:t>
            </a:r>
          </a:p>
          <a:p>
            <a:pPr marL="236538" indent="-236538">
              <a:spcBef>
                <a:spcPts val="200"/>
              </a:spcBef>
              <a:spcAft>
                <a:spcPts val="400"/>
              </a:spcAft>
              <a:buFont typeface="Arial" panose="020B0604020202020204" pitchFamily="34" charset="0"/>
              <a:buChar char="•"/>
            </a:pPr>
            <a:r>
              <a:rPr lang="en-US" sz="1800" dirty="0"/>
              <a:t>How the person-centered practice was implemented</a:t>
            </a:r>
          </a:p>
          <a:p>
            <a:pPr marL="236538" indent="-236538">
              <a:spcBef>
                <a:spcPts val="200"/>
              </a:spcBef>
              <a:spcAft>
                <a:spcPts val="400"/>
              </a:spcAft>
              <a:buFont typeface="Arial" panose="020B0604020202020204" pitchFamily="34" charset="0"/>
              <a:buChar char="•"/>
            </a:pPr>
            <a:r>
              <a:rPr lang="en-US" sz="1800" dirty="0"/>
              <a:t>Available professional development opportunities for the practice</a:t>
            </a:r>
          </a:p>
          <a:p>
            <a:pPr marL="236538" indent="-236538">
              <a:spcBef>
                <a:spcPts val="200"/>
              </a:spcBef>
              <a:spcAft>
                <a:spcPts val="400"/>
              </a:spcAft>
              <a:buFont typeface="Arial" panose="020B0604020202020204" pitchFamily="34" charset="0"/>
              <a:buChar char="•"/>
            </a:pPr>
            <a:r>
              <a:rPr lang="en-US" sz="1800" dirty="0"/>
              <a:t>How it may have improved graduation rates, employment opportunities, increased integration or other specific outcomes of your focus </a:t>
            </a:r>
          </a:p>
          <a:p>
            <a:pPr marL="236538" indent="-236538">
              <a:spcBef>
                <a:spcPts val="200"/>
              </a:spcBef>
              <a:spcAft>
                <a:spcPts val="400"/>
              </a:spcAft>
              <a:buFont typeface="Arial" panose="020B0604020202020204" pitchFamily="34" charset="0"/>
              <a:buChar char="•"/>
            </a:pPr>
            <a:r>
              <a:rPr lang="en-US" sz="1800" dirty="0"/>
              <a:t>A student success story about how it impacted the student</a:t>
            </a:r>
          </a:p>
          <a:p>
            <a:pPr marL="0" indent="0">
              <a:buNone/>
            </a:pPr>
            <a:r>
              <a:rPr lang="en-US" sz="1800" dirty="0">
                <a:hlinkClick r:id="rId3"/>
              </a:rPr>
              <a:t>Person-Centered Practice Examples in Minnesota Schools contract proposal page</a:t>
            </a:r>
            <a:r>
              <a:rPr lang="en-US" sz="1800" dirty="0"/>
              <a:t> (http://s.alchemer.com/s3/Person-CenteredExamplesMN)</a:t>
            </a:r>
          </a:p>
        </p:txBody>
      </p:sp>
      <p:sp>
        <p:nvSpPr>
          <p:cNvPr id="5" name="Slide Number Placeholder 4">
            <a:extLst>
              <a:ext uri="{FF2B5EF4-FFF2-40B4-BE49-F238E27FC236}">
                <a16:creationId xmlns:a16="http://schemas.microsoft.com/office/drawing/2014/main" id="{B2E07B5F-51E6-436A-85C7-C24E712DDBE5}"/>
              </a:ext>
            </a:extLst>
          </p:cNvPr>
          <p:cNvSpPr>
            <a:spLocks noGrp="1"/>
          </p:cNvSpPr>
          <p:nvPr>
            <p:ph type="sldNum" sz="quarter" idx="12"/>
          </p:nvPr>
        </p:nvSpPr>
        <p:spPr/>
        <p:txBody>
          <a:bodyPr/>
          <a:lstStyle/>
          <a:p>
            <a:fld id="{80AD2437-B558-414C-94B2-800AD1118709}" type="slidenum">
              <a:rPr lang="en-US" smtClean="0"/>
              <a:pPr/>
              <a:t>38</a:t>
            </a:fld>
            <a:endParaRPr lang="en-US" dirty="0"/>
          </a:p>
        </p:txBody>
      </p:sp>
    </p:spTree>
    <p:extLst>
      <p:ext uri="{BB962C8B-B14F-4D97-AF65-F5344CB8AC3E}">
        <p14:creationId xmlns:p14="http://schemas.microsoft.com/office/powerpoint/2010/main" val="224433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2FEF-4DF9-487E-B311-480D106FE860}"/>
              </a:ext>
            </a:extLst>
          </p:cNvPr>
          <p:cNvSpPr>
            <a:spLocks noGrp="1"/>
          </p:cNvSpPr>
          <p:nvPr>
            <p:ph type="title"/>
          </p:nvPr>
        </p:nvSpPr>
        <p:spPr/>
        <p:txBody>
          <a:bodyPr/>
          <a:lstStyle/>
          <a:p>
            <a:r>
              <a:rPr lang="en-US" dirty="0"/>
              <a:t>Interested in Receiving Email Updates?</a:t>
            </a:r>
          </a:p>
        </p:txBody>
      </p:sp>
      <p:sp>
        <p:nvSpPr>
          <p:cNvPr id="3" name="Text Placeholder 2">
            <a:extLst>
              <a:ext uri="{FF2B5EF4-FFF2-40B4-BE49-F238E27FC236}">
                <a16:creationId xmlns:a16="http://schemas.microsoft.com/office/drawing/2014/main" id="{B582F200-9B3C-4DBE-9DD0-A0FB16FE7A3A}"/>
              </a:ext>
            </a:extLst>
          </p:cNvPr>
          <p:cNvSpPr>
            <a:spLocks noGrp="1"/>
          </p:cNvSpPr>
          <p:nvPr>
            <p:ph type="body" sz="quarter" idx="10"/>
          </p:nvPr>
        </p:nvSpPr>
        <p:spPr/>
        <p:txBody>
          <a:bodyPr/>
          <a:lstStyle/>
          <a:p>
            <a:pPr marL="0" indent="0">
              <a:buNone/>
            </a:pPr>
            <a:r>
              <a:rPr lang="en-US" dirty="0">
                <a:hlinkClick r:id="rId3"/>
              </a:rPr>
              <a:t>Email the Minnesota Department of Education's leadership team</a:t>
            </a:r>
            <a:r>
              <a:rPr lang="en-US" dirty="0"/>
              <a:t> (mde.person-centered@state.mn.us) to be added to the list of upcoming person-centered practice professional development opportunities.</a:t>
            </a:r>
          </a:p>
        </p:txBody>
      </p:sp>
      <p:sp>
        <p:nvSpPr>
          <p:cNvPr id="4" name="Slide Number Placeholder 3">
            <a:extLst>
              <a:ext uri="{FF2B5EF4-FFF2-40B4-BE49-F238E27FC236}">
                <a16:creationId xmlns:a16="http://schemas.microsoft.com/office/drawing/2014/main" id="{1160BC89-4AE9-466E-A20E-711921145D4D}"/>
              </a:ext>
            </a:extLst>
          </p:cNvPr>
          <p:cNvSpPr>
            <a:spLocks noGrp="1"/>
          </p:cNvSpPr>
          <p:nvPr>
            <p:ph type="sldNum" sz="quarter" idx="12"/>
          </p:nvPr>
        </p:nvSpPr>
        <p:spPr/>
        <p:txBody>
          <a:bodyPr/>
          <a:lstStyle/>
          <a:p>
            <a:fld id="{80AD2437-B558-414C-94B2-800AD1118709}" type="slidenum">
              <a:rPr lang="en-US" smtClean="0"/>
              <a:pPr/>
              <a:t>39</a:t>
            </a:fld>
            <a:endParaRPr lang="en-US" dirty="0"/>
          </a:p>
        </p:txBody>
      </p:sp>
    </p:spTree>
    <p:extLst>
      <p:ext uri="{BB962C8B-B14F-4D97-AF65-F5344CB8AC3E}">
        <p14:creationId xmlns:p14="http://schemas.microsoft.com/office/powerpoint/2010/main" val="134745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67DE-0633-461A-BD21-98FFAC96CF69}"/>
              </a:ext>
            </a:extLst>
          </p:cNvPr>
          <p:cNvSpPr>
            <a:spLocks noGrp="1"/>
          </p:cNvSpPr>
          <p:nvPr>
            <p:ph type="title"/>
          </p:nvPr>
        </p:nvSpPr>
        <p:spPr/>
        <p:txBody>
          <a:bodyPr/>
          <a:lstStyle/>
          <a:p>
            <a:r>
              <a:rPr lang="en-US" dirty="0"/>
              <a:t>Why use Person-Centered Practices?</a:t>
            </a:r>
          </a:p>
        </p:txBody>
      </p:sp>
      <p:sp>
        <p:nvSpPr>
          <p:cNvPr id="3" name="Text Placeholder 2">
            <a:extLst>
              <a:ext uri="{FF2B5EF4-FFF2-40B4-BE49-F238E27FC236}">
                <a16:creationId xmlns:a16="http://schemas.microsoft.com/office/drawing/2014/main" id="{949B4B2E-B247-48F6-894F-9F00A9E865E8}"/>
              </a:ext>
            </a:extLst>
          </p:cNvPr>
          <p:cNvSpPr>
            <a:spLocks noGrp="1"/>
          </p:cNvSpPr>
          <p:nvPr>
            <p:ph type="body" sz="quarter" idx="10"/>
          </p:nvPr>
        </p:nvSpPr>
        <p:spPr/>
        <p:txBody>
          <a:bodyPr/>
          <a:lstStyle/>
          <a:p>
            <a:pPr marL="228600" indent="-228600">
              <a:spcBef>
                <a:spcPts val="200"/>
              </a:spcBef>
              <a:buFont typeface="Arial" panose="020B0604020202020204" pitchFamily="34" charset="0"/>
              <a:buChar char="•"/>
            </a:pPr>
            <a:r>
              <a:rPr lang="en-US" dirty="0"/>
              <a:t>Ensure that all students and their families have teams that use the most current information about their strengths, interests and needs</a:t>
            </a:r>
          </a:p>
          <a:p>
            <a:pPr marL="228600" indent="-228600">
              <a:spcBef>
                <a:spcPts val="200"/>
              </a:spcBef>
              <a:buFont typeface="Arial" panose="020B0604020202020204" pitchFamily="34" charset="0"/>
              <a:buChar char="•"/>
            </a:pPr>
            <a:r>
              <a:rPr lang="en-US" dirty="0"/>
              <a:t>Make informed choices about learning, working, living and playing in the most integrated settings possible</a:t>
            </a:r>
          </a:p>
          <a:p>
            <a:pPr marL="228600" indent="-228600">
              <a:spcBef>
                <a:spcPts val="200"/>
              </a:spcBef>
              <a:buFont typeface="Arial" panose="020B0604020202020204" pitchFamily="34" charset="0"/>
              <a:buChar char="•"/>
            </a:pPr>
            <a:r>
              <a:rPr lang="en-US" dirty="0"/>
              <a:t>Students can be even more active members of their</a:t>
            </a:r>
          </a:p>
          <a:p>
            <a:pPr marL="571500" lvl="4" indent="-228600">
              <a:spcBef>
                <a:spcPts val="0"/>
              </a:spcBef>
              <a:spcAft>
                <a:spcPts val="1200"/>
              </a:spcAft>
              <a:buFont typeface="Arial" panose="020B0604020202020204" pitchFamily="34" charset="0"/>
              <a:buChar char="•"/>
            </a:pPr>
            <a:r>
              <a:rPr lang="en-US" dirty="0"/>
              <a:t>Home, </a:t>
            </a:r>
          </a:p>
          <a:p>
            <a:pPr marL="571500" lvl="4" indent="-228600">
              <a:spcBef>
                <a:spcPts val="0"/>
              </a:spcBef>
              <a:spcAft>
                <a:spcPts val="1200"/>
              </a:spcAft>
              <a:buFont typeface="Arial" panose="020B0604020202020204" pitchFamily="34" charset="0"/>
              <a:buChar char="•"/>
            </a:pPr>
            <a:r>
              <a:rPr lang="en-US" dirty="0"/>
              <a:t>School, and</a:t>
            </a:r>
          </a:p>
          <a:p>
            <a:pPr marL="571500" lvl="4" indent="-228600">
              <a:spcBef>
                <a:spcPts val="0"/>
              </a:spcBef>
              <a:spcAft>
                <a:spcPts val="1200"/>
              </a:spcAft>
              <a:buFont typeface="Arial" panose="020B0604020202020204" pitchFamily="34" charset="0"/>
              <a:buChar char="•"/>
            </a:pPr>
            <a:r>
              <a:rPr lang="en-US" dirty="0"/>
              <a:t>Local community</a:t>
            </a:r>
          </a:p>
        </p:txBody>
      </p:sp>
      <p:sp>
        <p:nvSpPr>
          <p:cNvPr id="4" name="Slide Number Placeholder 3">
            <a:extLst>
              <a:ext uri="{FF2B5EF4-FFF2-40B4-BE49-F238E27FC236}">
                <a16:creationId xmlns:a16="http://schemas.microsoft.com/office/drawing/2014/main" id="{40E1B79B-1B7C-4D05-9FF4-3CAC3142C7E6}"/>
              </a:ext>
            </a:extLst>
          </p:cNvPr>
          <p:cNvSpPr>
            <a:spLocks noGrp="1"/>
          </p:cNvSpPr>
          <p:nvPr>
            <p:ph type="sldNum" sz="quarter" idx="12"/>
          </p:nvPr>
        </p:nvSpPr>
        <p:spPr/>
        <p:txBody>
          <a:bodyPr/>
          <a:lstStyle/>
          <a:p>
            <a:fld id="{80AD2437-B558-414C-94B2-800AD1118709}" type="slidenum">
              <a:rPr lang="en-US" smtClean="0"/>
              <a:pPr/>
              <a:t>4</a:t>
            </a:fld>
            <a:endParaRPr lang="en-US" dirty="0"/>
          </a:p>
        </p:txBody>
      </p:sp>
    </p:spTree>
    <p:extLst>
      <p:ext uri="{BB962C8B-B14F-4D97-AF65-F5344CB8AC3E}">
        <p14:creationId xmlns:p14="http://schemas.microsoft.com/office/powerpoint/2010/main" val="1362950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CA19-1698-4969-8384-A3598DEF57E5}"/>
              </a:ext>
            </a:extLst>
          </p:cNvPr>
          <p:cNvSpPr>
            <a:spLocks noGrp="1"/>
          </p:cNvSpPr>
          <p:nvPr>
            <p:ph type="title"/>
          </p:nvPr>
        </p:nvSpPr>
        <p:spPr/>
        <p:txBody>
          <a:bodyPr/>
          <a:lstStyle/>
          <a:p>
            <a:r>
              <a:rPr lang="en-US" dirty="0"/>
              <a:t>Share Your One-Page Description</a:t>
            </a:r>
          </a:p>
        </p:txBody>
      </p:sp>
      <p:sp>
        <p:nvSpPr>
          <p:cNvPr id="3" name="Text Placeholder 2">
            <a:extLst>
              <a:ext uri="{FF2B5EF4-FFF2-40B4-BE49-F238E27FC236}">
                <a16:creationId xmlns:a16="http://schemas.microsoft.com/office/drawing/2014/main" id="{6D1E9F7C-52D4-4ECD-9510-DE4B91CC1CBE}"/>
              </a:ext>
            </a:extLst>
          </p:cNvPr>
          <p:cNvSpPr>
            <a:spLocks noGrp="1"/>
          </p:cNvSpPr>
          <p:nvPr>
            <p:ph type="body" sz="quarter" idx="10"/>
          </p:nvPr>
        </p:nvSpPr>
        <p:spPr/>
        <p:txBody>
          <a:bodyPr/>
          <a:lstStyle/>
          <a:p>
            <a:pPr marL="0" indent="0">
              <a:buNone/>
            </a:pPr>
            <a:r>
              <a:rPr lang="en-US" dirty="0">
                <a:hlinkClick r:id="rId3"/>
              </a:rPr>
              <a:t>Email Mary Cashman-Bakken</a:t>
            </a:r>
            <a:r>
              <a:rPr lang="en-US" dirty="0"/>
              <a:t> (mde.person-centered@state.mn.us) to share your first draft of your One-Page Description.</a:t>
            </a:r>
          </a:p>
        </p:txBody>
      </p:sp>
      <p:sp>
        <p:nvSpPr>
          <p:cNvPr id="4" name="Slide Number Placeholder 3">
            <a:extLst>
              <a:ext uri="{FF2B5EF4-FFF2-40B4-BE49-F238E27FC236}">
                <a16:creationId xmlns:a16="http://schemas.microsoft.com/office/drawing/2014/main" id="{DEAAFA20-2DD6-43B3-9113-46E6C18B1A71}"/>
              </a:ext>
            </a:extLst>
          </p:cNvPr>
          <p:cNvSpPr>
            <a:spLocks noGrp="1"/>
          </p:cNvSpPr>
          <p:nvPr>
            <p:ph type="sldNum" sz="quarter" idx="12"/>
          </p:nvPr>
        </p:nvSpPr>
        <p:spPr/>
        <p:txBody>
          <a:bodyPr/>
          <a:lstStyle/>
          <a:p>
            <a:fld id="{80AD2437-B558-414C-94B2-800AD1118709}" type="slidenum">
              <a:rPr lang="en-US" smtClean="0"/>
              <a:pPr/>
              <a:t>40</a:t>
            </a:fld>
            <a:endParaRPr lang="en-US" dirty="0"/>
          </a:p>
        </p:txBody>
      </p:sp>
    </p:spTree>
    <p:extLst>
      <p:ext uri="{BB962C8B-B14F-4D97-AF65-F5344CB8AC3E}">
        <p14:creationId xmlns:p14="http://schemas.microsoft.com/office/powerpoint/2010/main" val="266121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35A1-E314-458A-8914-DB86B33CE849}"/>
              </a:ext>
            </a:extLst>
          </p:cNvPr>
          <p:cNvSpPr>
            <a:spLocks noGrp="1"/>
          </p:cNvSpPr>
          <p:nvPr>
            <p:ph type="ctrTitle"/>
          </p:nvPr>
        </p:nvSpPr>
        <p:spPr>
          <a:xfrm>
            <a:off x="592138" y="1947592"/>
            <a:ext cx="10999281" cy="647700"/>
          </a:xfrm>
        </p:spPr>
        <p:txBody>
          <a:bodyPr/>
          <a:lstStyle/>
          <a:p>
            <a:r>
              <a:rPr lang="en-US" dirty="0"/>
              <a:t>Thank you!</a:t>
            </a:r>
          </a:p>
        </p:txBody>
      </p:sp>
      <p:sp>
        <p:nvSpPr>
          <p:cNvPr id="3" name="Text Placeholder 2">
            <a:extLst>
              <a:ext uri="{FF2B5EF4-FFF2-40B4-BE49-F238E27FC236}">
                <a16:creationId xmlns:a16="http://schemas.microsoft.com/office/drawing/2014/main" id="{0CBB70FD-C73E-48B5-8AB2-B05C61F387D6}"/>
              </a:ext>
            </a:extLst>
          </p:cNvPr>
          <p:cNvSpPr>
            <a:spLocks noGrp="1"/>
          </p:cNvSpPr>
          <p:nvPr>
            <p:ph type="body" sz="quarter" idx="10"/>
          </p:nvPr>
        </p:nvSpPr>
        <p:spPr>
          <a:xfrm>
            <a:off x="872196" y="2595292"/>
            <a:ext cx="6457071" cy="1990775"/>
          </a:xfrm>
        </p:spPr>
        <p:txBody>
          <a:bodyPr/>
          <a:lstStyle/>
          <a:p>
            <a:pPr marL="0" indent="0" algn="l">
              <a:spcBef>
                <a:spcPts val="0"/>
              </a:spcBef>
              <a:spcAft>
                <a:spcPts val="0"/>
              </a:spcAft>
              <a:buNone/>
            </a:pPr>
            <a:r>
              <a:rPr lang="en-US" b="1" dirty="0"/>
              <a:t>Minnesota Department of Human Services</a:t>
            </a:r>
            <a:br>
              <a:rPr lang="en-US" b="1" dirty="0"/>
            </a:br>
            <a:r>
              <a:rPr lang="en-US" b="1" dirty="0"/>
              <a:t>Disability Services Division</a:t>
            </a:r>
          </a:p>
          <a:p>
            <a:pPr marL="0" indent="0" algn="l">
              <a:spcBef>
                <a:spcPts val="0"/>
              </a:spcBef>
              <a:spcAft>
                <a:spcPts val="0"/>
              </a:spcAft>
              <a:buNone/>
            </a:pPr>
            <a:r>
              <a:rPr lang="en-US" dirty="0"/>
              <a:t>PositiveSupports@state.mn.us</a:t>
            </a:r>
          </a:p>
          <a:p>
            <a:pPr marL="0" indent="0" algn="l">
              <a:spcAft>
                <a:spcPts val="0"/>
              </a:spcAft>
              <a:buNone/>
            </a:pPr>
            <a:r>
              <a:rPr lang="en-US" b="1" dirty="0"/>
              <a:t>Minnesota Department of Education </a:t>
            </a:r>
            <a:br>
              <a:rPr lang="en-US" b="1" dirty="0"/>
            </a:br>
            <a:r>
              <a:rPr lang="en-US" b="1" dirty="0"/>
              <a:t>Person-Centered Practices in Education Leadership Team</a:t>
            </a:r>
          </a:p>
          <a:p>
            <a:pPr marL="0" indent="0" algn="l">
              <a:spcBef>
                <a:spcPts val="0"/>
              </a:spcBef>
              <a:spcAft>
                <a:spcPts val="0"/>
              </a:spcAft>
              <a:buNone/>
            </a:pPr>
            <a:r>
              <a:rPr lang="en-US" dirty="0">
                <a:hlinkClick r:id="rId3"/>
              </a:rPr>
              <a:t>MDE.Person-Centered@state.mn.us</a:t>
            </a:r>
            <a:endParaRPr lang="en-US" dirty="0"/>
          </a:p>
        </p:txBody>
      </p:sp>
      <p:pic>
        <p:nvPicPr>
          <p:cNvPr id="14" name="Picture 13" descr="QR Code for MDE Person-Centered Practices in Education Leadership Team&#10;webpage (https://education.mn.gov/MDE/fam/sped/person)">
            <a:extLst>
              <a:ext uri="{FF2B5EF4-FFF2-40B4-BE49-F238E27FC236}">
                <a16:creationId xmlns:a16="http://schemas.microsoft.com/office/drawing/2014/main" id="{5E8F8808-997C-4A63-82F7-F5237E35023F}"/>
              </a:ext>
            </a:extLst>
          </p:cNvPr>
          <p:cNvPicPr>
            <a:picLocks noChangeAspect="1"/>
          </p:cNvPicPr>
          <p:nvPr/>
        </p:nvPicPr>
        <p:blipFill>
          <a:blip r:embed="rId4"/>
          <a:stretch>
            <a:fillRect/>
          </a:stretch>
        </p:blipFill>
        <p:spPr>
          <a:xfrm>
            <a:off x="9087701" y="2590034"/>
            <a:ext cx="1095810" cy="1095810"/>
          </a:xfrm>
          <a:prstGeom prst="rect">
            <a:avLst/>
          </a:prstGeom>
        </p:spPr>
      </p:pic>
      <p:sp>
        <p:nvSpPr>
          <p:cNvPr id="12" name="Rectangle 11">
            <a:extLst>
              <a:ext uri="{FF2B5EF4-FFF2-40B4-BE49-F238E27FC236}">
                <a16:creationId xmlns:a16="http://schemas.microsoft.com/office/drawing/2014/main" id="{AB96A79A-38EA-4333-8203-EB3597F6D356}"/>
              </a:ext>
            </a:extLst>
          </p:cNvPr>
          <p:cNvSpPr/>
          <p:nvPr/>
        </p:nvSpPr>
        <p:spPr>
          <a:xfrm>
            <a:off x="7671351" y="3841556"/>
            <a:ext cx="3928511" cy="307777"/>
          </a:xfrm>
          <a:prstGeom prst="rect">
            <a:avLst/>
          </a:prstGeom>
        </p:spPr>
        <p:txBody>
          <a:bodyPr wrap="none">
            <a:spAutoFit/>
          </a:bodyPr>
          <a:lstStyle/>
          <a:p>
            <a:pPr lvl="0" defTabSz="914400">
              <a:defRPr/>
            </a:pPr>
            <a:r>
              <a:rPr lang="en-US" sz="1400" dirty="0">
                <a:solidFill>
                  <a:srgbClr val="000000"/>
                </a:solidFill>
                <a:latin typeface="Calibri"/>
              </a:rPr>
              <a:t>(https://education.mn.gov/MDE/fam/sped/person)</a:t>
            </a:r>
          </a:p>
        </p:txBody>
      </p:sp>
      <p:pic>
        <p:nvPicPr>
          <p:cNvPr id="11" name="Picture 10" descr="QR Code for MDE Person-Centered Practices in Education Leadership Team">
            <a:extLst>
              <a:ext uri="{FF2B5EF4-FFF2-40B4-BE49-F238E27FC236}">
                <a16:creationId xmlns:a16="http://schemas.microsoft.com/office/drawing/2014/main" id="{1CF18932-7C4C-42B8-A4D1-D91428809B72}"/>
              </a:ext>
            </a:extLst>
          </p:cNvPr>
          <p:cNvPicPr>
            <a:picLocks noChangeAspect="1"/>
          </p:cNvPicPr>
          <p:nvPr/>
        </p:nvPicPr>
        <p:blipFill>
          <a:blip r:embed="rId5"/>
          <a:stretch>
            <a:fillRect/>
          </a:stretch>
        </p:blipFill>
        <p:spPr>
          <a:xfrm>
            <a:off x="1607621" y="4834682"/>
            <a:ext cx="1579105" cy="795459"/>
          </a:xfrm>
          <a:prstGeom prst="rect">
            <a:avLst/>
          </a:prstGeom>
        </p:spPr>
      </p:pic>
      <p:pic>
        <p:nvPicPr>
          <p:cNvPr id="8" name="Picture Placeholder 13" descr="University of Minnesota Logo">
            <a:extLst>
              <a:ext uri="{FF2B5EF4-FFF2-40B4-BE49-F238E27FC236}">
                <a16:creationId xmlns:a16="http://schemas.microsoft.com/office/drawing/2014/main" id="{29DC8590-FA45-4DDD-9CD6-84B87FCD32BA}"/>
              </a:ext>
            </a:extLst>
          </p:cNvPr>
          <p:cNvPicPr>
            <a:picLocks noGrp="1" noChangeAspect="1"/>
          </p:cNvPicPr>
          <p:nvPr>
            <p:ph type="pic" sz="quarter" idx="11"/>
          </p:nvPr>
        </p:nvPicPr>
        <p:blipFill rotWithShape="1">
          <a:blip r:embed="rId6">
            <a:clrChange>
              <a:clrFrom>
                <a:srgbClr val="FFFFFF"/>
              </a:clrFrom>
              <a:clrTo>
                <a:srgbClr val="FFFFFF">
                  <a:alpha val="0"/>
                </a:srgbClr>
              </a:clrTo>
            </a:clrChange>
          </a:blip>
          <a:srcRect l="6892" r="-432"/>
          <a:stretch/>
        </p:blipFill>
        <p:spPr>
          <a:xfrm>
            <a:off x="4530305" y="4815631"/>
            <a:ext cx="1355788" cy="814510"/>
          </a:xfrm>
          <a:noFill/>
        </p:spPr>
      </p:pic>
      <p:pic>
        <p:nvPicPr>
          <p:cNvPr id="9" name="Picture Placeholder 11" descr="Star Services logo">
            <a:extLst>
              <a:ext uri="{FF2B5EF4-FFF2-40B4-BE49-F238E27FC236}">
                <a16:creationId xmlns:a16="http://schemas.microsoft.com/office/drawing/2014/main" id="{D8FB069E-A4A6-421B-BEC7-8CD430B45981}"/>
              </a:ext>
            </a:extLst>
          </p:cNvPr>
          <p:cNvPicPr>
            <a:picLocks noGrp="1" noChangeAspect="1"/>
          </p:cNvPicPr>
          <p:nvPr>
            <p:ph type="pic" sz="quarter" idx="13"/>
          </p:nvPr>
        </p:nvPicPr>
        <p:blipFill>
          <a:blip r:embed="rId7"/>
          <a:srcRect t="2854" b="2854"/>
          <a:stretch>
            <a:fillRect/>
          </a:stretch>
        </p:blipFill>
        <p:spPr>
          <a:xfrm>
            <a:off x="7151761" y="4806106"/>
            <a:ext cx="1099394" cy="814510"/>
          </a:xfrm>
          <a:noFill/>
        </p:spPr>
      </p:pic>
      <p:pic>
        <p:nvPicPr>
          <p:cNvPr id="10" name="Picture Placeholder 9" descr="Minnesota Department of Education logo">
            <a:extLst>
              <a:ext uri="{FF2B5EF4-FFF2-40B4-BE49-F238E27FC236}">
                <a16:creationId xmlns:a16="http://schemas.microsoft.com/office/drawing/2014/main" id="{E1D43A8D-DC1B-40B7-B1D0-C6B38572D16D}"/>
              </a:ext>
            </a:extLst>
          </p:cNvPr>
          <p:cNvPicPr>
            <a:picLocks noGrp="1" noChangeAspect="1"/>
          </p:cNvPicPr>
          <p:nvPr>
            <p:ph type="pic" sz="quarter" idx="14"/>
          </p:nvPr>
        </p:nvPicPr>
        <p:blipFill>
          <a:blip r:embed="rId8"/>
          <a:srcRect l="5289" r="5289"/>
          <a:stretch>
            <a:fillRect/>
          </a:stretch>
        </p:blipFill>
        <p:spPr>
          <a:xfrm>
            <a:off x="9344297" y="4699193"/>
            <a:ext cx="1355789" cy="1004467"/>
          </a:xfrm>
          <a:noFill/>
        </p:spPr>
      </p:pic>
      <p:sp>
        <p:nvSpPr>
          <p:cNvPr id="5" name="Slide Number Placeholder 4">
            <a:extLst>
              <a:ext uri="{FF2B5EF4-FFF2-40B4-BE49-F238E27FC236}">
                <a16:creationId xmlns:a16="http://schemas.microsoft.com/office/drawing/2014/main" id="{D583A095-E8F4-4996-BE85-E2D65A1F6FCE}"/>
              </a:ext>
            </a:extLst>
          </p:cNvPr>
          <p:cNvSpPr>
            <a:spLocks noGrp="1"/>
          </p:cNvSpPr>
          <p:nvPr>
            <p:ph type="sldNum" sz="quarter" idx="12"/>
          </p:nvPr>
        </p:nvSpPr>
        <p:spPr/>
        <p:txBody>
          <a:bodyPr/>
          <a:lstStyle/>
          <a:p>
            <a:fld id="{80AD2437-B558-414C-94B2-800AD1118709}" type="slidenum">
              <a:rPr lang="en-US" smtClean="0"/>
              <a:pPr/>
              <a:t>41</a:t>
            </a:fld>
            <a:endParaRPr lang="en-US" dirty="0"/>
          </a:p>
        </p:txBody>
      </p:sp>
    </p:spTree>
    <p:extLst>
      <p:ext uri="{BB962C8B-B14F-4D97-AF65-F5344CB8AC3E}">
        <p14:creationId xmlns:p14="http://schemas.microsoft.com/office/powerpoint/2010/main" val="393673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8AC7-9514-40E1-B1FF-6DD4606C428F}"/>
              </a:ext>
            </a:extLst>
          </p:cNvPr>
          <p:cNvSpPr>
            <a:spLocks noGrp="1"/>
          </p:cNvSpPr>
          <p:nvPr>
            <p:ph type="title"/>
          </p:nvPr>
        </p:nvSpPr>
        <p:spPr>
          <a:xfrm>
            <a:off x="595900" y="802354"/>
            <a:ext cx="10989963" cy="465459"/>
          </a:xfrm>
        </p:spPr>
        <p:txBody>
          <a:bodyPr/>
          <a:lstStyle/>
          <a:p>
            <a:r>
              <a:rPr lang="en-US" dirty="0"/>
              <a:t>Resources Available</a:t>
            </a:r>
          </a:p>
        </p:txBody>
      </p:sp>
      <p:pic>
        <p:nvPicPr>
          <p:cNvPr id="6" name="Picture Placeholder 5" descr="MDE Person-Centered Practices Webpage screenshot&#10;&#10;This is an image of the MDE Person-centered Practices webpage">
            <a:extLst>
              <a:ext uri="{FF2B5EF4-FFF2-40B4-BE49-F238E27FC236}">
                <a16:creationId xmlns:a16="http://schemas.microsoft.com/office/drawing/2014/main" id="{22C37C74-E982-4AD0-B8E7-A3E61B4720F7}"/>
              </a:ext>
            </a:extLst>
          </p:cNvPr>
          <p:cNvPicPr>
            <a:picLocks noGrp="1" noChangeAspect="1"/>
          </p:cNvPicPr>
          <p:nvPr>
            <p:ph type="pic" sz="quarter" idx="10"/>
          </p:nvPr>
        </p:nvPicPr>
        <p:blipFill>
          <a:blip r:embed="rId3"/>
          <a:srcRect t="4723" b="4723"/>
          <a:stretch>
            <a:fillRect/>
          </a:stretch>
        </p:blipFill>
        <p:spPr>
          <a:xfrm>
            <a:off x="1471449" y="1381328"/>
            <a:ext cx="9249104" cy="4323162"/>
          </a:xfrm>
        </p:spPr>
      </p:pic>
      <p:sp>
        <p:nvSpPr>
          <p:cNvPr id="4" name="Slide Number Placeholder 3">
            <a:extLst>
              <a:ext uri="{FF2B5EF4-FFF2-40B4-BE49-F238E27FC236}">
                <a16:creationId xmlns:a16="http://schemas.microsoft.com/office/drawing/2014/main" id="{CF403BF2-6F7B-42E4-9BA6-9A69C34B0787}"/>
              </a:ext>
            </a:extLst>
          </p:cNvPr>
          <p:cNvSpPr>
            <a:spLocks noGrp="1"/>
          </p:cNvSpPr>
          <p:nvPr>
            <p:ph type="sldNum" sz="quarter" idx="12"/>
          </p:nvPr>
        </p:nvSpPr>
        <p:spPr/>
        <p:txBody>
          <a:bodyPr/>
          <a:lstStyle/>
          <a:p>
            <a:fld id="{80AD2437-B558-414C-94B2-800AD1118709}" type="slidenum">
              <a:rPr lang="en-US" smtClean="0"/>
              <a:pPr/>
              <a:t>5</a:t>
            </a:fld>
            <a:endParaRPr lang="en-US" dirty="0"/>
          </a:p>
        </p:txBody>
      </p:sp>
    </p:spTree>
    <p:extLst>
      <p:ext uri="{BB962C8B-B14F-4D97-AF65-F5344CB8AC3E}">
        <p14:creationId xmlns:p14="http://schemas.microsoft.com/office/powerpoint/2010/main" val="329842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7599-8DF6-4EAB-AF54-BB1C9EDA8EC8}"/>
              </a:ext>
            </a:extLst>
          </p:cNvPr>
          <p:cNvSpPr>
            <a:spLocks noGrp="1"/>
          </p:cNvSpPr>
          <p:nvPr>
            <p:ph type="title"/>
          </p:nvPr>
        </p:nvSpPr>
        <p:spPr/>
        <p:txBody>
          <a:bodyPr/>
          <a:lstStyle/>
          <a:p>
            <a:r>
              <a:rPr lang="en-US" dirty="0"/>
              <a:t>Core Features of Person-Centered Practices</a:t>
            </a:r>
          </a:p>
        </p:txBody>
      </p:sp>
      <p:sp>
        <p:nvSpPr>
          <p:cNvPr id="3" name="Text Placeholder 2">
            <a:extLst>
              <a:ext uri="{FF2B5EF4-FFF2-40B4-BE49-F238E27FC236}">
                <a16:creationId xmlns:a16="http://schemas.microsoft.com/office/drawing/2014/main" id="{7CB05A4C-7F82-49A0-B972-AB9E3D5008F8}"/>
              </a:ext>
            </a:extLst>
          </p:cNvPr>
          <p:cNvSpPr>
            <a:spLocks noGrp="1"/>
          </p:cNvSpPr>
          <p:nvPr>
            <p:ph type="body" sz="quarter" idx="10"/>
          </p:nvPr>
        </p:nvSpPr>
        <p:spPr>
          <a:xfrm>
            <a:off x="612488" y="1751813"/>
            <a:ext cx="10978994" cy="3978666"/>
          </a:xfrm>
        </p:spPr>
        <p:txBody>
          <a:bodyPr/>
          <a:lstStyle/>
          <a:p>
            <a:pPr marL="0" indent="0">
              <a:buNone/>
            </a:pPr>
            <a:r>
              <a:rPr lang="en-US" dirty="0"/>
              <a:t>The Minnesota person-centered practices in education leadership team focuses on supporting educators to implement person-centered practices that have the following core features:</a:t>
            </a:r>
          </a:p>
          <a:p>
            <a:pPr marL="573088" lvl="1" indent="-228600">
              <a:buFont typeface="Arial" panose="020B0604020202020204" pitchFamily="34" charset="0"/>
              <a:buChar char="•"/>
            </a:pPr>
            <a:r>
              <a:rPr lang="en-US" dirty="0"/>
              <a:t>Strengths-based.</a:t>
            </a:r>
          </a:p>
          <a:p>
            <a:pPr marL="573088" lvl="1" indent="-228600">
              <a:buFont typeface="Arial" panose="020B0604020202020204" pitchFamily="34" charset="0"/>
              <a:buChar char="•"/>
            </a:pPr>
            <a:r>
              <a:rPr lang="en-US" dirty="0"/>
              <a:t>Person and family-led.</a:t>
            </a:r>
          </a:p>
          <a:p>
            <a:pPr marL="573088" lvl="1" indent="-228600">
              <a:buFont typeface="Arial" panose="020B0604020202020204" pitchFamily="34" charset="0"/>
              <a:buChar char="•"/>
            </a:pPr>
            <a:r>
              <a:rPr lang="en-US" dirty="0"/>
              <a:t>Involves people from across the home, school and community.</a:t>
            </a:r>
          </a:p>
          <a:p>
            <a:pPr marL="573088" lvl="1" indent="-228600">
              <a:buFont typeface="Arial" panose="020B0604020202020204" pitchFamily="34" charset="0"/>
              <a:buChar char="•"/>
            </a:pPr>
            <a:r>
              <a:rPr lang="en-US" dirty="0"/>
              <a:t>Awareness and sensitivity to issues of culture, race, age, sexual orientation and gender identity.</a:t>
            </a:r>
          </a:p>
          <a:p>
            <a:pPr marL="573088" lvl="1" indent="-228600">
              <a:buFont typeface="Arial" panose="020B0604020202020204" pitchFamily="34" charset="0"/>
              <a:buChar char="•"/>
            </a:pPr>
            <a:r>
              <a:rPr lang="en-US" dirty="0"/>
              <a:t>Information about student and family preferences to ensure each team member’s preparedness.</a:t>
            </a:r>
          </a:p>
          <a:p>
            <a:pPr marL="573088" lvl="1" indent="-228600">
              <a:buFont typeface="Arial" panose="020B0604020202020204" pitchFamily="34" charset="0"/>
              <a:buChar char="•"/>
            </a:pPr>
            <a:r>
              <a:rPr lang="en-US" dirty="0"/>
              <a:t>Informed choice that balances information that is both important to and for the person.</a:t>
            </a:r>
          </a:p>
        </p:txBody>
      </p:sp>
      <p:sp>
        <p:nvSpPr>
          <p:cNvPr id="4" name="Slide Number Placeholder 3">
            <a:extLst>
              <a:ext uri="{FF2B5EF4-FFF2-40B4-BE49-F238E27FC236}">
                <a16:creationId xmlns:a16="http://schemas.microsoft.com/office/drawing/2014/main" id="{31AAD51C-8D0C-4983-B0F1-85420CDB0D24}"/>
              </a:ext>
            </a:extLst>
          </p:cNvPr>
          <p:cNvSpPr>
            <a:spLocks noGrp="1"/>
          </p:cNvSpPr>
          <p:nvPr>
            <p:ph type="sldNum" sz="quarter" idx="12"/>
          </p:nvPr>
        </p:nvSpPr>
        <p:spPr/>
        <p:txBody>
          <a:bodyPr/>
          <a:lstStyle/>
          <a:p>
            <a:fld id="{80AD2437-B558-414C-94B2-800AD1118709}" type="slidenum">
              <a:rPr lang="en-US" smtClean="0"/>
              <a:pPr/>
              <a:t>6</a:t>
            </a:fld>
            <a:endParaRPr lang="en-US" dirty="0"/>
          </a:p>
        </p:txBody>
      </p:sp>
    </p:spTree>
    <p:extLst>
      <p:ext uri="{BB962C8B-B14F-4D97-AF65-F5344CB8AC3E}">
        <p14:creationId xmlns:p14="http://schemas.microsoft.com/office/powerpoint/2010/main" val="34203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8B82-A291-4EE0-9088-046576B66AA6}"/>
              </a:ext>
            </a:extLst>
          </p:cNvPr>
          <p:cNvSpPr>
            <a:spLocks noGrp="1"/>
          </p:cNvSpPr>
          <p:nvPr>
            <p:ph type="title"/>
          </p:nvPr>
        </p:nvSpPr>
        <p:spPr/>
        <p:txBody>
          <a:bodyPr/>
          <a:lstStyle/>
          <a:p>
            <a:r>
              <a:rPr lang="en-US" dirty="0"/>
              <a:t>Person-Centered Practices in Minnesota</a:t>
            </a:r>
          </a:p>
        </p:txBody>
      </p:sp>
      <p:sp>
        <p:nvSpPr>
          <p:cNvPr id="4" name="Text Placeholder 3">
            <a:extLst>
              <a:ext uri="{FF2B5EF4-FFF2-40B4-BE49-F238E27FC236}">
                <a16:creationId xmlns:a16="http://schemas.microsoft.com/office/drawing/2014/main" id="{EB2D7258-3EC5-4F7B-97C1-763CDB775852}"/>
              </a:ext>
            </a:extLst>
          </p:cNvPr>
          <p:cNvSpPr>
            <a:spLocks noGrp="1"/>
          </p:cNvSpPr>
          <p:nvPr>
            <p:ph type="body" sz="quarter" idx="11"/>
          </p:nvPr>
        </p:nvSpPr>
        <p:spPr>
          <a:xfrm>
            <a:off x="597945" y="1822181"/>
            <a:ext cx="7212776" cy="3889247"/>
          </a:xfrm>
        </p:spPr>
        <p:txBody>
          <a:bodyPr/>
          <a:lstStyle/>
          <a:p>
            <a:pPr marL="0" indent="0">
              <a:buNone/>
            </a:pPr>
            <a:r>
              <a:rPr lang="en-US" sz="1800" dirty="0"/>
              <a:t>Access the most current </a:t>
            </a:r>
            <a:r>
              <a:rPr lang="en-US" sz="1800" dirty="0">
                <a:hlinkClick r:id="rId3"/>
              </a:rPr>
              <a:t>person-centered practice resources</a:t>
            </a:r>
            <a:r>
              <a:rPr lang="en-US" sz="1800" dirty="0"/>
              <a:t> (https://education.mn.gov/MDE/fam/sped/person) available in Minnesota for students, educators and family members, which include:</a:t>
            </a:r>
          </a:p>
          <a:p>
            <a:pPr marL="566738" lvl="1" indent="-231775">
              <a:buFont typeface="Arial" panose="020B0604020202020204" pitchFamily="34" charset="0"/>
              <a:buChar char="•"/>
            </a:pPr>
            <a:r>
              <a:rPr lang="en-US" sz="1800" dirty="0"/>
              <a:t>Examples of person-centered practices with demonstrated evidence, usability and implementation supports for school settings in Minnesota </a:t>
            </a:r>
          </a:p>
          <a:p>
            <a:pPr marL="566738" lvl="1" indent="-231775">
              <a:buFont typeface="Arial" panose="020B0604020202020204" pitchFamily="34" charset="0"/>
              <a:buChar char="•"/>
            </a:pPr>
            <a:r>
              <a:rPr lang="en-US" sz="1800" dirty="0"/>
              <a:t>Training opportunities provided by the Minnesota Department of Education (MDE), funded partners and other state departments like the Department of Human Services</a:t>
            </a:r>
          </a:p>
          <a:p>
            <a:pPr marL="566738" lvl="1" indent="-231775">
              <a:buFont typeface="Arial" panose="020B0604020202020204" pitchFamily="34" charset="0"/>
              <a:buChar char="•"/>
            </a:pPr>
            <a:r>
              <a:rPr lang="en-US" sz="1800" dirty="0"/>
              <a:t>Invitation to </a:t>
            </a:r>
            <a:r>
              <a:rPr lang="en-US" sz="1800" dirty="0">
                <a:hlinkClick r:id="rId4"/>
              </a:rPr>
              <a:t>share experience and student/family outcomes with MDE’s leadership team</a:t>
            </a:r>
            <a:r>
              <a:rPr lang="en-US" sz="1800" dirty="0"/>
              <a:t> (mde.person-centered@state.mn.us) for other person-centered practices</a:t>
            </a:r>
          </a:p>
        </p:txBody>
      </p:sp>
      <p:pic>
        <p:nvPicPr>
          <p:cNvPr id="9" name="Picture Placeholder 8" descr="QR Code for MDE Person-Centered Practices in Education Leadership Team&#10;webpage (https://education.mn.gov/MDE/fam/sped/person)">
            <a:hlinkClick r:id="rId5"/>
            <a:extLst>
              <a:ext uri="{FF2B5EF4-FFF2-40B4-BE49-F238E27FC236}">
                <a16:creationId xmlns:a16="http://schemas.microsoft.com/office/drawing/2014/main" id="{82B2DFD7-A81B-49F6-9F93-9127E9CA0E38}"/>
              </a:ext>
            </a:extLst>
          </p:cNvPr>
          <p:cNvPicPr>
            <a:picLocks noGrp="1" noChangeAspect="1"/>
          </p:cNvPicPr>
          <p:nvPr>
            <p:ph type="pic" sz="quarter" idx="10"/>
          </p:nvPr>
        </p:nvPicPr>
        <p:blipFill rotWithShape="1">
          <a:blip r:embed="rId6"/>
          <a:srcRect l="-9599" t="-2821" r="-8349" b="-7996"/>
          <a:stretch/>
        </p:blipFill>
        <p:spPr>
          <a:xfrm>
            <a:off x="8611136" y="1716794"/>
            <a:ext cx="2377440" cy="2377440"/>
          </a:xfrm>
          <a:noFill/>
        </p:spPr>
      </p:pic>
      <p:sp>
        <p:nvSpPr>
          <p:cNvPr id="11" name="Rectangle 10">
            <a:extLst>
              <a:ext uri="{FF2B5EF4-FFF2-40B4-BE49-F238E27FC236}">
                <a16:creationId xmlns:a16="http://schemas.microsoft.com/office/drawing/2014/main" id="{DDF99444-101D-4FA0-A987-C831DEB39A96}"/>
              </a:ext>
            </a:extLst>
          </p:cNvPr>
          <p:cNvSpPr/>
          <p:nvPr/>
        </p:nvSpPr>
        <p:spPr>
          <a:xfrm>
            <a:off x="8408008" y="4218671"/>
            <a:ext cx="2783695" cy="646331"/>
          </a:xfrm>
          <a:prstGeom prst="rect">
            <a:avLst/>
          </a:prstGeom>
        </p:spPr>
        <p:txBody>
          <a:bodyPr wrap="square">
            <a:spAutoFit/>
          </a:bodyPr>
          <a:lstStyle/>
          <a:p>
            <a:pPr lvl="0" algn="ctr" defTabSz="914400">
              <a:defRPr/>
            </a:pPr>
            <a:r>
              <a:rPr lang="en-US" dirty="0">
                <a:solidFill>
                  <a:srgbClr val="000000"/>
                </a:solidFill>
                <a:latin typeface="Calibri"/>
              </a:rPr>
              <a:t>(https://education.mn.gov/</a:t>
            </a:r>
          </a:p>
          <a:p>
            <a:pPr lvl="0" algn="ctr" defTabSz="914400">
              <a:defRPr/>
            </a:pPr>
            <a:r>
              <a:rPr lang="en-US" dirty="0">
                <a:solidFill>
                  <a:srgbClr val="000000"/>
                </a:solidFill>
                <a:latin typeface="Calibri"/>
              </a:rPr>
              <a:t>MDE/fam/sped/person)</a:t>
            </a:r>
          </a:p>
        </p:txBody>
      </p:sp>
      <p:sp>
        <p:nvSpPr>
          <p:cNvPr id="5" name="Slide Number Placeholder 4">
            <a:extLst>
              <a:ext uri="{FF2B5EF4-FFF2-40B4-BE49-F238E27FC236}">
                <a16:creationId xmlns:a16="http://schemas.microsoft.com/office/drawing/2014/main" id="{BC278863-FABF-4D21-8001-8F6585E789F3}"/>
              </a:ext>
            </a:extLst>
          </p:cNvPr>
          <p:cNvSpPr>
            <a:spLocks noGrp="1"/>
          </p:cNvSpPr>
          <p:nvPr>
            <p:ph type="sldNum" sz="quarter" idx="12"/>
          </p:nvPr>
        </p:nvSpPr>
        <p:spPr/>
        <p:txBody>
          <a:bodyPr/>
          <a:lstStyle/>
          <a:p>
            <a:fld id="{80AD2437-B558-414C-94B2-800AD1118709}" type="slidenum">
              <a:rPr lang="en-US" smtClean="0"/>
              <a:pPr/>
              <a:t>7</a:t>
            </a:fld>
            <a:endParaRPr lang="en-US" dirty="0"/>
          </a:p>
        </p:txBody>
      </p:sp>
    </p:spTree>
    <p:extLst>
      <p:ext uri="{BB962C8B-B14F-4D97-AF65-F5344CB8AC3E}">
        <p14:creationId xmlns:p14="http://schemas.microsoft.com/office/powerpoint/2010/main" val="4018300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A4E9E4-E40B-4865-8220-E8D1782D654A}"/>
              </a:ext>
            </a:extLst>
          </p:cNvPr>
          <p:cNvSpPr>
            <a:spLocks noGrp="1"/>
          </p:cNvSpPr>
          <p:nvPr>
            <p:ph type="ctrTitle"/>
          </p:nvPr>
        </p:nvSpPr>
        <p:spPr>
          <a:xfrm>
            <a:off x="582804" y="2039585"/>
            <a:ext cx="11019187" cy="1113952"/>
          </a:xfrm>
        </p:spPr>
        <p:txBody>
          <a:bodyPr/>
          <a:lstStyle/>
          <a:p>
            <a:r>
              <a:rPr lang="en-US" dirty="0"/>
              <a:t>One-Page Descriptions (OPDs):</a:t>
            </a:r>
            <a:br>
              <a:rPr lang="en-US" dirty="0"/>
            </a:br>
            <a:r>
              <a:rPr lang="en-US" dirty="0"/>
              <a:t>A positive introduction to a person</a:t>
            </a:r>
          </a:p>
        </p:txBody>
      </p:sp>
      <p:pic>
        <p:nvPicPr>
          <p:cNvPr id="16" name="Picture 15" descr="Minnesota Department of Human Services logo">
            <a:extLst>
              <a:ext uri="{FF2B5EF4-FFF2-40B4-BE49-F238E27FC236}">
                <a16:creationId xmlns:a16="http://schemas.microsoft.com/office/drawing/2014/main" id="{AA99D355-1731-462F-BEF0-0C01CF217984}"/>
              </a:ext>
            </a:extLst>
          </p:cNvPr>
          <p:cNvPicPr>
            <a:picLocks noChangeAspect="1"/>
          </p:cNvPicPr>
          <p:nvPr/>
        </p:nvPicPr>
        <p:blipFill>
          <a:blip r:embed="rId3"/>
          <a:stretch>
            <a:fillRect/>
          </a:stretch>
        </p:blipFill>
        <p:spPr>
          <a:xfrm>
            <a:off x="1396606" y="3908425"/>
            <a:ext cx="1963337" cy="989013"/>
          </a:xfrm>
          <a:prstGeom prst="rect">
            <a:avLst/>
          </a:prstGeom>
        </p:spPr>
      </p:pic>
      <p:pic>
        <p:nvPicPr>
          <p:cNvPr id="14" name="Picture Placeholder 13" descr="University of Minnesota Logo">
            <a:extLst>
              <a:ext uri="{FF2B5EF4-FFF2-40B4-BE49-F238E27FC236}">
                <a16:creationId xmlns:a16="http://schemas.microsoft.com/office/drawing/2014/main" id="{3B7A5A96-A56F-472A-B956-72AE91C1CE8F}"/>
              </a:ext>
            </a:extLst>
          </p:cNvPr>
          <p:cNvPicPr>
            <a:picLocks noGrp="1" noChangeAspect="1"/>
          </p:cNvPicPr>
          <p:nvPr>
            <p:ph type="pic" sz="quarter" idx="11"/>
          </p:nvPr>
        </p:nvPicPr>
        <p:blipFill rotWithShape="1">
          <a:blip r:embed="rId4">
            <a:clrChange>
              <a:clrFrom>
                <a:srgbClr val="FFFFFF"/>
              </a:clrFrom>
              <a:clrTo>
                <a:srgbClr val="FFFFFF">
                  <a:alpha val="0"/>
                </a:srgbClr>
              </a:clrTo>
            </a:clrChange>
          </a:blip>
          <a:srcRect l="6892" r="-432"/>
          <a:stretch/>
        </p:blipFill>
        <p:spPr>
          <a:xfrm>
            <a:off x="4319289" y="3898900"/>
            <a:ext cx="1662111" cy="998538"/>
          </a:xfrm>
          <a:noFill/>
        </p:spPr>
      </p:pic>
      <p:pic>
        <p:nvPicPr>
          <p:cNvPr id="12" name="Picture Placeholder 11" descr="Star Services logo">
            <a:extLst>
              <a:ext uri="{FF2B5EF4-FFF2-40B4-BE49-F238E27FC236}">
                <a16:creationId xmlns:a16="http://schemas.microsoft.com/office/drawing/2014/main" id="{82C85B0D-F1DF-40D6-BEA6-1B5602C393C0}"/>
              </a:ext>
            </a:extLst>
          </p:cNvPr>
          <p:cNvPicPr>
            <a:picLocks noGrp="1" noChangeAspect="1"/>
          </p:cNvPicPr>
          <p:nvPr>
            <p:ph type="pic" sz="quarter" idx="13"/>
          </p:nvPr>
        </p:nvPicPr>
        <p:blipFill>
          <a:blip r:embed="rId5"/>
          <a:srcRect t="2854" b="2854"/>
          <a:stretch>
            <a:fillRect/>
          </a:stretch>
        </p:blipFill>
        <p:spPr>
          <a:xfrm>
            <a:off x="6940746" y="3889375"/>
            <a:ext cx="1347788" cy="998538"/>
          </a:xfrm>
          <a:noFill/>
        </p:spPr>
      </p:pic>
      <p:pic>
        <p:nvPicPr>
          <p:cNvPr id="10" name="Picture Placeholder 9" descr="Minnesota Department of Education logo">
            <a:extLst>
              <a:ext uri="{FF2B5EF4-FFF2-40B4-BE49-F238E27FC236}">
                <a16:creationId xmlns:a16="http://schemas.microsoft.com/office/drawing/2014/main" id="{61E21F14-DBF3-412D-9421-8B447DA5B731}"/>
              </a:ext>
            </a:extLst>
          </p:cNvPr>
          <p:cNvPicPr>
            <a:picLocks noGrp="1" noChangeAspect="1"/>
          </p:cNvPicPr>
          <p:nvPr>
            <p:ph type="pic" sz="quarter" idx="14"/>
          </p:nvPr>
        </p:nvPicPr>
        <p:blipFill>
          <a:blip r:embed="rId6"/>
          <a:srcRect l="5289" r="5289"/>
          <a:stretch>
            <a:fillRect/>
          </a:stretch>
        </p:blipFill>
        <p:spPr>
          <a:xfrm>
            <a:off x="9133282" y="3782462"/>
            <a:ext cx="1662112" cy="1231413"/>
          </a:xfrm>
          <a:noFill/>
        </p:spPr>
      </p:pic>
      <p:sp>
        <p:nvSpPr>
          <p:cNvPr id="7" name="Slide Number Placeholder 6">
            <a:extLst>
              <a:ext uri="{FF2B5EF4-FFF2-40B4-BE49-F238E27FC236}">
                <a16:creationId xmlns:a16="http://schemas.microsoft.com/office/drawing/2014/main" id="{4DE40770-86D4-4280-84D4-321AA24B3D42}"/>
              </a:ext>
            </a:extLst>
          </p:cNvPr>
          <p:cNvSpPr>
            <a:spLocks noGrp="1"/>
          </p:cNvSpPr>
          <p:nvPr>
            <p:ph type="sldNum" sz="quarter" idx="12"/>
          </p:nvPr>
        </p:nvSpPr>
        <p:spPr/>
        <p:txBody>
          <a:bodyPr/>
          <a:lstStyle/>
          <a:p>
            <a:fld id="{80AD2437-B558-414C-94B2-800AD1118709}" type="slidenum">
              <a:rPr lang="en-US" smtClean="0"/>
              <a:pPr/>
              <a:t>8</a:t>
            </a:fld>
            <a:endParaRPr lang="en-US" dirty="0"/>
          </a:p>
        </p:txBody>
      </p:sp>
    </p:spTree>
    <p:extLst>
      <p:ext uri="{BB962C8B-B14F-4D97-AF65-F5344CB8AC3E}">
        <p14:creationId xmlns:p14="http://schemas.microsoft.com/office/powerpoint/2010/main" val="143015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F25F6-0313-489C-ABE7-4A8CFF80A104}"/>
              </a:ext>
            </a:extLst>
          </p:cNvPr>
          <p:cNvSpPr>
            <a:spLocks noGrp="1"/>
          </p:cNvSpPr>
          <p:nvPr>
            <p:ph type="title"/>
          </p:nvPr>
        </p:nvSpPr>
        <p:spPr/>
        <p:txBody>
          <a:bodyPr/>
          <a:lstStyle/>
          <a:p>
            <a:r>
              <a:rPr lang="en-US" dirty="0"/>
              <a:t>The Learning Community for Person Centered Practices </a:t>
            </a:r>
          </a:p>
        </p:txBody>
      </p:sp>
      <p:pic>
        <p:nvPicPr>
          <p:cNvPr id="7" name="Picture Placeholder 6" descr="Learning Community for person centered Practices Logo">
            <a:extLst>
              <a:ext uri="{FF2B5EF4-FFF2-40B4-BE49-F238E27FC236}">
                <a16:creationId xmlns:a16="http://schemas.microsoft.com/office/drawing/2014/main" id="{E276C353-78C2-494F-B82D-E84435BC8BD1}"/>
              </a:ext>
            </a:extLst>
          </p:cNvPr>
          <p:cNvPicPr>
            <a:picLocks noGrp="1" noChangeAspect="1"/>
          </p:cNvPicPr>
          <p:nvPr>
            <p:ph type="pic" sz="quarter" idx="10"/>
          </p:nvPr>
        </p:nvPicPr>
        <p:blipFill rotWithShape="1">
          <a:blip r:embed="rId3"/>
          <a:srcRect l="-246" r="-2692"/>
          <a:stretch/>
        </p:blipFill>
        <p:spPr>
          <a:xfrm>
            <a:off x="4316325" y="1716794"/>
            <a:ext cx="3549112" cy="1966685"/>
          </a:xfrm>
          <a:noFill/>
        </p:spPr>
      </p:pic>
      <p:sp>
        <p:nvSpPr>
          <p:cNvPr id="4" name="Text Placeholder 3">
            <a:extLst>
              <a:ext uri="{FF2B5EF4-FFF2-40B4-BE49-F238E27FC236}">
                <a16:creationId xmlns:a16="http://schemas.microsoft.com/office/drawing/2014/main" id="{9AA456ED-292E-42A1-AC76-5725DCC2A329}"/>
              </a:ext>
            </a:extLst>
          </p:cNvPr>
          <p:cNvSpPr>
            <a:spLocks noGrp="1"/>
          </p:cNvSpPr>
          <p:nvPr>
            <p:ph type="body" sz="quarter" idx="11"/>
          </p:nvPr>
        </p:nvSpPr>
        <p:spPr>
          <a:xfrm>
            <a:off x="597945" y="3974552"/>
            <a:ext cx="10987917" cy="1755925"/>
          </a:xfrm>
        </p:spPr>
        <p:txBody>
          <a:bodyPr/>
          <a:lstStyle/>
          <a:p>
            <a:pPr marL="0" indent="0">
              <a:buNone/>
            </a:pPr>
            <a:r>
              <a:rPr lang="en-US" dirty="0"/>
              <a:t>The Learning Community for Person Centered Practices envisions a world where all people have positive control over the lives they have chosen for themselves. Our efforts focus on people who have lost or may lose positive control because of society's response to the presence of a disability. We foster a global learning community that shares knowledge for that purpose. </a:t>
            </a:r>
          </a:p>
        </p:txBody>
      </p:sp>
      <p:sp>
        <p:nvSpPr>
          <p:cNvPr id="5" name="Slide Number Placeholder 4">
            <a:extLst>
              <a:ext uri="{FF2B5EF4-FFF2-40B4-BE49-F238E27FC236}">
                <a16:creationId xmlns:a16="http://schemas.microsoft.com/office/drawing/2014/main" id="{66407E17-01F6-40D0-A0AC-81FAA2DB8144}"/>
              </a:ext>
            </a:extLst>
          </p:cNvPr>
          <p:cNvSpPr>
            <a:spLocks noGrp="1"/>
          </p:cNvSpPr>
          <p:nvPr>
            <p:ph type="sldNum" sz="quarter" idx="12"/>
          </p:nvPr>
        </p:nvSpPr>
        <p:spPr/>
        <p:txBody>
          <a:bodyPr/>
          <a:lstStyle/>
          <a:p>
            <a:fld id="{80AD2437-B558-414C-94B2-800AD1118709}" type="slidenum">
              <a:rPr lang="en-US" smtClean="0"/>
              <a:pPr/>
              <a:t>9</a:t>
            </a:fld>
            <a:endParaRPr lang="en-US" dirty="0"/>
          </a:p>
        </p:txBody>
      </p:sp>
    </p:spTree>
    <p:extLst>
      <p:ext uri="{BB962C8B-B14F-4D97-AF65-F5344CB8AC3E}">
        <p14:creationId xmlns:p14="http://schemas.microsoft.com/office/powerpoint/2010/main" val="2241190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5CxCEl0NxgOvvRe/i2GMcGMTsUM=" isBookmarkSet="no" pdftag="H1" artifact="_x0030_" bookmark="yes" Order="_x0031_"/>
  <Shape xmlns="" ID="ypfoGtQg0sE/0peGbU/T/Qg763s=" isBookmarkSet="yes" bookmark="no" pdftag="P" artifact="_x0030_" Order="_x0032_"/>
  <Shape xmlns="" ID="MFxPEuuIKZHk0BfvT8Jy0UChcFg=" pdftag="_x005B_Artifact_x005D_" isBookmarkSet="no" bookmark="no" Order="_x002D_1"/>
  <Shape xmlns="" ID="Fdye7t7b9xKXZmNSiQOEKPC1IN0=" pdftag="H2" isBookmarkSet="no" bookmark="yes" Order="_x0031_"/>
  <Shape xmlns="" ID="QfMxiofEwOxC4Zxkug4qllkwi1o=" pdftag="P" isBookmarkSet="no" bookmark="no" Order="_x0032_"/>
  <Shape xmlns="" ID="4CUVBmt1L0QB4GYa0l3ska2bs/c=" Order="_x0031_" pdftag="_x005B_Artifact_x005D_" isBookmarkSet="no" bookmark="no"/>
  <Shape xmlns="" ID="xnYBFOdUnNCTYrPSCWSmNw/iBeY=" pdftag="H2" isBookmarkSet="no" bookmark="yes" Order="_x0031_"/>
  <Shape xmlns="" ID="Rc2REHBL1VyW3lkP5uUFWtPc0Wg=" pdftag="P" isBookmarkSet="no" bookmark="no" Order="_x0032_"/>
  <Shape xmlns="" ID="S9fJR64LGiOl0cXgissHSU2LLFY=" Order="_x0031_" pdftag="_x005B_Artifact_x005D_" isBookmarkSet="no" bookmark="no"/>
  <Shape xmlns="" ID="NQYjD1dce6j/yREXDRKkqZI1iH8=" pdftag="H2" isBookmarkSet="no" bookmark="yes" Order="_x0031_"/>
  <Shape xmlns="" ID="fTYFz/PHD+fM1aQZ9R0gYifQRF4=" pdftag="P" isBookmarkSet="no" bookmark="no" Order="_x0032_"/>
  <Shape xmlns="" ID="LmKnehMspqtak1vZO8NNTjpAH94=" Order="_x0031_" pdftag="_x005B_Artifact_x005D_" isBookmarkSet="no" bookmark="no"/>
  <Shape xmlns="" ID="fACEASAWACSHhYOj3vu2JbdO7Ks=" pdftag="H2" isBookmarkSet="no" bookmark="yes" Order="_x0031_"/>
  <Shape xmlns="" ID="hqlTOJ4iLzmYS9QH3zZyN3tBZy4=" formula="no" inline="no" pdftag="Figure" isBookmarkSet="no" bookmark="no" Lang="" Order="_x0032_" artifact="_x0030_" validate="yes"/>
  <HyperLink xmlns="" ID="5pDrkAhlQ4jRuZ8v84c/CLbI1eM=1330302086237.9073_147.0788" plainAltText="person-centered_x0020_practice_x0020_resources"/>
  <HyperLink xmlns="" ID="5pDrkAhlQ4jRuZ8v84c/CLbI1eM=-954953917188.2223_362.0388" plainAltText="share_x0020_experience_x0020_and_x0020_student_x002F_family_x0020_outcomes_x0020_with_x0020_" language="" Lang=""/>
  <HyperLink xmlns="" ID="5pDrkAhlQ4jRuZ8v84c/CLbI1eM=60028445095.33228_383.4788" plainAltText="MDE_x2019_s_x0020_leadership_x0020_team" language="" Lang=""/>
  <HyperLink xmlns="" ID="bve0MlWBY9re1/UAPtNBwxxetr0=" plainAltText="https:_x002F__x002F_education.mn.gov_x002F_" language=""/>
  <HyperLink xmlns="" ID="AcUlMlZRuUHFQ26PlaaSpVvckVM=210769987757.25732_202.5195" plainAltText="Mary.Cashman-Bakken_x0040_state.mn.us"/>
  <HyperLink xmlns="" ID="8xROTGZpFkXZgax1wCKBPKjH7EE=210769987797.38685_430.4346" plainAltText="Mary.Cashman-Bakken_x0040_state.mn.us" language="" Lang=""/>
  <HyperLink xmlns="" ID="8xROTGZpFkXZgax1wCKBPKjH7EE=-89482738422.6169_430.4346" plainAltText="Aaron.Barnes_x0040_state.mn.us" language="" Lang=""/>
  <HyperLink xmlns="" ID="Mj4zxDkLInTMEn73PuS1dGXHEIg=74443290069.4774_397.7788" plainAltText="Charting_x0020_the_x0020_LifeCourse_x0020_Profile_x0020_Page_x0020_" language="" Lang=""/>
  <HyperLink xmlns="" ID="sSaCMTCL4d2hL4PpM0xQAwyF1xc=191324844069.4774_148.5788" plainAltText="Minnesota_x0020_Gathering_x0020_YouTube_x0020_video:_x0020_OPDs_x0020_for_x0020_Children_x0020_2021" language="" Lang=""/>
  <HyperLink xmlns="" ID="sSaCMTCL4d2hL4PpM0xQAwyF1xc=-165671176669.4774_182.1788" plainAltText="The_x0020_Learning_x0020_Community_x0020_for_x0020_Person_x0020_Centered_x0020_Practices" language="" Lang=""/>
  <HyperLink xmlns="" ID="sSaCMTCL4d2hL4PpM0xQAwyF1xc=-158939142169.4774_227.7788" plainAltText="Support_x0020_Development_x0020_Associates:_x0020_Go-To_x0020_Guide_x0020_for_x0020_Person-Centered_x0020_Thinking_x0020__x0028_PCT_x0029__x0020_Skills_x0020_webpage" language="" Lang=""/>
  <HyperLink xmlns="" ID="sSaCMTCL4d2hL4PpM0xQAwyF1xc=179951829969.4774_294.9788" plainAltText="Helen_x0020_Sanderson_x0020_Associates:_x0020_One-Page_x0020_Profile_x0020_Templates_x0020_webpage" language="" Lang=""/>
  <HyperLink xmlns="" ID="O5Q9qHpt0338woDfRAeS6IYRvPQ=124695999470.4774_148.5788" plainAltText="It_x2019_s_x0020_My_x0020_Choice" language="" Lang=""/>
  <HyperLink xmlns="" ID="O5Q9qHpt0338woDfRAeS6IYRvPQ=35808395170.4774_182.1788" plainAltText="Minnesota_x0020_Department_x0020_of_x0020_Education_x0020__x0028_MDE_x0029__x0020_Person-Centered_x0020_Thinking_x0020_webpage" language="" Lang=""/>
  <HyperLink xmlns="" ID="O5Q9qHpt0338woDfRAeS6IYRvPQ=-73998906170.4774_249.3788" plainAltText="Positive_x0020_Supports_x0020_Minnesota" language="" Lang=""/>
  <HyperLink xmlns="" ID="O5Q9qHpt0338woDfRAeS6IYRvPQ=54371128370.4774_294.9788" plainAltText="Minnesota_x0020_Department_x0020_of_x0020_Human_x0020_Services_x0020__x0028_DHS_x0029__x0020_Person-Centered_x0020_Practices_x0020_webpage" language="" Lang=""/>
  <HyperLink xmlns="" ID="h6ldQx9G3tr3OR3WRIjRfyeHZBQ=-2045161490422.8258_384.9788" plainAltText="Person-Centered_x0020_Practice_x0020_Examples_x0020_in_x0020_Minnesota_x0020_Schools_x0020_contract_x0020_" language="" Lang=""/>
  <HyperLink xmlns="" ID="h6ldQx9G3tr3OR3WRIjRfyeHZBQ=-1722020485422.8258_416.4188" plainAltText="proposal_x0020_page" language=""/>
  <HyperLink xmlns="" ID="E54CDemz5aTFbrSxfZltYmHY0gM=-69164382251.8274_148.5788" plainAltText="Email_x0020_the_x0020_Minnesota_x0020_Department_x0020_of_x0020_Education_x0027_s_x0020_leadership_x0020_team" language="" Lang=""/>
  <HyperLink xmlns="" ID="fv40/cJau2IW3fMOXxHmJS/S2Vc=-45076155151.8274_148.5788" plainAltText="Email_x0020_Mary_x0020_Cashman-Bakken" language="" Lang=""/>
  <HyperLink xmlns="" ID="fCYgkC5Z0S1gP4v1CSh4keBxZ5s=205105452079.47685_327.9537" plainAltText="MDE.Person-Centered_x0040_state.mn.us"/>
  <Shape xmlns="" ID="p3SSUJKJPFjG1VZsBLncqxpN7vo=" Order="_x0031_" pdftag="_x005B_Artifact_x005D_" isBookmarkSet="no" bookmark="no"/>
  <Shape xmlns="" ID="QRc7j1LqVAEBhMF9faRjXquhrJ4=" pdftag="H2" isBookmarkSet="no" bookmark="yes" Order="_x0031_"/>
  <Shape xmlns="" ID="aWdj2urT4o62O3THoPTBDVD1fLg=" pdftag="P" isBookmarkSet="no" bookmark="no" Order="_x0032_"/>
  <Shape xmlns="" ID="io0k/F9E/JBRs3YoftOoYz4VVgQ=" Order="_x0031_" pdftag="_x005B_Artifact_x005D_" isBookmarkSet="no" bookmark="no"/>
  <Shape xmlns="" ID="g1jqCsjvp+IG4IwESmmbZjADwj0=" pdftag="H2" isBookmarkSet="no" bookmark="yes" Order="_x0031_"/>
  <Shape xmlns="" ID="5pDrkAhlQ4jRuZ8v84c/CLbI1eM=" pdftag="P" isBookmarkSet="no" bookmark="no" Order="_x0032_"/>
  <Shape xmlns="" ID="bve0MlWBY9re1/UAPtNBwxxetr0=" formula="no" inline="no" pdftag="Figure" isBookmarkSet="no" bookmark="no" Lang="" Order="_x0033_" artifact="_x0030_" validate="yes"/>
  <Shape xmlns="" ID="Iz269qYZWevwcd2yJNX486uCJss=" pdftag="P" isBookmarkSet="no" bookmark="no" Order="_x0034_"/>
  <Shape xmlns="" ID="CSTVx+U1+/g7EkL9Y+bbZCyNMuM=" Order="_x0031_" pdftag="_x005B_Artifact_x005D_" isBookmarkSet="no" bookmark="no"/>
  <Shape xmlns="" ID="VOxr+7Mac2HFbeT7iGCcuOC3N2A=" pdftag="H2" isBookmarkSet="no" bookmark="yes" Order="_x0031_"/>
  <Shape xmlns="" ID="70HGHup+iQal66ufs2TJItnl5Kc=" formula="no" inline="no" pdftag="Figure" isBookmarkSet="no" bookmark="no" Lang="" Order="_x0032_" artifact="_x0030_" validate="yes"/>
  <Shape xmlns="" ID="aNLg5mkWbMdVFZmWIrb3yGVDnM8=" formula="no" inline="no" pdftag="Figure" isBookmarkSet="no" bookmark="no" Lang="" Order="_x0033_" artifact="_x0030_" validate="yes"/>
  <Shape xmlns="" ID="7RalD06SBAtiI96W9oXFujkSu5k=" formula="no" inline="no" pdftag="Figure" isBookmarkSet="no" bookmark="no" Lang="" Order="_x0034_" artifact="_x0030_" validate="yes"/>
  <Shape xmlns="" ID="+K2BIEZsWv5RTgt2J97R+ozpz6Q=" formula="no" inline="no" pdftag="Figure" isBookmarkSet="no" bookmark="no" Lang="" Order="_x0035_" artifact="_x0030_" validate="yes"/>
  <Shape xmlns="" ID="iA0cVvO/6z4XNfS5nLNAgLCgONk=" Order="_x0031_" pdftag="_x005B_Artifact_x005D_" isBookmarkSet="no" bookmark="no"/>
  <Shape xmlns="" ID="IffU7fQ3dJcsajvogEe1xzkhYmM=" pdftag="H2" isBookmarkSet="no" bookmark="yes" Order="_x0031_"/>
  <Shape xmlns="" ID="zie5p9c49UURtoFeFKXRJhZEQpQ=" formula="no" inline="no" pdftag="Figure" isBookmarkSet="no" bookmark="no" Lang="" Order="_x0032_" artifact="_x0030_" validate="yes"/>
  <Shape xmlns="" ID="nt5Qiis1ot4AlAE79SBuvN/K6Es=" pdftag="P" isBookmarkSet="no" bookmark="no" Order="_x0033_"/>
  <Shape xmlns="" ID="eSQ4OduNQ4G3lP4C7DBL69/sbYw=" Order="_x0031_" pdftag="_x005B_Artifact_x005D_" isBookmarkSet="no" bookmark="no"/>
  <Shape xmlns="" ID="jy8eRVrgeyRrO/f/bTzAs3yon+Y=" pdftag="H2" isBookmarkSet="no" bookmark="yes" Order="_x0031_"/>
  <Shape xmlns="" ID="nRxTpxr6dgnDdfMyTxChJ6qAMwA=" pdftag="P" isBookmarkSet="no" bookmark="no" Order="_x0032_"/>
  <Shape xmlns="" ID="c+OiO1H+svoCoYV/xYYl1gEhYyg=" Order="_x0031_" pdftag="_x005B_Artifact_x005D_" isBookmarkSet="no" bookmark="no"/>
  <Shape xmlns="" ID="/mpbSOPSieV6Jxt7KodxpHs9vdg=" pdftag="H2" isBookmarkSet="no" bookmark="yes" Order="_x0031_"/>
  <Shape xmlns="" ID="fzPlZS9RoAFGPpPARL+wJ0WQYxc=" pdftag="P" isBookmarkSet="no" bookmark="no" Order="_x0032_"/>
  <Shape xmlns="" ID="V6yw/IoCqm7csnvvFTkkNHvpu2Q=" Order="_x0031_" pdftag="_x005B_Artifact_x005D_" isBookmarkSet="no" bookmark="no"/>
  <Shape xmlns="" ID="yHU5FxZDmR9MoqZaaR9sZRYycSE=" pdftag="H2" isBookmarkSet="no" bookmark="yes" Order="_x0031_"/>
  <Shape xmlns="" ID="yShxJG+6HzqerHIAdpYreLn6fgA=" formula="no" inline="no" pdftag="Figure" isBookmarkSet="no" bookmark="no" Lang="" Order="_x0032_" artifact="_x0030_" validate="yes"/>
  <Shape xmlns="" ID="70M3SVPXDbWP/EIDa6CYhKdL+ow=" pdftag="P" isBookmarkSet="no" bookmark="no" Order="_x0033_"/>
  <Shape xmlns="" ID="3Ihcr38GltYIhS9Sqeii2P7lCSU=" pdftag="P" isBookmarkSet="no" bookmark="no" Order="_x0034_"/>
  <Shape xmlns="" ID="BEkhQLyPFS5bZ2jbJBknh84posE=" Order="_x0031_" pdftag="_x005B_Artifact_x005D_" isBookmarkSet="no" bookmark="no"/>
  <Shape xmlns="" ID="c57+X3MLD2xOLlsvRPCqN+iB2eo=" pdftag="H2" isBookmarkSet="no" bookmark="yes" Order="_x0031_"/>
  <Shape xmlns="" ID="dfBngY0QVcJnqJzhEkLvdXyBhSQ=" pdftag="P" isBookmarkSet="no" bookmark="no" Order="_x0032_"/>
  <Shape xmlns="" ID="RLAJ0LU4C7N+zTunvefE+bvoiUI=" Order="_x0031_" pdftag="_x005B_Artifact_x005D_" isBookmarkSet="no" bookmark="no"/>
  <Shape xmlns="" ID="jICgKwFAD8LEHKVmEjLTUphZsc0=" pdftag="H2" isBookmarkSet="no" bookmark="yes" Order="_x0031_"/>
  <Shape xmlns="" ID="FgVtPeke3a6ll8CgmH3gxZE4Oxo=" formula="no" inline="no" pdftag="Figure" isBookmarkSet="no" bookmark="no" Lang="" Order="_x0032_" artifact="_x0030_" validate="yes"/>
  <Shape xmlns="" ID="b32JniyVj6/D5pE+SNi5xXMuMmY=" formula="no" inline="no" pdftag="Figure" isBookmarkSet="no" bookmark="no" Lang="" Order="_x0033_" artifact="_x0030_" validate="yes"/>
  <Shape xmlns="" ID="tweIsuaRWUUl8g0Bjq3jdpN86VI=" formula="no" inline="no" pdftag="Figure" isBookmarkSet="no" bookmark="no" Lang="" Order="_x0034_" artifact="_x0030_" validate="yes"/>
  <Shape xmlns="" ID="+gg42WRnX3r5x2oS3Lc/SALWUcE=" formula="no" inline="no" pdftag="Figure" isBookmarkSet="no" bookmark="no" Lang="" Order="_x0035_" artifact="_x0030_" validate="yes"/>
  <Shape xmlns="" ID="kmZmVG13TU5lGa0bdg8nSmeSf5Y=" formula="no" inline="no" pdftag="Figure" isBookmarkSet="no" bookmark="no" Lang="" Order="_x0036_" artifact="_x0030_" validate="yes"/>
  <Shape xmlns="" ID="Z9a+ihJk+3qvyIDPa+1co3B48go=" Order="_x0031_" pdftag="_x005B_Artifact_x005D_" isBookmarkSet="no" bookmark="no"/>
  <Shape xmlns="" ID="bxakvd8/Bvpm8PhJQ/W3LBmj97w=" pdftag="H2" isBookmarkSet="no" bookmark="yes" Order="_x0031_"/>
  <Shape xmlns="" ID="bmaHA3+Ql08U9Lw+NXciC1yGwZk=" pdftag="P" isBookmarkSet="no" bookmark="no" Order="_x0032_"/>
  <Shape xmlns="" ID="CT2zL3Jx9yS7kjDsQxaO/sqKQX8=" Order="_x0031_" pdftag="_x005B_Artifact_x005D_" isBookmarkSet="no" bookmark="no"/>
  <Shape xmlns="" ID="KTbBLTToAj0gvU2lBx8sMwIJMxk=" pdftag="H2" isBookmarkSet="no" bookmark="yes" Order="_x0031_"/>
  <Shape xmlns="" ID="KkbxEdnVrFk++a1Uk5Xqf63q9/c=" pdftag="P" isBookmarkSet="no" bookmark="no" Order="_x0032_"/>
  <Shape xmlns="" ID="X19ZUZy++QS/mlnNEaSncN2sjlw=" formula="no" artifact="_x0030_" inline="no" validate="yes" pdftag="Figure" isBookmarkSet="no" bookmark="no" Order="_x0033_"/>
  <Shape xmlns="" ID="UZE7edss783ReMnB2LY9f6Bywq8=" Order="_x0031_" pdftag="_x005B_Artifact_x005D_" isBookmarkSet="no" bookmark="no"/>
  <Shape xmlns="" ID="6s6GJU5OgS8y6sLnCohUk+bv4XI=" pdftag="H2" isBookmarkSet="no" bookmark="yes" Order="_x0031_"/>
  <Shape xmlns="" ID="Ln2Km8gpAHZXkW5Dyvw1fxjBWUI=" pdftag="P" isBookmarkSet="no" bookmark="no" Order="_x0032_"/>
  <Shape xmlns="" ID="9HniI38nxRvEyFcALjdQIvoUUAE=" Order="_x0031_" pdftag="_x005B_Artifact_x005D_" isBookmarkSet="no" bookmark="no"/>
  <Shape xmlns="" ID="jPARTgpAtd3KgegG+hun2y8rmqM=" pdftag="H2" isBookmarkSet="no" bookmark="yes" Order="_x0031_"/>
  <Shape xmlns="" ID="Uf4Mw048jsA1XX1UUiqLt8LkMRs=" pdftag="P" isBookmarkSet="no" bookmark="no" Order="_x0032_"/>
  <Shape xmlns="" ID="DFe5Pa9s+z8jIrLGwsB5OSxZiTM=" Order="_x0031_" pdftag="_x005B_Artifact_x005D_" isBookmarkSet="no" bookmark="no"/>
  <Shape xmlns="" ID="KwHnwy4REz9V9ChaZpy/AtvjCu0=" pdftag="H2" isBookmarkSet="no" bookmark="yes" Order="_x0031_"/>
  <Shape xmlns="" ID="JqWgtGIsjudiEegpN+jGpkI53Z4=" formula="no" inline="no" pdftag="Figure" isBookmarkSet="no" bookmark="no" Lang="" Order="_x0032_" artifact="_x0030_" validate="yes"/>
  <Shape xmlns="" ID="IrzihSP5dNTJzbqGA5C9HVdSv7c=" Order="_x0031_" pdftag="_x005B_Artifact_x005D_" isBookmarkSet="no" bookmark="no"/>
  <Shape xmlns="" ID="v51FO/AcucCLO0mTbyDHqzzrX3Q=" pdftag="H2" isBookmarkSet="no" bookmark="yes" Order="_x0031_"/>
  <Shape xmlns="" ID="P8z2T3Fu7yv6q6YWrjP0ks5UQm0=" formula="no" artifact="_x0030_" inline="no" validate="yes" pdftag="Figure" isBookmarkSet="no" bookmark="no" Order="_x0032_"/>
  <Shape xmlns="" ID="YU2JByE1Vmxqy6Glg2sxjt/QA6s=" Order="_x0034_" pdftag="P" isBookmarkSet="no" bookmark="no"/>
  <Shape xmlns="" ID="ziUPdxuTFl+GoZ62QirgsyFLheg=" Order="_x0031_" pdftag="_x005B_Artifact_x005D_" isBookmarkSet="no" bookmark="no"/>
  <Shape xmlns="" ID="AZb1OS5PlSnTPDIPaFexzIxkabQ=" pdftag="H2" isBookmarkSet="no" bookmark="yes" Order="_x0031_"/>
  <Shape xmlns="" ID="ul5LPE22wVQ1MWfcL0/zdN4PT9Y=" formula="no" artifact="_x0030_" inline="no" pdftag="Figure" isBookmarkSet="no" bookmark="no" Lang="" validate="yes" Order="_x0032_"/>
  <Shape xmlns="" ID="aXiMQUACYvRUE7xVUi9YmNB7QGs=" Order="_x0031_" pdftag="_x005B_Artifact_x005D_" isBookmarkSet="no" bookmark="no"/>
  <Shape xmlns="" ID="P6HuLa2M6b9caoSZn8zIFh3oXXU=" pdftag="H2" isBookmarkSet="no" bookmark="yes" Order="_x0031_"/>
  <Shape xmlns="" ID="IV9bkSth/LBMRS5Gp0tFr4rq7zU=" formula="no" artifact="_x0030_" inline="no" pdftag="Figure" isBookmarkSet="no" bookmark="no" Lang="" validate="yes" Order="_x0032_"/>
  <Shape xmlns="" ID="hrbGfrOm8PiLYiOkxwFiZcyDeJY=" Order="_x0031_" pdftag="_x005B_Artifact_x005D_" isBookmarkSet="no" bookmark="no"/>
  <Shape xmlns="" ID="bSU0Q05Sbb3jAg2t8ZGp5mULHGI=" pdftag="P" isBookmarkSet="no" bookmark="no" Order="_x0033_"/>
  <Shape xmlns="" ID="veCRREhO9WLUEF2AgXIBlPLsWuI=" pdftag="H2" isBookmarkSet="no" bookmark="yes" Order="_x0031_"/>
  <Shape xmlns="" ID="MdkYs0m4nXz17PbapDJQApYuDvM=" formula="no" artifact="_x0030_" inline="no" pdftag="Figure" isBookmarkSet="no" bookmark="no" Lang="" validate="yes" Order="_x0032_"/>
  <Shape xmlns="" ID="THipZ8PbZPfhd8N22ExjCO/Feoo=" formula="no" artifact="_x0030_" inline="no" pdftag="Figure" isBookmarkSet="no" bookmark="no" Lang="" validate="yes" Order="_x0033_"/>
  <Shape xmlns="" ID="yr3fI67hFbN39J2LJwiKIqM9T7k=" pdftag="P" isBookmarkSet="no" bookmark="no" Order="_x0034_"/>
  <Shape xmlns="" ID="dkSdV3zzI1TUk9F0vXnmERN4thk=" formula="no" artifact="_x0030_" inline="no" pdftag="Figure" isBookmarkSet="no" bookmark="no" Lang="" validate="yes" Order="_x0035_"/>
  <Shape xmlns="" ID="yXYv02ZUIvhayosHrGTQHhqNcD4=" pdftag="P" isBookmarkSet="no" bookmark="no" Order="_x0036_"/>
  <Shape xmlns="" ID="7serBgWZcBCJJVdIfHxOpxQD3+Y=" pdftag="P" isBookmarkSet="no" bookmark="no" Order="_x0039_"/>
  <Shape xmlns="" ID="Zz+IEpn058uZHkO2wuzCJnwWluI=" formula="no" artifact="_x0030_" inline="no" pdftag="Figure" isBookmarkSet="no" bookmark="no" Lang="" validate="yes" Order="_x0037_"/>
  <Shape xmlns="" ID="5FYx9Sh54Kkk/Ap2xwxpx3LUijI=" formula="no" artifact="_x0030_" inline="no" pdftag="Figure" isBookmarkSet="no" bookmark="no" Lang="" validate="yes" Order="_x0038_"/>
  <Shape xmlns="" ID="wicJZUB9p4hvz2FD95cNWpATFrI=" pdftag="P" isBookmarkSet="no" bookmark="no" Order="_x0031_0"/>
  <Shape xmlns="" ID="U5P32m4juEWrpTCQMskQcy3y13w=" Order="_x0031_" pdftag="_x005B_Artifact_x005D_" isBookmarkSet="no" bookmark="no"/>
  <Shape xmlns="" ID="ImVu8WB8sArA6v1izDMlsPM0aqc=" pdftag="H2" isBookmarkSet="no" bookmark="yes" Order="_x0031_"/>
  <Shape xmlns="" ID="2mPGIkvfvCHo7dN93f5url3p5wk=" isBookmarkSet="no" bookmark="yes" pdftag="P" artifact="_x0030_" Order="_x0032_"/>
  <Shape xmlns="" ID="KMXpFR4k1Lgsc2gJ2NAXzViQXcg=" pdftag="P" isBookmarkSet="no" bookmark="no" Order="_x0033_"/>
  <Shape xmlns="" ID="Kh+4X+fj/u1uqDaxM0/vXT19Uhg=" isBookmarkSet="no" bookmark="yes" pdftag="P" artifact="_x0030_" Order="_x0034_"/>
  <Shape xmlns="" ID="lAtBFH8/qt+/pBA4SjOEt71m/TI=" pdftag="P" isBookmarkSet="no" bookmark="no" Order="_x0035_"/>
  <Shape xmlns="" ID="4xQshmNPf7zv16FBbdGHaAFy4S4=" formula="no" artifact="_x0030_" inline="no" pdftag="Figure" isBookmarkSet="no" bookmark="no" Lang="" validate="yes" Order="_x0036_"/>
  <Shape xmlns="" ID="2gXRJiNhp+dorH8qLqtOk7QxFsQ=" Order="_x0031_" pdftag="_x005B_Artifact_x005D_" isBookmarkSet="no" bookmark="no"/>
  <Shape xmlns="" ID="+ufYFn+A661YuOHPPuZZIDjOMqY=" pdftag="H2" isBookmarkSet="no" bookmark="yes" Order="_x0031_"/>
  <Shape xmlns="" ID="AcUlMlZRuUHFQ26PlaaSpVvckVM=" pdftag="P" isBookmarkSet="no" bookmark="no" Order="_x0033_"/>
  <Shape xmlns="" ID="5DElnYRzID6/zQrKydlHctxalHc=" pdftag="P" isBookmarkSet="no" bookmark="no" Order="_x0034_"/>
  <Shape xmlns="" ID="+Rp1+LjCegi3E08PbVMWewRIh60=" formula="no" artifact="_x0030_" inline="no" pdftag="Figure" isBookmarkSet="no" bookmark="no" Lang="" validate="yes" Order="_x0032_"/>
  <Shape xmlns="" ID="f/uRPtcg+Qk/IvOG2F2sLtkkq78=" Order="_x0031_" pdftag="_x005B_Artifact_x005D_" isBookmarkSet="no" bookmark="no"/>
  <Shape xmlns="" ID="E5uMEcSHfR/JqvjvBLHg+wZNWC8=" pdftag="H2" isBookmarkSet="no" bookmark="yes" Order="_x0031_"/>
  <Shape xmlns="" ID="Qm+Vvpy9pimXeodySssYtxfxdwo=" Order="_x0031_" pdftag="_x005B_Artifact_x005D_" isBookmarkSet="no" bookmark="no"/>
  <Shape xmlns="" ID="OC9LCRs++BCkZevzr6Gwzw3j7RQ=" artifact="_x0030_" formula="no" inline="no" pdftag="Figure" isBookmarkSet="no" bookmark="no" Lang="" validate="yes" Order="_x0032_"/>
  <Shape xmlns="" ID="vGWXjSpWwVuTtUGGukAcQBfs6Wo=" pdftag="P" isBookmarkSet="no" bookmark="no" Order="_x0033_"/>
  <Shape xmlns="" ID="pXLCMY86GxwirRGv/zeUDE1w6bY=" pdftag="P" isBookmarkSet="no" bookmark="no" Order="_x0034_"/>
  <Shape xmlns="" ID="M6jJpACspNEf94KHPVVhWpdBIWk=" pdftag="P" isBookmarkSet="no" bookmark="no" Order="_x0035_"/>
  <Shape xmlns="" ID="F+/cV4j1VJpdN8WGmHDzg9f+5lY=" pdftag="P" isBookmarkSet="no" bookmark="no" Order="_x0036_"/>
  <Shape xmlns="" ID="8xROTGZpFkXZgax1wCKBPKjH7EE=" pdftag="P" isBookmarkSet="no" bookmark="no" Order="_x0037_"/>
  <Shape xmlns="" ID="luSEC6Np0rgh3oKOSefeOvm9w2g=" pdftag="H2" isBookmarkSet="no" bookmark="yes" Order="_x0031_"/>
  <Shape xmlns="" ID="YfB4ieEY7JAAhv17xX7orhp6aL4=" formula="no" artifact="_x0030_" inline="no" pdftag="Figure" isBookmarkSet="no" bookmark="no" Lang="" validate="yes" Order="_x0032_"/>
  <Shape xmlns="" ID="buiQigxTCFw4Ahx3I1ODMe0lODA=" Order="_x0031_" pdftag="_x005B_Artifact_x005D_" isBookmarkSet="no" bookmark="no"/>
  <Shape xmlns="" ID="n7zjQx3KiPhd1m5XTOEHmvoMg5E=" pdftag="P" isBookmarkSet="no" bookmark="no" Order="_x0033_"/>
  <Shape xmlns="" ID="gHvQLfsYFD5m5ElA8fSp18YKj9k=" pdftag="H2" isBookmarkSet="no" bookmark="yes" Order="_x0031_"/>
  <Shape xmlns="" ID="AmR4KblP/ZzOK6BJ4/SRxjDpmCs=" pdftag="P" isBookmarkSet="no" bookmark="no" Order="_x0032_"/>
  <Shape xmlns="" ID="T+cZi0p+DdqDZnrGd3U279Ggx9o=" Order="_x0031_" pdftag="_x005B_Artifact_x005D_" isBookmarkSet="no" bookmark="no"/>
  <Shape xmlns="" ID="nySNGkq1anE1FvdXBXjoLqReXWQ=" pdftag="H2" isBookmarkSet="no" bookmark="yes" Order="_x0031_"/>
  <Shape xmlns="" ID="feuFPs84zNPGzdXqfzJZxftHFAY=" pdftag="P" isBookmarkSet="no" bookmark="no" Order="_x0032_"/>
  <Shape xmlns="" ID="K5ltUutBAy67g+i/FgU/8u0z/UM=" formula="no" artifact="_x0030_" inline="no" pdftag="Figure" isBookmarkSet="no" bookmark="no" Lang="" validate="yes" Order="_x0033_"/>
  <Shape xmlns="" ID="4NNC+OOwGteVGqG1+s5dmp4wBHE=" Order="_x0031_" pdftag="_x005B_Artifact_x005D_" isBookmarkSet="no" bookmark="no"/>
  <Shape xmlns="" ID="9pqyOIftnrx/yOwOjemPA/j/Dzk=" pdftag="H2" isBookmarkSet="no" bookmark="yes" Order="_x0031_"/>
  <Shape xmlns="" ID="6ZPCgBwAUCWHZz8QL7GVfsKF12U=" pdftag="P" isBookmarkSet="no" bookmark="no" Order="_x0032_"/>
  <Shape xmlns="" ID="Xq3BtuduboJB+VVsKMNcah/psWE=" formula="no" artifact="_x0030_" inline="no" pdftag="Figure" isBookmarkSet="no" bookmark="no" Lang="" validate="yes" Order="_x0033_"/>
  <Shape xmlns="" ID="n6ryVK/ovdQJ/rayD6Ri9SUcXYE=" Order="_x0031_" pdftag="_x005B_Artifact_x005D_" isBookmarkSet="no" bookmark="no"/>
  <Shape xmlns="" ID="izRRyWhHuHMbtePlIEIEPXdsE6g=" pdftag="H2" isBookmarkSet="no" bookmark="yes" Order="_x0031_"/>
  <Shape xmlns="" ID="cfgeRx3iGroFI6xKtLVLLbaut7s=" pdftag="P" isBookmarkSet="no" bookmark="no" Order="_x0032_"/>
  <Shape xmlns="" ID="HjreDA5PmAeonW6zDHpIOUIJ/0Q=" formula="no" artifact="_x0030_" inline="no" pdftag="Figure" isBookmarkSet="no" bookmark="no" Lang="" validate="yes" Order="_x0033_"/>
  <Shape xmlns="" ID="W/+jAwZB/QnQTvO1+sr7klNX0fI=" Order="_x0031_" pdftag="_x005B_Artifact_x005D_" isBookmarkSet="no" bookmark="no"/>
  <Shape xmlns="" ID="Q8gzP0bMFz6F2m13FZbKkuncNXE=" pdftag="H2" isBookmarkSet="no" bookmark="yes" Order="_x0031_"/>
  <Shape xmlns="" ID="JpjFHwFBoI+fHfcAFwKS/HrhG1w=" pdftag="P" isBookmarkSet="no" bookmark="no" Order="_x0032_"/>
  <Shape xmlns="" ID="CBuWkoKS3Ptb0joFqQGdAoLjFQc=" Order="_x0031_" pdftag="_x005B_Artifact_x005D_" isBookmarkSet="no" bookmark="no"/>
  <Shape xmlns="" ID="blZui1a7tbt7JFBgFjtOTPIO6dA=" pdftag="H2" isBookmarkSet="no" bookmark="yes" Order="_x0031_"/>
  <Shape xmlns="" ID="YV/kMLl7of3n2MDsNTMV0UIbhIU=" pdftag="P" isBookmarkSet="no" bookmark="no" Order="_x0032_"/>
  <Shape xmlns="" ID="S/2IXSmtbxSTffr7f9UcFYZVHZI=" Order="_x0031_" pdftag="_x005B_Artifact_x005D_" isBookmarkSet="no" bookmark="no"/>
  <Shape xmlns="" ID="gvEMP1F9JvXyUg2FhAIF88OUxd8=" pdftag="H2" isBookmarkSet="no" bookmark="yes" Order="_x0031_"/>
  <Shape xmlns="" ID="Mj4zxDkLInTMEn73PuS1dGXHEIg=" pdftag="P" isBookmarkSet="no" bookmark="no" Order="_x0032_"/>
  <Shape xmlns="" ID="Lrq2kaGz0OI7zscOvz358WmR7fk=" Order="_x0031_" pdftag="_x005B_Artifact_x005D_" isBookmarkSet="no" bookmark="no"/>
  <Shape xmlns="" ID="jqggGTiWtCV6wxpZKBLCIfki8E0=" pdftag="H2" isBookmarkSet="no" bookmark="yes" Order="_x0031_"/>
  <Shape xmlns="" ID="soMhvUli9LtmKYIuQxvp+k9WWio=" pdftag="P" isBookmarkSet="no" bookmark="no" Order="_x0032_"/>
  <Shape xmlns="" ID="Cg0fbOI9wmkaxmxWypruUPTCLEE=" pdftag="P" isBookmarkSet="no" bookmark="no" Order="_x0033_"/>
  <Shape xmlns="" ID="cvYpDa0B45Irfynz20CcsEmxVz8=" formula="no" artifact="_x0030_" inline="no" pdftag="Figure" isBookmarkSet="no" bookmark="no" Lang="" validate="yes" Order="_x0034_"/>
  <Shape xmlns="" ID="b1AP/xs7Br7+dH7pI8hUoVzRzJw=" pdftag="P" isBookmarkSet="no" bookmark="no" Order="_x0035_"/>
  <Shape xmlns="" ID="ia19UbFFNbZs1ofwaltVvyGHefU=" Order="_x0031_" pdftag="_x005B_Artifact_x005D_" isBookmarkSet="no" bookmark="no"/>
  <Shape xmlns="" ID="/aD8HWKBh2Cg7Ncbq1F1npysem8=" pdftag="P" isBookmarkSet="no" bookmark="no" Order="_x0036_"/>
  <Shape xmlns="" ID="52WC/7ChKLbBFnw7kpTDd0TSSqE=" pdftag="H2" isBookmarkSet="no" bookmark="yes" Order="_x0031_"/>
  <Shape xmlns="" ID="ZsDW3L3pXEjULtXkFRWqX7HuLsg=" formula="no" artifact="_x0030_" inline="no" pdftag="Figure" isBookmarkSet="no" bookmark="no" Lang="" validate="yes" Order="_x0032_"/>
  <Shape xmlns="" ID="crk8bVmOzC6KBxdvbqJD3WdVvq0=" Order="_x0031_" pdftag="_x005B_Artifact_x005D_" isBookmarkSet="no" bookmark="no"/>
  <Shape xmlns="" ID="dZvM7Z0kF0ed9OTvt/TxJuYTomY=" pdftag="H2" isBookmarkSet="no" bookmark="yes" Order="_x0031_"/>
  <Shape xmlns="" ID="sSaCMTCL4d2hL4PpM0xQAwyF1xc=" pdftag="P" isBookmarkSet="no" bookmark="no" Order="_x0032_"/>
  <Shape xmlns="" ID="vEJkd5pdW+68oWI1PEcaeuzk9TA=" Order="_x0031_" pdftag="_x005B_Artifact_x005D_" isBookmarkSet="no" bookmark="no"/>
  <Shape xmlns="" ID="+6+gfnxJcN3eJh4UWvbjLRqUJgs=" pdftag="H2" isBookmarkSet="no" bookmark="yes" Order="_x0031_"/>
  <Shape xmlns="" ID="O5Q9qHpt0338woDfRAeS6IYRvPQ=" pdftag="P" isBookmarkSet="no" bookmark="no" Order="_x0032_"/>
  <Shape xmlns="" ID="twor1qpwN+T+QDlj+3mOXk+MSUM=" Order="_x0031_" pdftag="_x005B_Artifact_x005D_" isBookmarkSet="no" bookmark="no"/>
  <Shape xmlns="" ID="B4ea93D+lJiADEHjsH+e/lJ/CnQ=" pdftag="H2" isBookmarkSet="no" bookmark="yes" Order="_x0031_"/>
  <Shape xmlns="" ID="MSdlzhRSAqHpBLhwoGspTkStFQw=" pdftag="P" isBookmarkSet="no" bookmark="no" Order="_x0032_"/>
  <Shape xmlns="" ID="h6ldQx9G3tr3OR3WRIjRfyeHZBQ=" pdftag="P" isBookmarkSet="no" bookmark="no" Order="_x0033_"/>
  <Shape xmlns="" ID="OC4kmGizFqPjL7aJKN6B3AEgaQM=" Order="_x0031_" pdftag="_x005B_Artifact_x005D_" isBookmarkSet="no" bookmark="no"/>
  <Shape xmlns="" ID="WpHZ4PWLiFBzw8aTH5OtUbWidSI=" pdftag="H2" isBookmarkSet="no" bookmark="yes" Order="_x0031_"/>
  <Shape xmlns="" ID="E54CDemz5aTFbrSxfZltYmHY0gM=" pdftag="P" isBookmarkSet="no" bookmark="no" Order="_x0032_"/>
  <Shape xmlns="" ID="MQoS7x1DEtVr9cvZIeNGVUI2u08=" Order="_x0031_" pdftag="_x005B_Artifact_x005D_" isBookmarkSet="no" bookmark="no"/>
  <Shape xmlns="" ID="2tS6mEAZt+jNjXzXBWYxjXlalck=" pdftag="H2" isBookmarkSet="no" bookmark="yes" Order="_x0031_"/>
  <Shape xmlns="" ID="fv40/cJau2IW3fMOXxHmJS/S2Vc=" pdftag="P" isBookmarkSet="no" bookmark="no" Order="_x0032_"/>
  <Shape xmlns="" ID="JIEjVa/1aXFsxnMOTu9WwQ8xZRc=" Order="_x0031_" pdftag="_x005B_Artifact_x005D_" isBookmarkSet="no" bookmark="no"/>
  <Shape xmlns="" ID="ceqCbJq5cFBpbz+n02D/JxSVmgw=" pdftag="H2" isBookmarkSet="no" bookmark="yes" Order="_x0031_"/>
  <Shape xmlns="" ID="fCYgkC5Z0S1gP4v1CSh4keBxZ5s=" pdftag="P" isBookmarkSet="no" bookmark="no" Order="_x0032_"/>
  <Shape xmlns="" ID="Qxrkm5kyzrRJUY5iPP/FfK2QB+s=" formula="no" inline="no" pdftag="Figure" isBookmarkSet="no" bookmark="no" Lang="" artifact="_x0030_" validate="yes" Order="_x0033_"/>
  <Shape xmlns="" ID="h648wObgnw39n//K8m+ANljQbts=" pdftag="P" isBookmarkSet="no" bookmark="no" Order="_x0034_"/>
  <Shape xmlns="" ID="Jaf2UyQGUHXErWIWw1FYNenQ5KQ=" formula="no" inline="no" pdftag="Figure" isBookmarkSet="no" bookmark="no" Lang="" artifact="_x0030_" validate="yes" Order="_x0035_"/>
  <Shape xmlns="" ID="xAjQqMrKWEM572VrySdFWWr+gP0=" formula="no" inline="no" pdftag="Figure" isBookmarkSet="no" bookmark="no" Lang="" artifact="_x0030_" validate="yes" Order="_x0036_"/>
  <Shape xmlns="" ID="jcTjJfDbGC/STB3yTXTEff/VL1U=" formula="no" inline="no" pdftag="Figure" isBookmarkSet="no" bookmark="no" Lang="" artifact="_x0030_" validate="yes" Order="_x0037_"/>
  <Shape xmlns="" ID="9VjK4O5+ZDA02LXgGV2i7J/pTfg=" formula="no" inline="no" pdftag="Figure" isBookmarkSet="no" bookmark="no" Lang="" artifact="_x0030_" validate="yes" Order="_x0038_"/>
  <Shape xmlns="" ID="Xd/oizrga7pVesIqPi8UMEIGs00=" Order="_x0031_" pdftag="_x005B_Artifact_x005D_" isBookmarkSet="no" bookmark="no"/>
  <SubText xmlns="" ID="hqlTOJ4iLzmYS9QH3zZyN3tBZy4=" ActualText=""/>
  <SubText xmlns="" ID="bve0MlWBY9re1/UAPtNBwxxetr0=" ActualText=""/>
  <SubText xmlns="" ID="70HGHup+iQal66ufs2TJItnl5Kc=" ActualText=""/>
  <SubText xmlns="" ID="aNLg5mkWbMdVFZmWIrb3yGVDnM8=" ActualText=""/>
  <SubText xmlns="" ID="7RalD06SBAtiI96W9oXFujkSu5k=" ActualText=""/>
  <SubText xmlns="" ID="+K2BIEZsWv5RTgt2J97R+ozpz6Q=" ActualText=""/>
  <SubText xmlns="" ID="zie5p9c49UURtoFeFKXRJhZEQpQ=" ActualText=""/>
  <SubText xmlns="" ID="yShxJG+6HzqerHIAdpYreLn6fgA=" ActualText=""/>
  <SubText xmlns="" ID="FgVtPeke3a6ll8CgmH3gxZE4Oxo=" ActualText=""/>
  <SubText xmlns="" ID="b32JniyVj6/D5pE+SNi5xXMuMmY=" ActualText=""/>
  <SubText xmlns="" ID="tweIsuaRWUUl8g0Bjq3jdpN86VI=" ActualText=""/>
  <SubText xmlns="" ID="+gg42WRnX3r5x2oS3Lc/SALWUcE=" ActualText=""/>
  <SubText xmlns="" ID="kmZmVG13TU5lGa0bdg8nSmeSf5Y=" ActualText=""/>
  <SubText xmlns="" ID="X19ZUZy++QS/mlnNEaSncN2sjlw=" ActualText=""/>
  <SubText xmlns="" ID="JqWgtGIsjudiEegpN+jGpkI53Z4=" ActualText=""/>
  <SubText xmlns="" ID="P8z2T3Fu7yv6q6YWrjP0ks5UQm0=" ActualText=""/>
  <SubText xmlns="" ID="ul5LPE22wVQ1MWfcL0/zdN4PT9Y=" ActualText=""/>
  <SubText xmlns="" ID="IV9bkSth/LBMRS5Gp0tFr4rq7zU=" ActualText=""/>
  <SubText xmlns="" ID="MdkYs0m4nXz17PbapDJQApYuDvM=" ActualText=""/>
  <SubText xmlns="" ID="THipZ8PbZPfhd8N22ExjCO/Feoo=" ActualText=""/>
  <SubText xmlns="" ID="dkSdV3zzI1TUk9F0vXnmERN4thk=" ActualText=""/>
  <SubText xmlns="" ID="Zz+IEpn058uZHkO2wuzCJnwWluI=" ActualText=""/>
  <SubText xmlns="" ID="5FYx9Sh54Kkk/Ap2xwxpx3LUijI=" ActualText=""/>
  <SubText xmlns="" ID="4xQshmNPf7zv16FBbdGHaAFy4S4=" ActualText=""/>
  <SubText xmlns="" ID="+Rp1+LjCegi3E08PbVMWewRIh60=" ActualText=""/>
  <SubText xmlns="" ID="OC9LCRs++BCkZevzr6Gwzw3j7RQ=" ActualText=""/>
  <SubText xmlns="" ID="YfB4ieEY7JAAhv17xX7orhp6aL4=" ActualText=""/>
  <SubText xmlns="" ID="K5ltUutBAy67g+i/FgU/8u0z/UM=" ActualText=""/>
  <SubText xmlns="" ID="Xq3BtuduboJB+VVsKMNcah/psWE=" ActualText=""/>
  <SubText xmlns="" ID="HjreDA5PmAeonW6zDHpIOUIJ/0Q=" ActualText=""/>
  <SubText xmlns="" ID="cvYpDa0B45Irfynz20CcsEmxVz8=" ActualText=""/>
  <SubText xmlns="" ID="ZsDW3L3pXEjULtXkFRWqX7HuLsg=" ActualText=""/>
  <SubText xmlns="" ID="Qxrkm5kyzrRJUY5iPP/FfK2QB+s=" ActualText=""/>
  <SubText xmlns="" ID="Jaf2UyQGUHXErWIWw1FYNenQ5KQ=" ActualText=""/>
  <SubText xmlns="" ID="xAjQqMrKWEM572VrySdFWWr+gP0=" ActualText=""/>
  <SubText xmlns="" ID="jcTjJfDbGC/STB3yTXTEff/VL1U=" ActualText=""/>
  <SubText xmlns="" ID="9VjK4O5+ZDA02LXgGV2i7J/pTfg=" ActualText=""/>
  <Shape xmlns="" ID="Q0U5FWMPlq1iDW9v84Aq5zt2SrY=" pdftag="" Order="_x0033_"/>
  <HyperLink xmlns="" ID="5pDrkAhlQ4jRuZ8v84c/CLbI1eM=1330302086230.7073_147.0788" plainAltText="person-centered_x0020_practice_x0020_resources" language="" Lang=""/>
  <HyperLink xmlns="" ID="AcUlMlZRuUHFQ26PlaaSpVvckVM=210769987750.05732_202.5195" plainAltText="Mary.Cashman-Bakken_x0040_state.mn.us" language="" Lang=""/>
  <HyperLink xmlns="" ID="fCYgkC5Z0S1gP4v1CSh4keBxZ5s=205105452072.27685_327.9537" plainAltText="MDE.Person-Centered_x0040_state.mn.us" language="" Lang=""/>
  <Shape xmlns="" ID="bVEXNUYkygv0mEhMyxCbOsUS8m0=" pdftag="H2" isBookmarkSet="no" bookmark="yes" Order="_x0031_"/>
  <Shape xmlns="" ID="wKfdREo1e6oTpyEY4TAxGhzI8OU=" pdftag="H2" isBookmarkSet="no" bookmark="yes" Order="_x0031_"/>
  <Shape xmlns="" ID="CPGHk0SutKhRyWHU9uH6HOvcfYI=" pdftag="H2" isBookmarkSet="no" bookmark="yes" Order="_x0031_"/>
  <Shape xmlns="" ID="1i5sM8pnIvJ39WjShyI5KZ0PNfU=" Lang="" formula="no" bookmark="no" pdftag="Figure" isBookmarkSet="no" inline="no" Order="_x0033_" artifact="_x0030_" validate="yes"/>
  <SubText xmlns="" ID="1i5sM8pnIvJ39WjShyI5KZ0PNfU=" ActualText=""/>
  <Shape xmlns="" ID="EMOlZ5usDMvrcSGkvuOHmnQPXTo=" pdftag="H2" isBookmarkSet="no" bookmark="yes" Order="_x0031_"/>
  <Shape xmlns="" ID="MbI9SvQixqhlxvc+Fw8ORjufsOg=" pdftag="" artifact="_x0030_" Lang="" formula="no" bookmark="no" Order="_x0032_" validate="no"/>
  <SubText xmlns="" ID="MbI9SvQixqhlxvc+Fw8ORjufsOg=" ActualText=""/>
  <Shape xmlns="" ID="eBkt7e3WfTs6PcHWBtbZwfwki9A=" bookmark="no" pdftag="P" isBookmarkSet="no" Order="_x0033_"/>
  <Shape xmlns="" ID="98GKq0hmElGmqoCRyy/mj1Su4O8=" pdftag="" bookmark="no" Order="_x0031_"/>
  <Shape xmlns="" ID="vkK+dnh8Y04FrHYf9Y1qx9jsgQg=" pdftag="Figure" isBookmarkSet="no" bookmark="no" formula="no" Lang="" inline="no" Order="_x0032_" artifact="_x0030_" validate="yes"/>
  <SubText xmlns="" ID="vkK+dnh8Y04FrHYf9Y1qx9jsgQg=" ActualText=""/>
  <HyperLink xmlns="" ID="ymghYB0iYh5knZJ9vOWYGjBWvbM=210769987750.05732_202.5195" plainAltText="Mary.Cashman-Bakken_x0040_state.mn.us"/>
  <HyperLink xmlns="" ID="sgSs8CTA6WuQsfED3P1KkmR850E=210769987797.38685_430.4346" plainAltText="Mary.Cashman-Bakken_x0040_state.mn.us"/>
  <HyperLink xmlns="" ID="sgSs8CTA6WuQsfED3P1KkmR850E=-89482738422.6169_430.4346" plainAltText="Aaron.Barnes_x0040_state.mn.us"/>
  <HyperLink xmlns="" ID="YV/kMLl7of3n2MDsNTMV0UIbhIU=74443290069.4774_397.7788" plainAltText="Charting_x0020_the_x0020_LifeCourse_x0020_Profile_x0020_Page_x0020_"/>
  <HyperLink xmlns="" ID="rOF4tMmib3yPkTeSwCUf3Jvwh/M=191324844069.4774_148.5788" plainAltText="Minnesota_x0020_Gathering_x0020_YouTube_x0020_video:_x0020_OPDs_x0020_for_x0020_Children_x0020_2021"/>
  <HyperLink xmlns="" ID="rOF4tMmib3yPkTeSwCUf3Jvwh/M=-165671176669.4774_182.1788" plainAltText="The_x0020_Learning_x0020_Community_x0020_for_x0020_Person_x0020_Centered_x0020_Practices"/>
  <HyperLink xmlns="" ID="rOF4tMmib3yPkTeSwCUf3Jvwh/M=-158939142169.4774_227.7788" plainAltText="Support_x0020_Development_x0020_Associates:_x0020_Go-To_x0020_Guide_x0020_for_x0020_Person-Centered_x0020_Thinking_x0020__x0028_PCT_x0029__x0020_Skills_x0020_webpage"/>
  <HyperLink xmlns="" ID="rOF4tMmib3yPkTeSwCUf3Jvwh/M=179951829969.4774_294.9788" plainAltText="Helen_x0020_Sanderson_x0020_Associates:_x0020_One-Page_x0020_Profile_x0020_Templates_x0020_webpage"/>
  <HyperLink xmlns="" ID="sSaCMTCL4d2hL4PpM0xQAwyF1xc=124695999470.4774_148.5788" plainAltText="It_x2019_s_x0020_My_x0020_Choice"/>
  <HyperLink xmlns="" ID="sSaCMTCL4d2hL4PpM0xQAwyF1xc=35808395170.4774_182.1788" plainAltText="Minnesota_x0020_Department_x0020_of_x0020_Education_x0020__x0028_MDE_x0029__x0020_Person-Centered_x0020_Thinking_x0020_webpage"/>
  <HyperLink xmlns="" ID="sSaCMTCL4d2hL4PpM0xQAwyF1xc=-73998906170.4774_249.3788" plainAltText="Positive_x0020_Supports_x0020_Minnesota"/>
  <HyperLink xmlns="" ID="sSaCMTCL4d2hL4PpM0xQAwyF1xc=54371128370.4774_294.9788" plainAltText="Minnesota_x0020_Department_x0020_of_x0020_Human_x0020_Services_x0020__x0028_DHS_x0029__x0020_Person-Centered_x0020_Practices_x0020_webpage"/>
  <HyperLink xmlns="" ID="+IJW9J9SofdsemfCGlZEqA8wKxA=-2045161490422.8258_384.9788" plainAltText="Person-Centered_x0020_Practice_x0020_Examples_x0020_in_x0020_Minnesota_x0020_Schools_x0020_contract_x0020_"/>
  <HyperLink xmlns="" ID="+IJW9J9SofdsemfCGlZEqA8wKxA=-1722020485422.8258_416.4188" plainAltText="proposal_x0020_page"/>
  <HyperLink xmlns="" ID="D/kFRkp+X1OozHEy+bQCtmLqdsk=-69164382251.8274_148.5788" plainAltText="Email_x0020_the_x0020_Minnesota_x0020_Department_x0020_of_x0020_Education_x0027_s_x0020_leadership_x0020_team"/>
  <HyperLink xmlns="" ID="E54CDemz5aTFbrSxfZltYmHY0gM=-45076155151.8274_148.5788" plainAltText="Email_x0020_Mary_x0020_Cashman-Bakken"/>
  <HyperLink xmlns="" ID="4hgekNZGJTwEdKhJ37rpYN63Fso=205105452072.27685_327.9537" plainAltText="MDE.Person-Centered_x0040_state.mn.us"/>
  <Shape xmlns="" ID="PjDUavLVc7I0BN+x2BwGlsRhNLw=" formula="no" inline="no" pdftag="Figure" isBookmarkSet="no" bookmark="no" Order="_x0032_" artifact="_x0030_" validate="yes"/>
  <Shape xmlns="" ID="m4HXZGttLnha1sNOTl+gO8wn3WA=" pdftag="P" isBookmarkSet="no" bookmark="no" Order="_x0033_"/>
  <Shape xmlns="" ID="0WRfMl0Z8QnPjfCr23tRSB/Hlk0=" pdftag="H2" isBookmarkSet="no" bookmark="yes" Order="_x0032_"/>
  <Shape xmlns="" ID="4aLbGkZfQM6lfzBlN4qp/L+N8qo=" formula="no" inline="no" pdftag="Figure" isBookmarkSet="no" bookmark="no" Order="_x0031_" artifact="_x0030_" validate="yes"/>
  <Shape xmlns="" ID="OW2sJbIMyl++X6EWqKQU3mMbblQ=" formula="no" inline="no" pdftag="Figure" isBookmarkSet="no" bookmark="no" Order="_x0034_" artifact="_x0030_" validate="yes"/>
  <Shape xmlns="" ID="uYlCd6/8Wj+xJ67s06Yu2hMkQUA=" pdftag="P" isBookmarkSet="no" bookmark="no" Order="_x0036_"/>
  <Shape xmlns="" ID="P7BOiCnA0471vrYmmq4QkI1SP2E=" formula="no" inline="no" pdftag="Figure" isBookmarkSet="no" bookmark="no" Order="_x0035_" artifact="_x0030_" validate="yes"/>
  <Shape xmlns="" ID="+Iuw+JwnnF5goy7jxzeQEfm8MC0=" pdftag="P" isBookmarkSet="no" bookmark="no" Order="_x0031_0"/>
  <Shape xmlns="" ID="COWTLMXc8TVRrmwLDzt/rX1mTnY=" pdftag="P" isBookmarkSet="no" bookmark="no" Order="_x0033_"/>
  <Shape xmlns="" ID="P/DXPG/2XPz2ezic80WAox4AQFs=" formula="no" inline="no" pdftag="Figure" isBookmarkSet="no" bookmark="no" Order="_x0038_" artifact="_x0030_" validate="yes"/>
  <Shape xmlns="" ID="evUYkw5OsNZY3kLA0MMn6TfO6tY=" formula="no" inline="no" pdftag="Figure" isBookmarkSet="no" bookmark="no" Order="_x0039_" artifact="_x0030_" validate="yes"/>
  <Shape xmlns="" ID="ackflBc0x2lj0kfJKsGVD+BIWKg=" pdftag="P" isBookmarkSet="no" bookmark="no" Order="_x0037_"/>
  <Shape xmlns="" ID="ogqeuncnefsZGu183XO8aefLxdA=" Order="_x0031_" pdftag="_x005B_Artifact_x005D_" isBookmarkSet="no" bookmark="no"/>
  <Shape xmlns="" ID="ypn5AUhS88MSWVSPPgsmYg5JG1Q=" pdftag="H2" isBookmarkSet="no" bookmark="yes" Order="_x0031_"/>
  <Shape xmlns="" ID="bMYn1oDBNxmYHLvpCUerkuO9MEk=" pdftag="P" isBookmarkSet="no" bookmark="no" Order="_x0032_"/>
  <Shape xmlns="" ID="h0CoCGyO3u+9jz/iuT8mc1BEisk=" pdftag="P" isBookmarkSet="no" bookmark="no" Order="_x0033_"/>
  <Shape xmlns="" ID="DNnrMPRHyrshWZTzJTdICP/tLro=" pdftag="P" isBookmarkSet="no" bookmark="no" Order="_x0035_"/>
  <Shape xmlns="" ID="OP82HESyXpYhgSvaClwcUwed530=" pdftag="P" isBookmarkSet="no" bookmark="no" Order="_x0036_"/>
  <Shape xmlns="" ID="jEUT5wscwERXqD2Gj4qsucY/5mE=" formula="no" inline="no" pdftag="Figure" isBookmarkSet="no" bookmark="no" Order="_x0034_" artifact="_x0030_" validate="yes"/>
  <Shape xmlns="" ID="eqNxLIdKrg/yAPn4lEMe5Zd052c=" Order="_x0031_" pdftag="_x005B_Artifact_x005D_" isBookmarkSet="no" bookmark="no"/>
  <Shape xmlns="" ID="auQnNuR1gx8gdUrwPa7y+d+a10k=" pdftag="H2" isBookmarkSet="no" bookmark="yes" Order="_x0031_"/>
  <Shape xmlns="" ID="ymghYB0iYh5knZJ9vOWYGjBWvbM=" pdftag="P" isBookmarkSet="no" bookmark="no" Order="_x0032_"/>
  <Shape xmlns="" ID="XSMJ0/QKhkeXwbBqpNDYH6FxH+k=" pdftag="P" isBookmarkSet="no" bookmark="no" Order="_x0034_"/>
  <Shape xmlns="" ID="rU8d5s1QiGKKQlEbD4tKmrl9Me4=" formula="no" inline="no" pdftag="Figure" isBookmarkSet="no" bookmark="no" Order="_x0033_" artifact="_x0030_" validate="yes"/>
  <Shape xmlns="" ID="gdKtg0k00STcaFuGwIAt1Sl1BR8=" Order="_x0031_" pdftag="_x005B_Artifact_x005D_" isBookmarkSet="no" bookmark="no"/>
  <Shape xmlns="" ID="q91ldD+59y/0qMBG4fmABUhTQZc=" pdftag="H2" isBookmarkSet="no" bookmark="yes" Order="_x0032_"/>
  <Shape xmlns="" ID="CYBq9l0Ba+wFn3KDxJH8QJO/E3c=" artifact="_x0030_" formula="no" inline="no" pdftag="Figure" isBookmarkSet="no" bookmark="no" Order="_x0031_" validate="yes"/>
  <Shape xmlns="" ID="DZ3r7WEI5GnvVPum98igXBcTq8c=" pdftag="P" isBookmarkSet="no" bookmark="no" Order="_x0033_"/>
  <Shape xmlns="" ID="OXgKfE7YmNZ4Feo6jSaqCFdfrF8=" pdftag="P" isBookmarkSet="no" bookmark="no" Order="_x0035_"/>
  <Shape xmlns="" ID="m7kRXe0xlGyMt2tf9q8U/y5mCWM=" pdftag="P" isBookmarkSet="no" bookmark="no" Order="_x0034_"/>
  <Shape xmlns="" ID="CeXupm5+Tw18eZGO+Nba4By6kJk=" pdftag="P" isBookmarkSet="no" bookmark="no" Order="_x0036_"/>
  <Shape xmlns="" ID="sgSs8CTA6WuQsfED3P1KkmR850E=" pdftag="P" isBookmarkSet="no" bookmark="no" Order="_x0037_"/>
  <Shape xmlns="" ID="tphJC7dYe/r2r04OddEPXM8wOrk=" pdftag="H2" isBookmarkSet="no" bookmark="yes" Order="_x0031_"/>
  <Shape xmlns="" ID="aqjZFJgfuabH/p+o+SEceEi/Cwo=" formula="no" inline="no" pdftag="Figure" isBookmarkSet="no" bookmark="no" Order="_x0032_" artifact="_x0030_" validate="yes"/>
  <Shape xmlns="" ID="bML+eeYJE5HJ2Z2p/eLIAvv+PaI=" Order="_x0031_" pdftag="_x005B_Artifact_x005D_" isBookmarkSet="no" bookmark="no"/>
  <Shape xmlns="" ID="T/P2SLRRX6fxyVY4jqC9Ow4cMxU=" pdftag="P" isBookmarkSet="no" bookmark="no" Order="_x0033_"/>
  <Shape xmlns="" ID="RTCOyQzHpUhMLikVN7oqbnkdKnA=" pdftag="H2" isBookmarkSet="no" bookmark="yes" Order="_x0031_"/>
  <Shape xmlns="" ID="gaa4lSok9eIGQIIMbdlrG3UxTqQ=" pdftag="P" isBookmarkSet="no" bookmark="no" Order="_x0032_"/>
  <Shape xmlns="" ID="dYzLQfDMzUFFGIHebOXKRMtWBHQ=" Order="_x0031_" pdftag="_x005B_Artifact_x005D_" isBookmarkSet="no" bookmark="no"/>
  <Shape xmlns="" ID="AInFOwVuUPlZErC7MX/yfmCIc5w=" pdftag="H2" isBookmarkSet="no" bookmark="yes" Order="_x0031_"/>
  <Shape xmlns="" ID="e9xRvrVAZCal5QW9S+SaL+TmpSs=" pdftag="P" isBookmarkSet="no" bookmark="no" Order="_x0032_"/>
  <Shape xmlns="" ID="OlUgv5HrUdv5isJXHdcQP9y8eqE=" formula="no" inline="no" pdftag="Figure" isBookmarkSet="no" bookmark="no" Order="_x0033_" artifact="_x0030_" validate="yes"/>
  <Shape xmlns="" ID="tM5Ih81xgN2uUkWvtVKMVt8K1Mk=" Order="_x0031_" pdftag="_x005B_Artifact_x005D_" isBookmarkSet="no" bookmark="no"/>
  <Shape xmlns="" ID="OasLiVo6TwYZ73eMsV/XcNQtsng=" pdftag="H2" isBookmarkSet="no" bookmark="yes" Order="_x0031_"/>
  <Shape xmlns="" ID="Bncd4F53GVKSrOrdipFkGE6guC0=" pdftag="P" isBookmarkSet="no" bookmark="no" Order="_x0032_"/>
  <Shape xmlns="" ID="7Nski9gjNXDLnbL9odPMZYyrmlk=" formula="no" inline="no" pdftag="Figure" isBookmarkSet="no" bookmark="no" Order="_x0033_" artifact="_x0030_" validate="yes"/>
  <Shape xmlns="" ID="9YU6JOsmZhEQeBB4U/0smViIi78=" Order="_x0031_" pdftag="_x005B_Artifact_x005D_" isBookmarkSet="no" bookmark="no"/>
  <Shape xmlns="" ID="LumGfBAAPCwQ7TCgdhWFA8oW2tQ=" pdftag="H2" isBookmarkSet="no" bookmark="yes" Order="_x0031_"/>
  <Shape xmlns="" ID="qAmcXp9gC/Irg7acvwaYsupvsqQ=" pdftag="P" isBookmarkSet="no" bookmark="no" Order="_x0032_"/>
  <Shape xmlns="" ID="TvVwC8ARgvbvtzsZxw9DGTrdciE=" formula="no" inline="no" pdftag="Figure" isBookmarkSet="no" bookmark="no" Order="_x0033_" artifact="_x0030_" validate="yes"/>
  <Shape xmlns="" ID="ufMcUe56ZBq7HTTTtq8ti96NGtE=" Order="_x0031_" pdftag="_x005B_Artifact_x005D_" isBookmarkSet="no" bookmark="no"/>
  <Shape xmlns="" ID="yq9klHDD19bh6M6wF8GQrlkd5BI=" pdftag="H2" isBookmarkSet="no" bookmark="yes" Order="_x0031_"/>
  <Shape xmlns="" ID="UbIM6gcjZCqoMVSoX7DzjgbqV6U=" pdftag="P" isBookmarkSet="no" bookmark="no" Order="_x0032_"/>
  <Shape xmlns="" ID="Im+RgXHMu7pmJynu/ULMvGz7aaM=" Order="_x0031_" pdftag="_x005B_Artifact_x005D_" isBookmarkSet="no" bookmark="no"/>
  <Shape xmlns="" ID="yGnOuPCRRKDLPSne8tMXim0LVW0=" pdftag="H2" isBookmarkSet="no" bookmark="yes" Order="_x0031_"/>
  <Shape xmlns="" ID="569xbIajUIRmVNtxtzHGNYhQmII=" pdftag="P" isBookmarkSet="no" bookmark="no" Order="_x0033_"/>
  <Shape xmlns="" ID="rLwAcmv/ZvIlY2GVy4STniav2EU=" pdftag="P" isBookmarkSet="no" bookmark="no" Order="_x0035_"/>
  <Shape xmlns="" ID="edFUF0S83cP+Q+pLhnuXt+5r0VU=" formula="no" inline="no" pdftag="Figure" isBookmarkSet="no" bookmark="no" Order="_x0032_" artifact="_x0030_" validate="yes"/>
  <Shape xmlns="" ID="sC8FLiowUhiSQxSgv7ePNFfs55I=" pdftag="P" isBookmarkSet="no" bookmark="no" Order="_x0034_"/>
  <Shape xmlns="" ID="hHPIOyy6U46iVdNjTP7sX09ib0o=" Order="_x0031_" pdftag="_x005B_Artifact_x005D_" isBookmarkSet="no" bookmark="no"/>
  <Shape xmlns="" ID="tY4QxKhOtrGsmYUD54w/XWDK5sc=" pdftag="P" isBookmarkSet="no" bookmark="no" Order="_x0036_"/>
  <Shape xmlns="" ID="WxVlx2jhTifmoTMCtTcr4xzBLyI=" pdftag="H2" isBookmarkSet="no" bookmark="yes" Order="_x0031_"/>
  <Shape xmlns="" ID="WThFcyhCZ9aVxznZGMemxA+B1lw=" formula="no" inline="no" pdftag="Figure" isBookmarkSet="no" bookmark="no" Order="_x0032_" artifact="_x0030_" validate="yes"/>
  <Shape xmlns="" ID="qUfwkTSpHh7tiASKPGqQ9w6Uqd0=" Order="_x0031_" pdftag="_x005B_Artifact_x005D_" isBookmarkSet="no" bookmark="no"/>
  <Shape xmlns="" ID="wTK1mHL1zxgTC0G6jyiCT7DdUb8=" pdftag="H2" isBookmarkSet="no" bookmark="yes" Order="_x0031_"/>
  <Shape xmlns="" ID="rOF4tMmib3yPkTeSwCUf3Jvwh/M=" pdftag="P" isBookmarkSet="no" bookmark="no" Order="_x0032_"/>
  <Shape xmlns="" ID="FPKIz2dvRe0f3sr2wpN2xxERaoE=" Order="_x0031_" pdftag="_x005B_Artifact_x005D_" isBookmarkSet="no" bookmark="no"/>
  <Shape xmlns="" ID="FlrgOC0pvOPu6G/ni015qsEHtfs=" pdftag="H2" isBookmarkSet="no" bookmark="yes" Order="_x0031_"/>
  <Shape xmlns="" ID="w+PIizmtbH614/QXGkV1EmPqkfU=" pdftag="P" isBookmarkSet="no" bookmark="no" Order="_x0032_"/>
  <Shape xmlns="" ID="+IJW9J9SofdsemfCGlZEqA8wKxA=" pdftag="P" isBookmarkSet="no" bookmark="no" Order="_x0033_"/>
  <Shape xmlns="" ID="QWJ7wQhJqjUsb6lkVJIwvkaOEqE=" Order="_x0031_" pdftag="_x005B_Artifact_x005D_" isBookmarkSet="no" bookmark="no"/>
  <Shape xmlns="" ID="oEnCedd6rLgOIXEZYpZ8VqDkcQI=" pdftag="H2" isBookmarkSet="no" bookmark="yes" Order="_x0031_"/>
  <Shape xmlns="" ID="D/kFRkp+X1OozHEy+bQCtmLqdsk=" pdftag="P" isBookmarkSet="no" bookmark="no" Order="_x0032_"/>
  <Shape xmlns="" ID="euMbXlp7ZkqJ7jkzgBSA2Plw+Ho=" Order="_x0031_" pdftag="_x005B_Artifact_x005D_" isBookmarkSet="no" bookmark="no"/>
  <Shape xmlns="" ID="Vb6BhBpUAsC7hYlYcVZQjCazOJo=" pdftag="H2" isBookmarkSet="no" bookmark="yes" Order="_x0031_"/>
  <Shape xmlns="" ID="4hgekNZGJTwEdKhJ37rpYN63Fso=" pdftag="P" isBookmarkSet="no" bookmark="no" Order="_x0033_"/>
  <Shape xmlns="" ID="B8VH+nZ1R/pibsK5KUYRFdzZm7o=" formula="no" inline="no" pdftag="Figure" isBookmarkSet="no" bookmark="no" Order="_x0032_" validate="no" artifact="_x0030_"/>
  <Shape xmlns="" ID="Mp8rCnuoi8yd5v9YCQY7fz7Kmkw=" pdftag="P" isBookmarkSet="no" bookmark="no" Order="_x0034_"/>
  <Shape xmlns="" ID="/6uDcMEdl0B3izfhVmHnjINtM4Y=" formula="no" inline="no" pdftag="Figure" isBookmarkSet="no" bookmark="no" Order="_x0038_" validate="no" artifact="_x0030_"/>
  <Shape xmlns="" ID="rdxwhcP1ORW+9xJX8vLJzPn8gJo=" formula="no" artifact="_x0030_" inline="no" pdftag="Figure" isBookmarkSet="no" bookmark="no" Order="_x0037_" validate="no"/>
  <Shape xmlns="" ID="86JuYz515vtUGf2uWm6KZX4PXtk=" formula="no" artifact="_x0030_" inline="no" pdftag="Figure" isBookmarkSet="no" bookmark="no" Order="_x0036_" validate="no"/>
  <Shape xmlns="" ID="TYgQxU2jAwPxemlUQFxSPT6QJUY=" formula="no" inline="no" artifact="_x0030_" pdftag="Figure" isBookmarkSet="no" bookmark="no" Order="_x0035_" validate="no"/>
  <Shape xmlns="" ID="TcVGoCl1ZjuKcT8Z8crErhGWRdc=" Order="_x0031_" pdftag="_x005B_Artifact_x005D_" isBookmarkSet="no" bookmark="no"/>
  <SubText xmlns="" ID="PjDUavLVc7I0BN+x2BwGlsRhNLw=" ActualText=""/>
  <SubText xmlns="" ID="4aLbGkZfQM6lfzBlN4qp/L+N8qo=" ActualText=""/>
  <SubText xmlns="" ID="OW2sJbIMyl++X6EWqKQU3mMbblQ=" ActualText=""/>
  <SubText xmlns="" ID="P7BOiCnA0471vrYmmq4QkI1SP2E=" ActualText=""/>
  <SubText xmlns="" ID="P/DXPG/2XPz2ezic80WAox4AQFs=" ActualText=""/>
  <SubText xmlns="" ID="evUYkw5OsNZY3kLA0MMn6TfO6tY=" ActualText=""/>
  <SubText xmlns="" ID="jEUT5wscwERXqD2Gj4qsucY/5mE=" ActualText=""/>
  <SubText xmlns="" ID="rU8d5s1QiGKKQlEbD4tKmrl9Me4=" ActualText=""/>
  <SubText xmlns="" ID="CYBq9l0Ba+wFn3KDxJH8QJO/E3c=" ActualText=""/>
  <SubText xmlns="" ID="aqjZFJgfuabH/p+o+SEceEi/Cwo=" ActualText=""/>
  <SubText xmlns="" ID="OlUgv5HrUdv5isJXHdcQP9y8eqE=" ActualText=""/>
  <SubText xmlns="" ID="7Nski9gjNXDLnbL9odPMZYyrmlk=" ActualText=""/>
  <SubText xmlns="" ID="TvVwC8ARgvbvtzsZxw9DGTrdciE=" ActualText=""/>
  <SubText xmlns="" ID="edFUF0S83cP+Q+pLhnuXt+5r0VU=" ActualText=""/>
  <SubText xmlns="" ID="WThFcyhCZ9aVxznZGMemxA+B1lw=" ActualText=""/>
  <SubText xmlns="" ID="B8VH+nZ1R/pibsK5KUYRFdzZm7o=" ActualText=""/>
  <SubText xmlns="" ID="/6uDcMEdl0B3izfhVmHnjINtM4Y=" ActualText=""/>
  <SubText xmlns="" ID="rdxwhcP1ORW+9xJX8vLJzPn8gJo=" ActualText=""/>
  <SubText xmlns="" ID="86JuYz515vtUGf2uWm6KZX4PXtk=" ActualText=""/>
  <SubText xmlns="" ID="TYgQxU2jAwPxemlUQFxSPT6QJUY=" ActualText=""/>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28637</TotalTime>
  <Words>2929</Words>
  <Application>Microsoft Office PowerPoint</Application>
  <PresentationFormat>Widescreen</PresentationFormat>
  <Paragraphs>367</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MS PGothic</vt:lpstr>
      <vt:lpstr>Arial</vt:lpstr>
      <vt:lpstr>Calibri</vt:lpstr>
      <vt:lpstr>Courier New</vt:lpstr>
      <vt:lpstr>Times New Roman</vt:lpstr>
      <vt:lpstr>Tw Cen MT</vt:lpstr>
      <vt:lpstr>Wingdings</vt:lpstr>
      <vt:lpstr>Wingdings 3</vt:lpstr>
      <vt:lpstr>Integral</vt:lpstr>
      <vt:lpstr>Using Person-Centered Practices for the Many Transitions, from Infanthood to Adulthood</vt:lpstr>
      <vt:lpstr>Takeaways for Participants</vt:lpstr>
      <vt:lpstr>What are Person-Centered Practices?</vt:lpstr>
      <vt:lpstr>Why use Person-Centered Practices?</vt:lpstr>
      <vt:lpstr>Resources Available</vt:lpstr>
      <vt:lpstr>Core Features of Person-Centered Practices</vt:lpstr>
      <vt:lpstr>Person-Centered Practices in Minnesota</vt:lpstr>
      <vt:lpstr>One-Page Descriptions (OPDs): A positive introduction to a person</vt:lpstr>
      <vt:lpstr>The Learning Community for Person Centered Practices </vt:lpstr>
      <vt:lpstr>Opening Round – 3 Steps</vt:lpstr>
      <vt:lpstr>How do we get to know students… Sources of information for students…</vt:lpstr>
      <vt:lpstr>If technical information is our first introduction,  it may look like the following … </vt:lpstr>
      <vt:lpstr>What do we know about Chandran?</vt:lpstr>
      <vt:lpstr>Chandran’s One-Page Description</vt:lpstr>
      <vt:lpstr>Now—What do we know about Chandran?</vt:lpstr>
      <vt:lpstr>Objectives</vt:lpstr>
      <vt:lpstr>Purpose of One-Page Description</vt:lpstr>
      <vt:lpstr>Purpose of One-Page Description (continued)</vt:lpstr>
      <vt:lpstr>Maxwell 3 Months</vt:lpstr>
      <vt:lpstr>Liam’s One Page Introduction</vt:lpstr>
      <vt:lpstr>Elizabeth Kate’s  One-Page Description</vt:lpstr>
      <vt:lpstr>Garrett Petrie:  Special Education Teacher, Grades 2-4</vt:lpstr>
      <vt:lpstr>One-Page Description for Garrett Petrie, Ed Spec</vt:lpstr>
      <vt:lpstr>One-Page Description for Mary Cashman-Bakken</vt:lpstr>
      <vt:lpstr>Mary Cashman-Bakken Deaf and Hard of Hearing (DHH) Specialist | Minnesota Department of Education</vt:lpstr>
      <vt:lpstr>Conejo Team  One-Page Description</vt:lpstr>
      <vt:lpstr>One-Page Descriptions Must Include</vt:lpstr>
      <vt:lpstr>What people like and admire</vt:lpstr>
      <vt:lpstr>What is most important to me</vt:lpstr>
      <vt:lpstr>How to best support me</vt:lpstr>
      <vt:lpstr>One-Page Descriptions May Also Include</vt:lpstr>
      <vt:lpstr>Who may have the best information for the description?</vt:lpstr>
      <vt:lpstr>One-Page Description templates</vt:lpstr>
      <vt:lpstr>One-Page Description for  [INSERT NAME AND ROLE/PURPOSE] (Age, Grade or Team)</vt:lpstr>
      <vt:lpstr>Questions</vt:lpstr>
      <vt:lpstr>Resources</vt:lpstr>
      <vt:lpstr>Resources (continued)</vt:lpstr>
      <vt:lpstr>Person-Centered Practice Examples in Minnesota Schools: Contract Opportunity</vt:lpstr>
      <vt:lpstr>Interested in Receiving Email Updates?</vt:lpstr>
      <vt:lpstr>Share Your One-Page Description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the Cs Conference 2023: Using Person-Centered Practices for the Many Transitions, from Infanthood to Adulthood</dc:title>
  <dc:creator>Garrett Petrie;Mary Cashman-Bakken;MN Department of Education</dc:creator>
  <cp:lastModifiedBy>Shuyin Maciel</cp:lastModifiedBy>
  <cp:revision>834</cp:revision>
  <dcterms:created xsi:type="dcterms:W3CDTF">2020-04-18T15:28:58Z</dcterms:created>
  <dcterms:modified xsi:type="dcterms:W3CDTF">2023-01-13T04:00:58Z</dcterms:modified>
</cp:coreProperties>
</file>