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7" r:id="rId4"/>
    <p:sldId id="327" r:id="rId5"/>
    <p:sldId id="328" r:id="rId6"/>
    <p:sldId id="319" r:id="rId7"/>
    <p:sldId id="329" r:id="rId8"/>
    <p:sldId id="331" r:id="rId9"/>
    <p:sldId id="332" r:id="rId10"/>
    <p:sldId id="333" r:id="rId11"/>
    <p:sldId id="334" r:id="rId12"/>
    <p:sldId id="31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00" userDrawn="1">
          <p15:clr>
            <a:srgbClr val="F26B43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8C"/>
    <a:srgbClr val="001689"/>
    <a:srgbClr val="003399"/>
    <a:srgbClr val="0083BF"/>
    <a:srgbClr val="F7FFF7"/>
    <a:srgbClr val="FFFFEB"/>
    <a:srgbClr val="FF9900"/>
    <a:srgbClr val="000000"/>
    <a:srgbClr val="FFFFCC"/>
    <a:srgbClr val="FF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6" autoAdjust="0"/>
    <p:restoredTop sz="86426" autoAdjust="0"/>
  </p:normalViewPr>
  <p:slideViewPr>
    <p:cSldViewPr snapToGrid="0" snapToObjects="1">
      <p:cViewPr>
        <p:scale>
          <a:sx n="80" d="100"/>
          <a:sy n="80" d="100"/>
        </p:scale>
        <p:origin x="2736" y="678"/>
      </p:cViewPr>
      <p:guideLst>
        <p:guide orient="horz" pos="3600"/>
        <p:guide pos="3840"/>
      </p:guideLst>
    </p:cSldViewPr>
  </p:slideViewPr>
  <p:outlineViewPr>
    <p:cViewPr>
      <p:scale>
        <a:sx n="33" d="100"/>
        <a:sy n="33" d="100"/>
      </p:scale>
      <p:origin x="0" y="-1426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4" d="100"/>
          <a:sy n="94" d="100"/>
        </p:scale>
        <p:origin x="5478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7C4C17C-7E7C-4FEC-B62C-2EC79CF227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7C075B-BE3D-49D9-B36A-CFDC1E1A6A7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F0176-442A-4234-91CF-68DD85B022D0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C51D5B-9ACC-4F7A-8FFF-434578E311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B73B81-98C8-47F4-8EE3-2D536C2469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64E2B-7E83-4383-8FC0-C0783385D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64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7FB6F2-8A5C-9647-8FAA-4ADC82379097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6E53C-B540-F24C-A49E-7383CF25F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0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022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969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027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34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690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926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10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77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798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1941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558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with conference log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">
            <a:extLst>
              <a:ext uri="{FF2B5EF4-FFF2-40B4-BE49-F238E27FC236}">
                <a16:creationId xmlns:a16="http://schemas.microsoft.com/office/drawing/2014/main" id="{3E5AC0DD-75F0-44CC-A2A5-F845DE181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5888"/>
            <a:ext cx="12191999" cy="805533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804" y="2053233"/>
            <a:ext cx="11000232" cy="914400"/>
          </a:xfrm>
        </p:spPr>
        <p:txBody>
          <a:bodyPr anchor="ctr">
            <a:noAutofit/>
          </a:bodyPr>
          <a:lstStyle>
            <a:lvl1pPr algn="ctr">
              <a:defRPr sz="3600" spc="200" baseline="0">
                <a:solidFill>
                  <a:srgbClr val="10182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2804" y="3067318"/>
            <a:ext cx="11019187" cy="1567828"/>
          </a:xfrm>
        </p:spPr>
        <p:txBody>
          <a:bodyPr lIns="91440" rIns="9144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Arrow: Right 6" hidden="1">
            <a:extLst>
              <a:ext uri="{FF2B5EF4-FFF2-40B4-BE49-F238E27FC236}">
                <a16:creationId xmlns:a16="http://schemas.microsoft.com/office/drawing/2014/main" id="{AAFB5F89-3315-4EFB-940F-1B698BD72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856342" y="5715000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2B2ABE75-882D-4641-872C-1ED0B6D24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698" y="-10633"/>
            <a:ext cx="478248" cy="303027"/>
          </a:xfrm>
          <a:solidFill>
            <a:srgbClr val="0083BF"/>
          </a:solidFill>
        </p:spPr>
        <p:txBody>
          <a:bodyPr anchor="ctr" anchorCtr="1"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0AD2437-B558-414C-94B2-800AD11187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Arrow: Right 7" hidden="1">
            <a:extLst>
              <a:ext uri="{FF2B5EF4-FFF2-40B4-BE49-F238E27FC236}">
                <a16:creationId xmlns:a16="http://schemas.microsoft.com/office/drawing/2014/main" id="{A7B025B6-C712-4EED-9FC4-90E3730642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2284254" y="5718112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harting the Cs: Cooperation, Communication and Collaboration.&#10;Statewide Professional Development to Support the Workforce and Low Incidence Disability Areas.&#10;">
            <a:extLst>
              <a:ext uri="{FF2B5EF4-FFF2-40B4-BE49-F238E27FC236}">
                <a16:creationId xmlns:a16="http://schemas.microsoft.com/office/drawing/2014/main" id="{7C9A1C64-045C-D508-6E47-D800E78A2749}"/>
              </a:ext>
            </a:extLst>
          </p:cNvPr>
          <p:cNvPicPr>
            <a:picLocks noGrp="1"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37533" y="607394"/>
            <a:ext cx="6116934" cy="1359319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ntent and 2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448" y="240558"/>
            <a:ext cx="10969415" cy="1469618"/>
          </a:xfrm>
        </p:spPr>
        <p:txBody>
          <a:bodyPr anchor="ctr">
            <a:noAutofit/>
          </a:bodyPr>
          <a:lstStyle>
            <a:lvl1pPr algn="l">
              <a:defRPr sz="3600" spc="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4ABFC44A-F353-4616-B355-0A54DF49C6B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04069" y="1982829"/>
            <a:ext cx="2481794" cy="1466267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F33DBC83-6BD7-44AC-804B-A68B7CE75C5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093758" y="3764348"/>
            <a:ext cx="2481794" cy="1466267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6" name="shape 1">
            <a:extLst>
              <a:ext uri="{FF2B5EF4-FFF2-40B4-BE49-F238E27FC236}">
                <a16:creationId xmlns:a16="http://schemas.microsoft.com/office/drawing/2014/main" id="{41BE0D53-6DF1-4CBB-8F4D-5C27EF806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9455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Arrow: Right 8" hidden="1">
            <a:extLst>
              <a:ext uri="{FF2B5EF4-FFF2-40B4-BE49-F238E27FC236}">
                <a16:creationId xmlns:a16="http://schemas.microsoft.com/office/drawing/2014/main" id="{272F82FC-CBE5-4D3F-B5EF-8C75A9F7B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856342" y="5715000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C7F0458-BE61-4397-BBCA-1FD39B5004F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2998" y="1841231"/>
            <a:ext cx="7994909" cy="3889247"/>
          </a:xfrm>
        </p:spPr>
        <p:txBody>
          <a:bodyPr/>
          <a:lstStyle>
            <a:lvl1pPr>
              <a:defRPr sz="20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0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0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0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0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sp>
        <p:nvSpPr>
          <p:cNvPr id="12" name="Slide Number Placeholder 8">
            <a:extLst>
              <a:ext uri="{FF2B5EF4-FFF2-40B4-BE49-F238E27FC236}">
                <a16:creationId xmlns:a16="http://schemas.microsoft.com/office/drawing/2014/main" id="{7634C702-EF39-45AB-923B-8BCA2E957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714698" y="-10633"/>
            <a:ext cx="478248" cy="303027"/>
          </a:xfrm>
          <a:prstGeom prst="rect">
            <a:avLst/>
          </a:prstGeom>
          <a:solidFill>
            <a:srgbClr val="005A8C"/>
          </a:solidFill>
        </p:spPr>
        <p:txBody>
          <a:bodyPr anchor="ctr" anchorCtr="1"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0AD2437-B558-414C-94B2-800AD11187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Arrow: Right 10" hidden="1">
            <a:extLst>
              <a:ext uri="{FF2B5EF4-FFF2-40B4-BE49-F238E27FC236}">
                <a16:creationId xmlns:a16="http://schemas.microsoft.com/office/drawing/2014/main" id="{F3FFD81A-DFAB-4136-844D-7AE743651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2284254" y="5718112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214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, Content and Chart horizontal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900" y="247176"/>
            <a:ext cx="10989963" cy="1469618"/>
          </a:xfrm>
        </p:spPr>
        <p:txBody>
          <a:bodyPr anchor="ctr">
            <a:noAutofit/>
          </a:bodyPr>
          <a:lstStyle>
            <a:lvl1pPr algn="l">
              <a:defRPr sz="3600" spc="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hape 1">
            <a:extLst>
              <a:ext uri="{FF2B5EF4-FFF2-40B4-BE49-F238E27FC236}">
                <a16:creationId xmlns:a16="http://schemas.microsoft.com/office/drawing/2014/main" id="{785D5F96-F93E-43BC-889E-1F2588CC7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9455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Arrow: Right 7" hidden="1">
            <a:extLst>
              <a:ext uri="{FF2B5EF4-FFF2-40B4-BE49-F238E27FC236}">
                <a16:creationId xmlns:a16="http://schemas.microsoft.com/office/drawing/2014/main" id="{5177346B-FB02-4020-9BA2-B8BAAE628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856342" y="5715000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535343C5-E15B-454D-8F0B-F79D46CD3B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7946" y="1841231"/>
            <a:ext cx="5473002" cy="3889247"/>
          </a:xfrm>
        </p:spPr>
        <p:txBody>
          <a:bodyPr/>
          <a:lstStyle>
            <a:lvl1pPr>
              <a:defRPr sz="20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0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0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0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0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BEF86EA8-3DB7-466A-B804-DC6D5F25E459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6256338" y="1962150"/>
            <a:ext cx="5337175" cy="3494088"/>
          </a:xfrm>
          <a:solidFill>
            <a:srgbClr val="FFFFEB"/>
          </a:solidFill>
        </p:spPr>
        <p:txBody>
          <a:bodyPr anchor="ctr" anchorCtr="1"/>
          <a:lstStyle/>
          <a:p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79A03E32-17D4-43A6-AF48-BF81250B1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714698" y="-10633"/>
            <a:ext cx="478248" cy="303027"/>
          </a:xfrm>
          <a:prstGeom prst="rect">
            <a:avLst/>
          </a:prstGeom>
          <a:solidFill>
            <a:srgbClr val="005A8C"/>
          </a:solidFill>
        </p:spPr>
        <p:txBody>
          <a:bodyPr anchor="ctr" anchorCtr="1"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0AD2437-B558-414C-94B2-800AD11187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Arrow: Right 9" hidden="1">
            <a:extLst>
              <a:ext uri="{FF2B5EF4-FFF2-40B4-BE49-F238E27FC236}">
                <a16:creationId xmlns:a16="http://schemas.microsoft.com/office/drawing/2014/main" id="{83538A73-2255-46E9-B19A-42453025C3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2284254" y="5718112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107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hart centered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900" y="247176"/>
            <a:ext cx="10989963" cy="1469618"/>
          </a:xfrm>
        </p:spPr>
        <p:txBody>
          <a:bodyPr anchor="ctr">
            <a:noAutofit/>
          </a:bodyPr>
          <a:lstStyle>
            <a:lvl1pPr algn="l">
              <a:defRPr sz="3600" spc="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hape 1">
            <a:extLst>
              <a:ext uri="{FF2B5EF4-FFF2-40B4-BE49-F238E27FC236}">
                <a16:creationId xmlns:a16="http://schemas.microsoft.com/office/drawing/2014/main" id="{785D5F96-F93E-43BC-889E-1F2588CC7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9455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Arrow: Right 7" hidden="1">
            <a:extLst>
              <a:ext uri="{FF2B5EF4-FFF2-40B4-BE49-F238E27FC236}">
                <a16:creationId xmlns:a16="http://schemas.microsoft.com/office/drawing/2014/main" id="{5177346B-FB02-4020-9BA2-B8BAAE628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856342" y="5715000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BEF86EA8-3DB7-466A-B804-DC6D5F25E459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1471451" y="1909600"/>
            <a:ext cx="9270124" cy="3752850"/>
          </a:xfrm>
          <a:solidFill>
            <a:srgbClr val="FFFFEB"/>
          </a:solidFill>
        </p:spPr>
        <p:txBody>
          <a:bodyPr anchor="ctr" anchorCtr="1"/>
          <a:lstStyle/>
          <a:p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79A03E32-17D4-43A6-AF48-BF81250B1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714698" y="-10633"/>
            <a:ext cx="478248" cy="303027"/>
          </a:xfrm>
          <a:prstGeom prst="rect">
            <a:avLst/>
          </a:prstGeom>
          <a:solidFill>
            <a:srgbClr val="005A8C"/>
          </a:solidFill>
        </p:spPr>
        <p:txBody>
          <a:bodyPr anchor="ctr" anchorCtr="1"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0AD2437-B558-414C-94B2-800AD11187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Arrow: Right 8" hidden="1">
            <a:extLst>
              <a:ext uri="{FF2B5EF4-FFF2-40B4-BE49-F238E27FC236}">
                <a16:creationId xmlns:a16="http://schemas.microsoft.com/office/drawing/2014/main" id="{F3058931-AFC3-4558-BD31-AB31D7F2D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2284254" y="5718112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699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ntent and Table horizontal 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900" y="247176"/>
            <a:ext cx="10989963" cy="1469618"/>
          </a:xfrm>
        </p:spPr>
        <p:txBody>
          <a:bodyPr anchor="ctr">
            <a:noAutofit/>
          </a:bodyPr>
          <a:lstStyle>
            <a:lvl1pPr algn="l">
              <a:defRPr sz="3600" spc="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hape 1">
            <a:extLst>
              <a:ext uri="{FF2B5EF4-FFF2-40B4-BE49-F238E27FC236}">
                <a16:creationId xmlns:a16="http://schemas.microsoft.com/office/drawing/2014/main" id="{785D5F96-F93E-43BC-889E-1F2588CC7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9455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Arrow: Right 7" hidden="1">
            <a:extLst>
              <a:ext uri="{FF2B5EF4-FFF2-40B4-BE49-F238E27FC236}">
                <a16:creationId xmlns:a16="http://schemas.microsoft.com/office/drawing/2014/main" id="{5177346B-FB02-4020-9BA2-B8BAAE628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856342" y="5715000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535343C5-E15B-454D-8F0B-F79D46CD3B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7946" y="1841231"/>
            <a:ext cx="5473002" cy="3889247"/>
          </a:xfrm>
        </p:spPr>
        <p:txBody>
          <a:bodyPr/>
          <a:lstStyle>
            <a:lvl1pPr>
              <a:defRPr sz="20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0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0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0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0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5442CED6-6225-4ACD-B1D2-7F1D964CA9C4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6256338" y="1962150"/>
            <a:ext cx="5337175" cy="3494088"/>
          </a:xfrm>
          <a:solidFill>
            <a:srgbClr val="F7FFF7"/>
          </a:solidFill>
        </p:spPr>
        <p:txBody>
          <a:bodyPr anchor="ctr" anchorCtr="1"/>
          <a:lstStyle/>
          <a:p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37F18927-5337-4D2C-BA43-5AF886B45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698" y="-10633"/>
            <a:ext cx="478248" cy="303027"/>
          </a:xfrm>
          <a:prstGeom prst="rect">
            <a:avLst/>
          </a:prstGeom>
          <a:solidFill>
            <a:srgbClr val="005A8C"/>
          </a:solidFill>
        </p:spPr>
        <p:txBody>
          <a:bodyPr anchor="ctr" anchorCtr="1"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0AD2437-B558-414C-94B2-800AD11187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Arrow: Right 9" hidden="1">
            <a:extLst>
              <a:ext uri="{FF2B5EF4-FFF2-40B4-BE49-F238E27FC236}">
                <a16:creationId xmlns:a16="http://schemas.microsoft.com/office/drawing/2014/main" id="{3E563E37-5D98-49C8-8144-17824E692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2284254" y="5718112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050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able centered 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900" y="247176"/>
            <a:ext cx="10989963" cy="1469618"/>
          </a:xfrm>
        </p:spPr>
        <p:txBody>
          <a:bodyPr anchor="ctr">
            <a:noAutofit/>
          </a:bodyPr>
          <a:lstStyle>
            <a:lvl1pPr algn="l">
              <a:defRPr sz="3600" spc="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hape 1">
            <a:extLst>
              <a:ext uri="{FF2B5EF4-FFF2-40B4-BE49-F238E27FC236}">
                <a16:creationId xmlns:a16="http://schemas.microsoft.com/office/drawing/2014/main" id="{785D5F96-F93E-43BC-889E-1F2588CC7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9455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Arrow: Right 7" hidden="1">
            <a:extLst>
              <a:ext uri="{FF2B5EF4-FFF2-40B4-BE49-F238E27FC236}">
                <a16:creationId xmlns:a16="http://schemas.microsoft.com/office/drawing/2014/main" id="{5177346B-FB02-4020-9BA2-B8BAAE628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856342" y="5715000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5442CED6-6225-4ACD-B1D2-7F1D964CA9C4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1524000" y="1941130"/>
            <a:ext cx="9165021" cy="3752850"/>
          </a:xfrm>
          <a:solidFill>
            <a:srgbClr val="F7FFF7"/>
          </a:solidFill>
        </p:spPr>
        <p:txBody>
          <a:bodyPr anchor="ctr" anchorCtr="1"/>
          <a:lstStyle/>
          <a:p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37F18927-5337-4D2C-BA43-5AF886B45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698" y="-10633"/>
            <a:ext cx="478248" cy="303027"/>
          </a:xfrm>
          <a:prstGeom prst="rect">
            <a:avLst/>
          </a:prstGeom>
          <a:solidFill>
            <a:srgbClr val="005A8C"/>
          </a:solidFill>
        </p:spPr>
        <p:txBody>
          <a:bodyPr anchor="ctr" anchorCtr="1"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0AD2437-B558-414C-94B2-800AD11187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Arrow: Right 8" hidden="1">
            <a:extLst>
              <a:ext uri="{FF2B5EF4-FFF2-40B4-BE49-F238E27FC236}">
                <a16:creationId xmlns:a16="http://schemas.microsoft.com/office/drawing/2014/main" id="{1CAEB037-D1E5-4D6A-BB81-847E14C8D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2284254" y="5718112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965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with conference log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78AC3E3B-C861-4F0D-B6F2-B967D0F9B4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2138" y="1947592"/>
            <a:ext cx="10999281" cy="1555532"/>
          </a:xfrm>
        </p:spPr>
        <p:txBody>
          <a:bodyPr anchor="ctr">
            <a:noAutofit/>
          </a:bodyPr>
          <a:lstStyle>
            <a:lvl1pPr algn="ctr">
              <a:defRPr sz="3200" spc="200" baseline="0">
                <a:solidFill>
                  <a:srgbClr val="10182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B798786B-47A3-4826-83FC-A8574B198F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2998" y="3593636"/>
            <a:ext cx="10978994" cy="1452768"/>
          </a:xfrm>
        </p:spPr>
        <p:txBody>
          <a:bodyPr/>
          <a:lstStyle>
            <a:lvl1pPr algn="ctr">
              <a:defRPr sz="2000"/>
            </a:lvl1pPr>
            <a:lvl2pPr marL="571500" indent="-342900" algn="ctr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000"/>
            </a:lvl2pPr>
            <a:lvl3pPr marL="800100" indent="-342900" algn="ctr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000"/>
            </a:lvl3pPr>
            <a:lvl4pPr>
              <a:defRPr sz="2400"/>
            </a:lvl4pPr>
            <a:lvl5pPr marL="914400" indent="-285750" algn="ctr">
              <a:buClr>
                <a:srgbClr val="003399"/>
              </a:buClr>
              <a:buFont typeface="Wingdings" panose="05000000000000000000" pitchFamily="2" charset="2"/>
              <a:buChar char="§"/>
              <a:defRPr sz="2000"/>
            </a:lvl5pPr>
            <a:lvl6pPr marL="1257300" indent="-457200" algn="ctr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000"/>
            </a:lvl6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shape 1">
            <a:extLst>
              <a:ext uri="{FF2B5EF4-FFF2-40B4-BE49-F238E27FC236}">
                <a16:creationId xmlns:a16="http://schemas.microsoft.com/office/drawing/2014/main" id="{E97C9616-510E-474B-8473-957C7022E1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5885"/>
            <a:ext cx="12191999" cy="804672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Arrow: Right 6" hidden="1">
            <a:extLst>
              <a:ext uri="{FF2B5EF4-FFF2-40B4-BE49-F238E27FC236}">
                <a16:creationId xmlns:a16="http://schemas.microsoft.com/office/drawing/2014/main" id="{C6324CD3-A791-496B-B3C4-428221D5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856342" y="5715000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1DDE16BD-0977-4248-843D-72A1B76D8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698" y="-10633"/>
            <a:ext cx="478248" cy="303027"/>
          </a:xfrm>
          <a:prstGeom prst="rect">
            <a:avLst/>
          </a:prstGeom>
          <a:solidFill>
            <a:srgbClr val="005A8C"/>
          </a:solidFill>
        </p:spPr>
        <p:txBody>
          <a:bodyPr anchor="ctr" anchorCtr="1"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0AD2437-B558-414C-94B2-800AD11187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Arrow: Right 8" hidden="1">
            <a:extLst>
              <a:ext uri="{FF2B5EF4-FFF2-40B4-BE49-F238E27FC236}">
                <a16:creationId xmlns:a16="http://schemas.microsoft.com/office/drawing/2014/main" id="{F1BD2308-AF36-4547-9017-8036AD4CC6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2284254" y="5718112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harting the Cs: Cooperation, Communication and Collaboration.">
            <a:extLst>
              <a:ext uri="{FF2B5EF4-FFF2-40B4-BE49-F238E27FC236}">
                <a16:creationId xmlns:a16="http://schemas.microsoft.com/office/drawing/2014/main" id="{3B296772-7D53-22AF-91CF-6B8358EA324D}"/>
              </a:ext>
            </a:extLst>
          </p:cNvPr>
          <p:cNvPicPr>
            <a:picLocks noGrp="1"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60619" y="621042"/>
            <a:ext cx="5293289" cy="1176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890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with conference logo plus one additi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78AC3E3B-C861-4F0D-B6F2-B967D0F9B4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2138" y="1947592"/>
            <a:ext cx="10999281" cy="914400"/>
          </a:xfrm>
        </p:spPr>
        <p:txBody>
          <a:bodyPr anchor="ctr">
            <a:noAutofit/>
          </a:bodyPr>
          <a:lstStyle>
            <a:lvl1pPr algn="ctr">
              <a:defRPr sz="3200" spc="200" baseline="0">
                <a:solidFill>
                  <a:srgbClr val="10182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B798786B-47A3-4826-83FC-A8574B198F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2998" y="3047720"/>
            <a:ext cx="10978994" cy="1452768"/>
          </a:xfrm>
        </p:spPr>
        <p:txBody>
          <a:bodyPr/>
          <a:lstStyle>
            <a:lvl1pPr algn="ctr">
              <a:defRPr sz="2000"/>
            </a:lvl1pPr>
            <a:lvl2pPr marL="571500" indent="-342900" algn="ctr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000"/>
            </a:lvl2pPr>
            <a:lvl3pPr marL="800100" indent="-342900" algn="ctr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000"/>
            </a:lvl3pPr>
            <a:lvl4pPr>
              <a:defRPr sz="2400"/>
            </a:lvl4pPr>
            <a:lvl5pPr marL="914400" indent="-285750" algn="ctr">
              <a:buClr>
                <a:srgbClr val="003399"/>
              </a:buClr>
              <a:buFont typeface="Wingdings" panose="05000000000000000000" pitchFamily="2" charset="2"/>
              <a:buChar char="§"/>
              <a:defRPr sz="2000"/>
            </a:lvl5pPr>
            <a:lvl6pPr marL="1257300" indent="-457200" algn="ctr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000"/>
            </a:lvl6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98BB5E5-DD3B-4113-A7B0-2DFAC528C78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484866" y="4579218"/>
            <a:ext cx="1311722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18" name="shape 1">
            <a:extLst>
              <a:ext uri="{FF2B5EF4-FFF2-40B4-BE49-F238E27FC236}">
                <a16:creationId xmlns:a16="http://schemas.microsoft.com/office/drawing/2014/main" id="{E97C9616-510E-474B-8473-957C7022E1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5885"/>
            <a:ext cx="12191999" cy="804672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Arrow: Right 6" hidden="1">
            <a:extLst>
              <a:ext uri="{FF2B5EF4-FFF2-40B4-BE49-F238E27FC236}">
                <a16:creationId xmlns:a16="http://schemas.microsoft.com/office/drawing/2014/main" id="{C6324CD3-A791-496B-B3C4-428221D5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856342" y="5715000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1DDE16BD-0977-4248-843D-72A1B76D8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698" y="-10633"/>
            <a:ext cx="478248" cy="303027"/>
          </a:xfrm>
          <a:prstGeom prst="rect">
            <a:avLst/>
          </a:prstGeom>
          <a:solidFill>
            <a:srgbClr val="005A8C"/>
          </a:solidFill>
        </p:spPr>
        <p:txBody>
          <a:bodyPr anchor="ctr" anchorCtr="1"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0AD2437-B558-414C-94B2-800AD11187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Arrow: Right 8" hidden="1">
            <a:extLst>
              <a:ext uri="{FF2B5EF4-FFF2-40B4-BE49-F238E27FC236}">
                <a16:creationId xmlns:a16="http://schemas.microsoft.com/office/drawing/2014/main" id="{F1BD2308-AF36-4547-9017-8036AD4CC6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2284254" y="5718112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harting the Cs: Cooperation, Communication and Collaboration.">
            <a:extLst>
              <a:ext uri="{FF2B5EF4-FFF2-40B4-BE49-F238E27FC236}">
                <a16:creationId xmlns:a16="http://schemas.microsoft.com/office/drawing/2014/main" id="{9C2ED8FB-8AD4-2D11-FAFA-AFD54AF3BFF4}"/>
              </a:ext>
            </a:extLst>
          </p:cNvPr>
          <p:cNvPicPr>
            <a:picLocks noGrp="1"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60615" y="621042"/>
            <a:ext cx="5293289" cy="1176287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with conference logo plus 2 additional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78AC3E3B-C861-4F0D-B6F2-B967D0F9B4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2138" y="1947592"/>
            <a:ext cx="10999281" cy="914400"/>
          </a:xfrm>
        </p:spPr>
        <p:txBody>
          <a:bodyPr anchor="ctr">
            <a:noAutofit/>
          </a:bodyPr>
          <a:lstStyle>
            <a:lvl1pPr algn="ctr">
              <a:defRPr sz="3200" spc="200" baseline="0">
                <a:solidFill>
                  <a:srgbClr val="10182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B798786B-47A3-4826-83FC-A8574B198F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2998" y="3047720"/>
            <a:ext cx="10978994" cy="1452768"/>
          </a:xfrm>
        </p:spPr>
        <p:txBody>
          <a:bodyPr/>
          <a:lstStyle>
            <a:lvl1pPr algn="ctr">
              <a:defRPr sz="2000"/>
            </a:lvl1pPr>
            <a:lvl2pPr marL="571500" indent="-342900" algn="ctr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000"/>
            </a:lvl2pPr>
            <a:lvl3pPr marL="800100" indent="-342900" algn="ctr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000"/>
            </a:lvl3pPr>
            <a:lvl4pPr>
              <a:defRPr sz="2400"/>
            </a:lvl4pPr>
            <a:lvl5pPr marL="914400" indent="-285750" algn="ctr">
              <a:buClr>
                <a:srgbClr val="003399"/>
              </a:buClr>
              <a:buFont typeface="Wingdings" panose="05000000000000000000" pitchFamily="2" charset="2"/>
              <a:buChar char="§"/>
              <a:defRPr sz="2000"/>
            </a:lvl5pPr>
            <a:lvl6pPr marL="1257300" indent="-457200" algn="ctr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000"/>
            </a:lvl6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98BB5E5-DD3B-4113-A7B0-2DFAC528C78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11402" y="4579218"/>
            <a:ext cx="1311722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18" name="shape 1">
            <a:extLst>
              <a:ext uri="{FF2B5EF4-FFF2-40B4-BE49-F238E27FC236}">
                <a16:creationId xmlns:a16="http://schemas.microsoft.com/office/drawing/2014/main" id="{E97C9616-510E-474B-8473-957C7022E1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5885"/>
            <a:ext cx="12191999" cy="804672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Arrow: Right 6" hidden="1">
            <a:extLst>
              <a:ext uri="{FF2B5EF4-FFF2-40B4-BE49-F238E27FC236}">
                <a16:creationId xmlns:a16="http://schemas.microsoft.com/office/drawing/2014/main" id="{C6324CD3-A791-496B-B3C4-428221D5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856342" y="5715000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1DDE16BD-0977-4248-843D-72A1B76D8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698" y="-10633"/>
            <a:ext cx="478248" cy="303027"/>
          </a:xfrm>
          <a:prstGeom prst="rect">
            <a:avLst/>
          </a:prstGeom>
          <a:solidFill>
            <a:srgbClr val="005A8C"/>
          </a:solidFill>
        </p:spPr>
        <p:txBody>
          <a:bodyPr anchor="ctr" anchorCtr="1"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0AD2437-B558-414C-94B2-800AD11187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Arrow: Right 8" hidden="1">
            <a:extLst>
              <a:ext uri="{FF2B5EF4-FFF2-40B4-BE49-F238E27FC236}">
                <a16:creationId xmlns:a16="http://schemas.microsoft.com/office/drawing/2014/main" id="{F1BD2308-AF36-4547-9017-8036AD4CC6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2284254" y="5718112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harting the Cs: Cooperation, Communication and Collaboration.">
            <a:extLst>
              <a:ext uri="{FF2B5EF4-FFF2-40B4-BE49-F238E27FC236}">
                <a16:creationId xmlns:a16="http://schemas.microsoft.com/office/drawing/2014/main" id="{9C2ED8FB-8AD4-2D11-FAFA-AFD54AF3BFF4}"/>
              </a:ext>
            </a:extLst>
          </p:cNvPr>
          <p:cNvPicPr>
            <a:picLocks noGrp="1"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60615" y="621042"/>
            <a:ext cx="5293289" cy="1176287"/>
          </a:xfrm>
          <a:prstGeom prst="rect">
            <a:avLst/>
          </a:prstGeom>
        </p:spPr>
      </p:pic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5C571453-553E-A5A0-6369-6C2EFBDC91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84274" y="4572335"/>
            <a:ext cx="1311723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14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with conference logo plus 3 additional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78AC3E3B-C861-4F0D-B6F2-B967D0F9B4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2138" y="1947592"/>
            <a:ext cx="10999281" cy="914400"/>
          </a:xfrm>
        </p:spPr>
        <p:txBody>
          <a:bodyPr anchor="ctr">
            <a:noAutofit/>
          </a:bodyPr>
          <a:lstStyle>
            <a:lvl1pPr algn="ctr">
              <a:defRPr sz="3200" spc="200" baseline="0">
                <a:solidFill>
                  <a:srgbClr val="10182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B798786B-47A3-4826-83FC-A8574B198F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2998" y="3047720"/>
            <a:ext cx="10978994" cy="1452768"/>
          </a:xfrm>
        </p:spPr>
        <p:txBody>
          <a:bodyPr/>
          <a:lstStyle>
            <a:lvl1pPr algn="ctr">
              <a:defRPr sz="2000"/>
            </a:lvl1pPr>
            <a:lvl2pPr marL="571500" indent="-342900" algn="ctr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000"/>
            </a:lvl2pPr>
            <a:lvl3pPr marL="800100" indent="-342900" algn="ctr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000"/>
            </a:lvl3pPr>
            <a:lvl4pPr>
              <a:defRPr sz="2400"/>
            </a:lvl4pPr>
            <a:lvl5pPr marL="914400" indent="-285750" algn="ctr">
              <a:buClr>
                <a:srgbClr val="003399"/>
              </a:buClr>
              <a:buFont typeface="Wingdings" panose="05000000000000000000" pitchFamily="2" charset="2"/>
              <a:buChar char="§"/>
              <a:defRPr sz="2000"/>
            </a:lvl5pPr>
            <a:lvl6pPr marL="1257300" indent="-457200" algn="ctr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000"/>
            </a:lvl6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98BB5E5-DD3B-4113-A7B0-2DFAC528C78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777214" y="4579218"/>
            <a:ext cx="1311722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18" name="shape 1">
            <a:extLst>
              <a:ext uri="{FF2B5EF4-FFF2-40B4-BE49-F238E27FC236}">
                <a16:creationId xmlns:a16="http://schemas.microsoft.com/office/drawing/2014/main" id="{E97C9616-510E-474B-8473-957C7022E1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5885"/>
            <a:ext cx="12191999" cy="804672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Arrow: Right 6" hidden="1">
            <a:extLst>
              <a:ext uri="{FF2B5EF4-FFF2-40B4-BE49-F238E27FC236}">
                <a16:creationId xmlns:a16="http://schemas.microsoft.com/office/drawing/2014/main" id="{C6324CD3-A791-496B-B3C4-428221D5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856342" y="5715000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1DDE16BD-0977-4248-843D-72A1B76D8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698" y="-10633"/>
            <a:ext cx="478248" cy="303027"/>
          </a:xfrm>
          <a:prstGeom prst="rect">
            <a:avLst/>
          </a:prstGeom>
          <a:solidFill>
            <a:srgbClr val="005A8C"/>
          </a:solidFill>
        </p:spPr>
        <p:txBody>
          <a:bodyPr anchor="ctr" anchorCtr="1"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0AD2437-B558-414C-94B2-800AD11187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Arrow: Right 8" hidden="1">
            <a:extLst>
              <a:ext uri="{FF2B5EF4-FFF2-40B4-BE49-F238E27FC236}">
                <a16:creationId xmlns:a16="http://schemas.microsoft.com/office/drawing/2014/main" id="{F1BD2308-AF36-4547-9017-8036AD4CC6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2284254" y="5718112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harting the Cs: Cooperation, Communication and Collaboration.">
            <a:extLst>
              <a:ext uri="{FF2B5EF4-FFF2-40B4-BE49-F238E27FC236}">
                <a16:creationId xmlns:a16="http://schemas.microsoft.com/office/drawing/2014/main" id="{9C2ED8FB-8AD4-2D11-FAFA-AFD54AF3BFF4}"/>
              </a:ext>
            </a:extLst>
          </p:cNvPr>
          <p:cNvPicPr>
            <a:picLocks noGrp="1"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60615" y="621042"/>
            <a:ext cx="5293289" cy="1176287"/>
          </a:xfrm>
          <a:prstGeom prst="rect">
            <a:avLst/>
          </a:prstGeom>
        </p:spPr>
      </p:pic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5C571453-553E-A5A0-6369-6C2EFBDC91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50086" y="4572335"/>
            <a:ext cx="1311723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75121986-F2FB-F12A-B544-D27BC4CE9E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104440" y="4567928"/>
            <a:ext cx="1388484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8743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with conference plus 1 additiona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6746C6E-0379-464A-B70A-53FDF621A45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429471" y="4656908"/>
            <a:ext cx="1274233" cy="1054797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12" name="shape 1">
            <a:extLst>
              <a:ext uri="{FF2B5EF4-FFF2-40B4-BE49-F238E27FC236}">
                <a16:creationId xmlns:a16="http://schemas.microsoft.com/office/drawing/2014/main" id="{3E5AC0DD-75F0-44CC-A2A5-F845DE181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5888"/>
            <a:ext cx="12191999" cy="805533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804" y="2050989"/>
            <a:ext cx="11000232" cy="914400"/>
          </a:xfrm>
        </p:spPr>
        <p:txBody>
          <a:bodyPr anchor="ctr">
            <a:noAutofit/>
          </a:bodyPr>
          <a:lstStyle>
            <a:lvl1pPr algn="ctr">
              <a:defRPr sz="3600" spc="200" baseline="0">
                <a:solidFill>
                  <a:srgbClr val="10182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2804" y="3078720"/>
            <a:ext cx="11019187" cy="1567828"/>
          </a:xfrm>
        </p:spPr>
        <p:txBody>
          <a:bodyPr lIns="91440" rIns="9144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Arrow: Right 6" hidden="1">
            <a:extLst>
              <a:ext uri="{FF2B5EF4-FFF2-40B4-BE49-F238E27FC236}">
                <a16:creationId xmlns:a16="http://schemas.microsoft.com/office/drawing/2014/main" id="{AAFB5F89-3315-4EFB-940F-1B698BD72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856342" y="5715000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2B2ABE75-882D-4641-872C-1ED0B6D24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698" y="-10633"/>
            <a:ext cx="478248" cy="303027"/>
          </a:xfrm>
          <a:solidFill>
            <a:srgbClr val="0083BF"/>
          </a:solidFill>
        </p:spPr>
        <p:txBody>
          <a:bodyPr anchor="ctr" anchorCtr="1"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0AD2437-B558-414C-94B2-800AD11187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Arrow: Right 7" hidden="1">
            <a:extLst>
              <a:ext uri="{FF2B5EF4-FFF2-40B4-BE49-F238E27FC236}">
                <a16:creationId xmlns:a16="http://schemas.microsoft.com/office/drawing/2014/main" id="{A7B025B6-C712-4EED-9FC4-90E3730642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2284254" y="5718112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Charting the Cs: Cooperation, Communication and Collaboration.">
            <a:extLst>
              <a:ext uri="{FF2B5EF4-FFF2-40B4-BE49-F238E27FC236}">
                <a16:creationId xmlns:a16="http://schemas.microsoft.com/office/drawing/2014/main" id="{0AB8DE6A-BB3E-8C5C-F219-A2E3DC9D81A5}"/>
              </a:ext>
            </a:extLst>
          </p:cNvPr>
          <p:cNvPicPr>
            <a:picLocks noGrp="1"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37533" y="607394"/>
            <a:ext cx="6116934" cy="1359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4508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- with conference plus 2 additional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6746C6E-0379-464A-B70A-53FDF621A45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91536" y="4656908"/>
            <a:ext cx="1274233" cy="1054797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E2B2987C-27E2-8317-84B9-DA7AF88EDD2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32034" y="4660196"/>
            <a:ext cx="1274233" cy="1054797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>
            <a:lvl1pPr>
              <a:defRPr/>
            </a:lvl1pPr>
          </a:lstStyle>
          <a:p>
            <a:r>
              <a:rPr lang="en-US" dirty="0" err="1"/>
              <a:t>xd</a:t>
            </a:r>
            <a:endParaRPr lang="en-US" dirty="0"/>
          </a:p>
        </p:txBody>
      </p:sp>
      <p:sp>
        <p:nvSpPr>
          <p:cNvPr id="12" name="shape 1">
            <a:extLst>
              <a:ext uri="{FF2B5EF4-FFF2-40B4-BE49-F238E27FC236}">
                <a16:creationId xmlns:a16="http://schemas.microsoft.com/office/drawing/2014/main" id="{3E5AC0DD-75F0-44CC-A2A5-F845DE181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5888"/>
            <a:ext cx="12191999" cy="805533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804" y="2050989"/>
            <a:ext cx="11000232" cy="914400"/>
          </a:xfrm>
        </p:spPr>
        <p:txBody>
          <a:bodyPr anchor="ctr">
            <a:noAutofit/>
          </a:bodyPr>
          <a:lstStyle>
            <a:lvl1pPr algn="ctr">
              <a:defRPr sz="3600" spc="200" baseline="0">
                <a:solidFill>
                  <a:srgbClr val="10182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2804" y="3078720"/>
            <a:ext cx="11019187" cy="1567828"/>
          </a:xfrm>
        </p:spPr>
        <p:txBody>
          <a:bodyPr lIns="91440" rIns="9144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Arrow: Right 6" hidden="1">
            <a:extLst>
              <a:ext uri="{FF2B5EF4-FFF2-40B4-BE49-F238E27FC236}">
                <a16:creationId xmlns:a16="http://schemas.microsoft.com/office/drawing/2014/main" id="{AAFB5F89-3315-4EFB-940F-1B698BD72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856342" y="5715000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2B2ABE75-882D-4641-872C-1ED0B6D24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698" y="-10633"/>
            <a:ext cx="478248" cy="303027"/>
          </a:xfrm>
          <a:solidFill>
            <a:srgbClr val="005A8C"/>
          </a:solidFill>
        </p:spPr>
        <p:txBody>
          <a:bodyPr anchor="ctr" anchorCtr="1"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0AD2437-B558-414C-94B2-800AD11187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Arrow: Right 7" hidden="1">
            <a:extLst>
              <a:ext uri="{FF2B5EF4-FFF2-40B4-BE49-F238E27FC236}">
                <a16:creationId xmlns:a16="http://schemas.microsoft.com/office/drawing/2014/main" id="{A7B025B6-C712-4EED-9FC4-90E3730642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2284254" y="5718112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Charting the Cs: Cooperation, Communication and Collaboration.">
            <a:extLst>
              <a:ext uri="{FF2B5EF4-FFF2-40B4-BE49-F238E27FC236}">
                <a16:creationId xmlns:a16="http://schemas.microsoft.com/office/drawing/2014/main" id="{0AB8DE6A-BB3E-8C5C-F219-A2E3DC9D81A5}"/>
              </a:ext>
            </a:extLst>
          </p:cNvPr>
          <p:cNvPicPr>
            <a:picLocks noGrp="1"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37533" y="607394"/>
            <a:ext cx="6116934" cy="1359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2380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with conference logo plus 3 additional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6746C6E-0379-464A-B70A-53FDF621A45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534548" y="4725155"/>
            <a:ext cx="1347833" cy="999076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D545A5E3-66FE-3D8C-7ED1-1260B15EAF9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11938" y="4715918"/>
            <a:ext cx="1347833" cy="999076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E2B2987C-27E2-8317-84B9-DA7AF88EDD2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52647" y="4715917"/>
            <a:ext cx="1347833" cy="999076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12" name="shape 1">
            <a:extLst>
              <a:ext uri="{FF2B5EF4-FFF2-40B4-BE49-F238E27FC236}">
                <a16:creationId xmlns:a16="http://schemas.microsoft.com/office/drawing/2014/main" id="{3E5AC0DD-75F0-44CC-A2A5-F845DE181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5888"/>
            <a:ext cx="12191999" cy="805533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804" y="2039585"/>
            <a:ext cx="11019187" cy="914400"/>
          </a:xfrm>
        </p:spPr>
        <p:txBody>
          <a:bodyPr anchor="ctr">
            <a:noAutofit/>
          </a:bodyPr>
          <a:lstStyle>
            <a:lvl1pPr algn="ctr">
              <a:defRPr sz="3600" spc="200" baseline="0">
                <a:solidFill>
                  <a:srgbClr val="10182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2804" y="3051037"/>
            <a:ext cx="11019187" cy="1567828"/>
          </a:xfrm>
        </p:spPr>
        <p:txBody>
          <a:bodyPr lIns="91440" rIns="9144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Arrow: Right 6" hidden="1">
            <a:extLst>
              <a:ext uri="{FF2B5EF4-FFF2-40B4-BE49-F238E27FC236}">
                <a16:creationId xmlns:a16="http://schemas.microsoft.com/office/drawing/2014/main" id="{AAFB5F89-3315-4EFB-940F-1B698BD72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856342" y="5715000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2B2ABE75-882D-4641-872C-1ED0B6D24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698" y="-10633"/>
            <a:ext cx="478248" cy="303027"/>
          </a:xfrm>
          <a:solidFill>
            <a:srgbClr val="005A8C"/>
          </a:solidFill>
        </p:spPr>
        <p:txBody>
          <a:bodyPr anchor="ctr" anchorCtr="1"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0AD2437-B558-414C-94B2-800AD11187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Arrow: Right 7" hidden="1">
            <a:extLst>
              <a:ext uri="{FF2B5EF4-FFF2-40B4-BE49-F238E27FC236}">
                <a16:creationId xmlns:a16="http://schemas.microsoft.com/office/drawing/2014/main" id="{A7B025B6-C712-4EED-9FC4-90E3730642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2284254" y="5718112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Charting the Cs: Cooperation, Communication and Collaboration.">
            <a:extLst>
              <a:ext uri="{FF2B5EF4-FFF2-40B4-BE49-F238E27FC236}">
                <a16:creationId xmlns:a16="http://schemas.microsoft.com/office/drawing/2014/main" id="{0A076F84-2EA0-0894-0B67-3C63B20462FA}"/>
              </a:ext>
            </a:extLst>
          </p:cNvPr>
          <p:cNvPicPr>
            <a:picLocks noGrp="1"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37533" y="607394"/>
            <a:ext cx="6116934" cy="1359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355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489" y="240004"/>
            <a:ext cx="10978994" cy="151180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2CE71DD-D39E-430D-92BA-5FB446CDB3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2488" y="1841231"/>
            <a:ext cx="10978994" cy="3889247"/>
          </a:xfrm>
        </p:spPr>
        <p:txBody>
          <a:bodyPr/>
          <a:lstStyle>
            <a:lvl1pPr>
              <a:defRPr sz="20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0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0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0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0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sp>
        <p:nvSpPr>
          <p:cNvPr id="5" name="Slide Number Placeholder 8">
            <a:extLst>
              <a:ext uri="{FF2B5EF4-FFF2-40B4-BE49-F238E27FC236}">
                <a16:creationId xmlns:a16="http://schemas.microsoft.com/office/drawing/2014/main" id="{7D47C81C-0873-40B9-BF7B-21CECB99E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2395" y="-12602"/>
            <a:ext cx="475488" cy="301752"/>
          </a:xfrm>
          <a:prstGeom prst="rect">
            <a:avLst/>
          </a:prstGeom>
          <a:solidFill>
            <a:srgbClr val="005A8C"/>
          </a:solidFill>
        </p:spPr>
        <p:txBody>
          <a:bodyPr lIns="0" rIns="0" anchor="ctr" anchorCtr="1"/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fld id="{80AD2437-B558-414C-94B2-800AD11187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901" y="240004"/>
            <a:ext cx="10999091" cy="150876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244E0FAE-785D-41DB-A5ED-7E6E37EB9E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2998" y="1841231"/>
            <a:ext cx="5264079" cy="3873769"/>
          </a:xfrm>
        </p:spPr>
        <p:txBody>
          <a:bodyPr/>
          <a:lstStyle>
            <a:lvl1pPr>
              <a:defRPr sz="20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0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0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0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0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E5CFD31C-BA6D-4D5C-87D8-CE8E1BE48B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04924" y="1872340"/>
            <a:ext cx="5297067" cy="3842660"/>
          </a:xfrm>
        </p:spPr>
        <p:txBody>
          <a:bodyPr/>
          <a:lstStyle>
            <a:lvl1pPr>
              <a:defRPr sz="20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0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0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0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0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1D2DD894-BAFB-4604-9B6E-23F091DB9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698" y="-5224"/>
            <a:ext cx="478248" cy="303027"/>
          </a:xfrm>
          <a:prstGeom prst="rect">
            <a:avLst/>
          </a:prstGeom>
          <a:solidFill>
            <a:srgbClr val="005A8C"/>
          </a:solidFill>
        </p:spPr>
        <p:txBody>
          <a:bodyPr anchor="ctr" anchorCtr="1"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0AD2437-B558-414C-94B2-800AD11187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44" y="240004"/>
            <a:ext cx="10968402" cy="150876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F4CADB4-7213-4DA4-9BAF-04CAE8A57AE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07043" y="1823242"/>
            <a:ext cx="5279537" cy="480131"/>
          </a:xfrm>
        </p:spPr>
        <p:txBody>
          <a:bodyPr wrap="square" anchor="ctr" anchorCtr="0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EE0AED3C-2747-4684-BF8B-0CB37F1AFFD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2998" y="2394494"/>
            <a:ext cx="5263582" cy="3320506"/>
          </a:xfrm>
        </p:spPr>
        <p:txBody>
          <a:bodyPr/>
          <a:lstStyle>
            <a:lvl1pPr>
              <a:defRPr sz="20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0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0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0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0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28BB1139-CE22-4070-887A-9C67C183776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92652" y="1839362"/>
            <a:ext cx="5295215" cy="480131"/>
          </a:xfrm>
        </p:spPr>
        <p:txBody>
          <a:bodyPr wrap="square" anchor="ctr" anchorCtr="0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22C3AE3-998D-46FE-AFA3-470BBD18B4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92652" y="2420020"/>
            <a:ext cx="5309340" cy="3294980"/>
          </a:xfrm>
        </p:spPr>
        <p:txBody>
          <a:bodyPr/>
          <a:lstStyle>
            <a:lvl1pPr>
              <a:defRPr sz="20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0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0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0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0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sp>
        <p:nvSpPr>
          <p:cNvPr id="12" name="Slide Number Placeholder 8">
            <a:extLst>
              <a:ext uri="{FF2B5EF4-FFF2-40B4-BE49-F238E27FC236}">
                <a16:creationId xmlns:a16="http://schemas.microsoft.com/office/drawing/2014/main" id="{08C6881E-8CD8-496C-BFB6-57EB69A4B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698" y="-10633"/>
            <a:ext cx="478248" cy="303027"/>
          </a:xfrm>
          <a:prstGeom prst="rect">
            <a:avLst/>
          </a:prstGeom>
          <a:solidFill>
            <a:srgbClr val="005A8C"/>
          </a:solidFill>
        </p:spPr>
        <p:txBody>
          <a:bodyPr anchor="ctr" anchorCtr="1"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0AD2437-B558-414C-94B2-800AD111870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425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ntent and 1 Picture horizontal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900" y="247176"/>
            <a:ext cx="10989963" cy="1469618"/>
          </a:xfrm>
        </p:spPr>
        <p:txBody>
          <a:bodyPr anchor="ctr">
            <a:noAutofit/>
          </a:bodyPr>
          <a:lstStyle>
            <a:lvl1pPr algn="l">
              <a:defRPr sz="3600" spc="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4E428A9-3E48-43CA-B0D3-BA2A79A3E0C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56626" y="1962733"/>
            <a:ext cx="5329237" cy="3493874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/>
          </a:p>
        </p:txBody>
      </p:sp>
      <p:sp>
        <p:nvSpPr>
          <p:cNvPr id="7" name="shape 1">
            <a:extLst>
              <a:ext uri="{FF2B5EF4-FFF2-40B4-BE49-F238E27FC236}">
                <a16:creationId xmlns:a16="http://schemas.microsoft.com/office/drawing/2014/main" id="{785D5F96-F93E-43BC-889E-1F2588CC7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9455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Arrow: Right 7" hidden="1">
            <a:extLst>
              <a:ext uri="{FF2B5EF4-FFF2-40B4-BE49-F238E27FC236}">
                <a16:creationId xmlns:a16="http://schemas.microsoft.com/office/drawing/2014/main" id="{5177346B-FB02-4020-9BA2-B8BAAE628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856342" y="5715000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535343C5-E15B-454D-8F0B-F79D46CD3B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7946" y="1841231"/>
            <a:ext cx="5473002" cy="3889247"/>
          </a:xfrm>
        </p:spPr>
        <p:txBody>
          <a:bodyPr/>
          <a:lstStyle>
            <a:lvl1pPr>
              <a:defRPr sz="20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0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0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0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0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05F254D7-8BFD-4717-B771-2FC7609211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698" y="-10633"/>
            <a:ext cx="478248" cy="303027"/>
          </a:xfrm>
          <a:prstGeom prst="rect">
            <a:avLst/>
          </a:prstGeom>
          <a:solidFill>
            <a:srgbClr val="005A8C"/>
          </a:solidFill>
        </p:spPr>
        <p:txBody>
          <a:bodyPr anchor="ctr" anchorCtr="1"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0AD2437-B558-414C-94B2-800AD11187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Arrow: Right 11" hidden="1">
            <a:extLst>
              <a:ext uri="{FF2B5EF4-FFF2-40B4-BE49-F238E27FC236}">
                <a16:creationId xmlns:a16="http://schemas.microsoft.com/office/drawing/2014/main" id="{00826354-7D6E-4B89-BDE6-0C02138C9A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2284254" y="5718112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Picture centered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900" y="247176"/>
            <a:ext cx="10989963" cy="1469618"/>
          </a:xfrm>
        </p:spPr>
        <p:txBody>
          <a:bodyPr anchor="ctr">
            <a:noAutofit/>
          </a:bodyPr>
          <a:lstStyle>
            <a:lvl1pPr algn="l">
              <a:defRPr sz="3600" spc="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4E428A9-3E48-43CA-B0D3-BA2A79A3E0C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71449" y="1830722"/>
            <a:ext cx="9249104" cy="3873768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7" name="shape 1">
            <a:extLst>
              <a:ext uri="{FF2B5EF4-FFF2-40B4-BE49-F238E27FC236}">
                <a16:creationId xmlns:a16="http://schemas.microsoft.com/office/drawing/2014/main" id="{785D5F96-F93E-43BC-889E-1F2588CC7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9455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Arrow: Right 7" hidden="1">
            <a:extLst>
              <a:ext uri="{FF2B5EF4-FFF2-40B4-BE49-F238E27FC236}">
                <a16:creationId xmlns:a16="http://schemas.microsoft.com/office/drawing/2014/main" id="{5177346B-FB02-4020-9BA2-B8BAAE628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856342" y="5715000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05F254D7-8BFD-4717-B771-2FC7609211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4698" y="-10633"/>
            <a:ext cx="478248" cy="303027"/>
          </a:xfrm>
          <a:prstGeom prst="rect">
            <a:avLst/>
          </a:prstGeom>
          <a:solidFill>
            <a:srgbClr val="005A8C"/>
          </a:solidFill>
        </p:spPr>
        <p:txBody>
          <a:bodyPr anchor="ctr" anchorCtr="1"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0AD2437-B558-414C-94B2-800AD11187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Arrow: Right 8" hidden="1">
            <a:extLst>
              <a:ext uri="{FF2B5EF4-FFF2-40B4-BE49-F238E27FC236}">
                <a16:creationId xmlns:a16="http://schemas.microsoft.com/office/drawing/2014/main" id="{7E5EDC34-5739-4999-96EC-04D3957622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2284254" y="5718112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5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2949" y="239550"/>
            <a:ext cx="10972800" cy="15506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949" y="1867184"/>
            <a:ext cx="10972799" cy="3847816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sp>
        <p:nvSpPr>
          <p:cNvPr id="5" name="shape 1">
            <a:extLst>
              <a:ext uri="{FF2B5EF4-FFF2-40B4-BE49-F238E27FC236}">
                <a16:creationId xmlns:a16="http://schemas.microsoft.com/office/drawing/2014/main" id="{E48A509B-6BB4-4E92-A021-9A8C35CD7A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9455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Arrow: Right 5" hidden="1">
            <a:extLst>
              <a:ext uri="{FF2B5EF4-FFF2-40B4-BE49-F238E27FC236}">
                <a16:creationId xmlns:a16="http://schemas.microsoft.com/office/drawing/2014/main" id="{7A88B86A-B600-4430-AE2B-BF3DAC6FBA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856342" y="5715000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F817E1-FC25-42E3-B2EC-EEE07E8A34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14698" y="-10633"/>
            <a:ext cx="478248" cy="303027"/>
          </a:xfrm>
          <a:prstGeom prst="rect">
            <a:avLst/>
          </a:prstGeom>
          <a:solidFill>
            <a:srgbClr val="0083BF"/>
          </a:solidFill>
        </p:spPr>
        <p:txBody>
          <a:bodyPr anchor="ctr" anchorCtr="1"/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fld id="{80AD2437-B558-414C-94B2-800AD11187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Arrow: Right 6" hidden="1">
            <a:extLst>
              <a:ext uri="{FF2B5EF4-FFF2-40B4-BE49-F238E27FC236}">
                <a16:creationId xmlns:a16="http://schemas.microsoft.com/office/drawing/2014/main" id="{C8196219-F9FA-43AF-8C08-4862AF621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2284254" y="5718112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77" r:id="rId3"/>
    <p:sldLayoutId id="2147483672" r:id="rId4"/>
    <p:sldLayoutId id="2147483650" r:id="rId5"/>
    <p:sldLayoutId id="2147483652" r:id="rId6"/>
    <p:sldLayoutId id="2147483662" r:id="rId7"/>
    <p:sldLayoutId id="2147483660" r:id="rId8"/>
    <p:sldLayoutId id="2147483666" r:id="rId9"/>
    <p:sldLayoutId id="2147483663" r:id="rId10"/>
    <p:sldLayoutId id="2147483664" r:id="rId11"/>
    <p:sldLayoutId id="2147483667" r:id="rId12"/>
    <p:sldLayoutId id="2147483665" r:id="rId13"/>
    <p:sldLayoutId id="2147483668" r:id="rId14"/>
    <p:sldLayoutId id="2147483674" r:id="rId15"/>
    <p:sldLayoutId id="2147483655" r:id="rId16"/>
    <p:sldLayoutId id="2147483675" r:id="rId17"/>
    <p:sldLayoutId id="2147483676" r:id="rId18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 cap="none" spc="100" baseline="0">
          <a:solidFill>
            <a:schemeClr val="tx1">
              <a:lumMod val="95000"/>
              <a:lumOff val="5000"/>
            </a:schemeClr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1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71500" indent="-342900" algn="l" defTabSz="914400" rtl="0" eaLnBrk="1" latinLnBrk="0" hangingPunct="1">
        <a:lnSpc>
          <a:spcPct val="90000"/>
        </a:lnSpc>
        <a:spcBef>
          <a:spcPts val="200"/>
        </a:spcBef>
        <a:spcAft>
          <a:spcPts val="1200"/>
        </a:spcAft>
        <a:buClr>
          <a:srgbClr val="0066CC"/>
        </a:buClr>
        <a:buSzPct val="105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00100" indent="-342900" algn="l" defTabSz="914400" rtl="0" eaLnBrk="1" latinLnBrk="0" hangingPunct="1">
        <a:lnSpc>
          <a:spcPct val="90000"/>
        </a:lnSpc>
        <a:spcBef>
          <a:spcPts val="200"/>
        </a:spcBef>
        <a:spcAft>
          <a:spcPts val="1200"/>
        </a:spcAft>
        <a:buClr>
          <a:srgbClr val="333333"/>
        </a:buClr>
        <a:buSzPct val="98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742950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70000"/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914400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94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257300" indent="-457200" algn="l" defTabSz="914400" rtl="0" eaLnBrk="1" latinLnBrk="0" hangingPunct="1">
        <a:lnSpc>
          <a:spcPct val="90000"/>
        </a:lnSpc>
        <a:spcBef>
          <a:spcPts val="200"/>
        </a:spcBef>
        <a:spcAft>
          <a:spcPts val="1200"/>
        </a:spcAft>
        <a:buClr>
          <a:schemeClr val="tx1">
            <a:lumMod val="75000"/>
            <a:lumOff val="25000"/>
          </a:schemeClr>
        </a:buClr>
        <a:buSzPct val="9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031875" indent="-234950" algn="l" defTabSz="914400" rtl="0" eaLnBrk="1" latinLnBrk="0" hangingPunct="1">
        <a:lnSpc>
          <a:spcPct val="90000"/>
        </a:lnSpc>
        <a:spcBef>
          <a:spcPts val="200"/>
        </a:spcBef>
        <a:spcAft>
          <a:spcPts val="1200"/>
        </a:spcAft>
        <a:buClr>
          <a:srgbClr val="101820"/>
        </a:buClr>
        <a:buFont typeface="Wingdings 3" pitchFamily="18" charset="2"/>
        <a:buChar char="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60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cmcglynn@916schools.or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5B690-0D7C-264E-8102-7D8DC99BB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759" y="2704586"/>
            <a:ext cx="11000232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Trauma and Learning: The Impact on Executive Functioning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B21E05C-DEC3-4736-9603-381CABD2E7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2804" y="3983277"/>
            <a:ext cx="11019187" cy="1302706"/>
          </a:xfrm>
        </p:spPr>
        <p:txBody>
          <a:bodyPr>
            <a:normAutofit/>
          </a:bodyPr>
          <a:lstStyle/>
          <a:p>
            <a:r>
              <a:rPr lang="en-US" dirty="0"/>
              <a:t>Cara McGlynn, MSW, LICSW</a:t>
            </a:r>
          </a:p>
          <a:p>
            <a:r>
              <a:rPr lang="en-US" dirty="0"/>
              <a:t>January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453706-8814-4949-A7DF-BBB457744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solidFill>
            <a:srgbClr val="005A8C"/>
          </a:solidFill>
        </p:spPr>
        <p:txBody>
          <a:bodyPr/>
          <a:lstStyle/>
          <a:p>
            <a:fld id="{80AD2437-B558-414C-94B2-800AD11187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32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2F40C-6F74-2A2A-9B1F-BDAC81B05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Situations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69ECD-A0BC-2C97-786C-63C24CD67C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r>
              <a:rPr lang="en-US" sz="3200" dirty="0"/>
              <a:t>Head Injury </a:t>
            </a:r>
          </a:p>
          <a:p>
            <a:pPr lvl="1"/>
            <a:r>
              <a:rPr lang="en-US" sz="3200" dirty="0"/>
              <a:t>Dissociation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056F97-6849-126C-3103-1831A791C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D2437-B558-414C-94B2-800AD111870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547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46F1DB6C-80AB-4E41-A5AE-91CFF09CA6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86727D-FF4D-41F5-80A5-FE24A82499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Cara McGlynn, MSW, LICSW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cmcglynn@916schools.org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651-415-5426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41D1F3-3813-4545-9137-94FAFB63D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solidFill>
            <a:srgbClr val="005A8C"/>
          </a:solidFill>
        </p:spPr>
        <p:txBody>
          <a:bodyPr/>
          <a:lstStyle/>
          <a:p>
            <a:fld id="{80AD2437-B558-414C-94B2-800AD111870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001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72F64-A950-144A-BD3D-2ECDA1DC3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Overview: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24366-FC38-E448-80F5-E9255C8715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r>
              <a:rPr lang="en-US" dirty="0"/>
              <a:t>Trauma and Traumatic Stress</a:t>
            </a:r>
          </a:p>
          <a:p>
            <a:pPr lvl="1"/>
            <a:r>
              <a:rPr lang="en-US" dirty="0"/>
              <a:t>Early Development of Executive Functioning and Impact of Trauma</a:t>
            </a:r>
          </a:p>
          <a:p>
            <a:pPr lvl="1"/>
            <a:r>
              <a:rPr lang="en-US" dirty="0"/>
              <a:t>Executive Functioning, Education, and Supporting Traumatized Youth</a:t>
            </a:r>
          </a:p>
          <a:p>
            <a:pPr lvl="1"/>
            <a:r>
              <a:rPr lang="en-US" dirty="0"/>
              <a:t>Trauma Informed Practices to Support Student’s Executive Functioning Skills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CDE80B-BD47-4D43-B99F-C99C2177C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D2437-B558-414C-94B2-800AD11187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567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87A72-15F3-DA6E-BD97-50A5E1EC4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The 3 E’s of Trauma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F58517-39F6-5538-DA0B-B0FAE3B675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623888" indent="-449263">
              <a:buFont typeface="Arial" panose="020B0604020202020204" pitchFamily="34" charset="0"/>
              <a:buChar char="•"/>
            </a:pPr>
            <a:r>
              <a:rPr lang="en-US" sz="3600" dirty="0"/>
              <a:t>Event (or series of Events)</a:t>
            </a:r>
          </a:p>
          <a:p>
            <a:pPr marL="623888" indent="-449263">
              <a:buFont typeface="Arial" panose="020B0604020202020204" pitchFamily="34" charset="0"/>
              <a:buChar char="•"/>
            </a:pPr>
            <a:r>
              <a:rPr lang="en-US" sz="3600" dirty="0"/>
              <a:t>Experience</a:t>
            </a:r>
          </a:p>
          <a:p>
            <a:pPr marL="623888" indent="-449263">
              <a:buFont typeface="Arial" panose="020B0604020202020204" pitchFamily="34" charset="0"/>
              <a:buChar char="•"/>
            </a:pPr>
            <a:r>
              <a:rPr lang="en-US" sz="3600" dirty="0"/>
              <a:t>Effect </a:t>
            </a:r>
          </a:p>
          <a:p>
            <a:pPr marL="174625" indent="0" algn="r">
              <a:buNone/>
            </a:pPr>
            <a:r>
              <a:rPr lang="en-US" sz="1800" dirty="0"/>
              <a:t> -The Substance Abuse and Mental Health Services Administration (SAMHSA)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BEB22-4529-30E2-97C9-2D3A1C1BF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D2437-B558-414C-94B2-800AD111870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816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F0041-2CAF-BFAB-4712-42F5C8596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Toxic Stress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F0387B-17A8-C5AA-1A10-CF9D2FF91D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800" b="1" u="sng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4800" b="1" u="sng" dirty="0">
                <a:solidFill>
                  <a:srgbClr val="C00000"/>
                </a:solidFill>
              </a:rPr>
              <a:t>TOO MUCH, FOR TOO LONG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94FE5-22DF-6BCB-D951-58D53A8A4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D2437-B558-414C-94B2-800AD111870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77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D73ED-0C1D-4AA4-BDDC-DF4CDE95A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Development of Executive Functioning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3AF419-4F02-4A23-A234-0378F94A0D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2998" y="1841231"/>
            <a:ext cx="10049177" cy="3873769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Working Memory: Governs our ability to retain and manipulate distinct pieces of information over short periods of time.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Mental flexibility: Helps us to sustain or shift attention in response to different demands or to apply different rules in different settings.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Self-control: Enables us to set priorities and resist impulsive actions or responses.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6C102-844C-4318-AB6F-C3046AB91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solidFill>
            <a:srgbClr val="005A8C"/>
          </a:solidFill>
        </p:spPr>
        <p:txBody>
          <a:bodyPr lIns="0" rIns="0"/>
          <a:lstStyle/>
          <a:p>
            <a:fld id="{80AD2437-B558-414C-94B2-800AD111870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77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62B51-3E76-0761-EA4F-50C9FFBE4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Foundation for School Readiness &amp; Academic Success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B4CF0F-1335-2FC4-DBD3-142BA34932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2998" y="1841231"/>
            <a:ext cx="10662953" cy="3873769"/>
          </a:xfrm>
        </p:spPr>
        <p:txBody>
          <a:bodyPr/>
          <a:lstStyle/>
          <a:p>
            <a:pPr lvl="1"/>
            <a:r>
              <a:rPr lang="en-US" sz="2800" dirty="0"/>
              <a:t>Working Memory = storing crucial task information, ability to follow instructions, &amp; task completion</a:t>
            </a:r>
          </a:p>
          <a:p>
            <a:pPr lvl="1"/>
            <a:r>
              <a:rPr lang="en-US" sz="2800" dirty="0"/>
              <a:t>Mental flexibility = Switch between task demands, navigate stimuli, &amp; creativity</a:t>
            </a:r>
          </a:p>
          <a:p>
            <a:pPr lvl="1"/>
            <a:r>
              <a:rPr lang="en-US" sz="2800" dirty="0"/>
              <a:t>Self-control = Determination, perseverance, &amp; impulse control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66CFE-3D64-681C-2BE6-1BDCD036F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D2437-B558-414C-94B2-800AD111870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157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655E8-8C83-1BC5-2ED7-21980D14B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Impact of Trauma on Executive Functioning Skills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D3B81-622A-F07E-FBC3-1361FA476F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Increased Risk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1400" dirty="0"/>
              <a:t>(arrow pointed up)</a:t>
            </a:r>
          </a:p>
        </p:txBody>
      </p:sp>
      <p:cxnSp>
        <p:nvCxnSpPr>
          <p:cNvPr id="7" name="Straight Arrow Connector 6" descr="(arrow pointed up)">
            <a:extLst>
              <a:ext uri="{FF2B5EF4-FFF2-40B4-BE49-F238E27FC236}">
                <a16:creationId xmlns:a16="http://schemas.microsoft.com/office/drawing/2014/main" id="{3338596C-C644-F4B7-0C98-02897C44A92E}"/>
              </a:ext>
            </a:extLst>
          </p:cNvPr>
          <p:cNvCxnSpPr>
            <a:cxnSpLocks/>
          </p:cNvCxnSpPr>
          <p:nvPr/>
        </p:nvCxnSpPr>
        <p:spPr>
          <a:xfrm flipV="1">
            <a:off x="3278762" y="2575664"/>
            <a:ext cx="0" cy="1753792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9C2956-8D5B-8B54-A54F-6D6B4601FCE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Decreased Achievement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1400" dirty="0"/>
              <a:t>(arrow pointed down)</a:t>
            </a:r>
          </a:p>
          <a:p>
            <a:endParaRPr lang="en-US" dirty="0"/>
          </a:p>
        </p:txBody>
      </p:sp>
      <p:cxnSp>
        <p:nvCxnSpPr>
          <p:cNvPr id="6" name="Straight Arrow Connector 5" descr="(arrow pointed down)&#10;">
            <a:extLst>
              <a:ext uri="{FF2B5EF4-FFF2-40B4-BE49-F238E27FC236}">
                <a16:creationId xmlns:a16="http://schemas.microsoft.com/office/drawing/2014/main" id="{855773D6-316C-A23A-0CCE-DA05F574E363}"/>
              </a:ext>
            </a:extLst>
          </p:cNvPr>
          <p:cNvCxnSpPr>
            <a:cxnSpLocks/>
          </p:cNvCxnSpPr>
          <p:nvPr/>
        </p:nvCxnSpPr>
        <p:spPr>
          <a:xfrm>
            <a:off x="9118948" y="2575664"/>
            <a:ext cx="0" cy="1706672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0FC38D-CA33-6C44-89D7-4030F6B70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D2437-B558-414C-94B2-800AD111870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589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56C9A-00A1-54C2-4534-391B9C70F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We Do?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B89077-C970-DCEA-48CB-700FCE09F71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2998" y="1841231"/>
            <a:ext cx="10807002" cy="3873769"/>
          </a:xfrm>
        </p:spPr>
        <p:txBody>
          <a:bodyPr/>
          <a:lstStyle/>
          <a:p>
            <a:pPr marL="0" indent="0" algn="ctr">
              <a:buNone/>
            </a:pPr>
            <a:endParaRPr lang="en-US" sz="4800" b="1" u="sng" dirty="0">
              <a:highlight>
                <a:srgbClr val="FFFF00"/>
              </a:highlight>
            </a:endParaRPr>
          </a:p>
          <a:p>
            <a:pPr marL="0" indent="0" algn="ctr">
              <a:buNone/>
            </a:pPr>
            <a:r>
              <a:rPr lang="en-US" sz="4800" b="1" u="sng" dirty="0">
                <a:highlight>
                  <a:srgbClr val="FFFF00"/>
                </a:highlight>
              </a:rPr>
              <a:t>Relationships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E0778A-6732-8ACF-50BA-97CD6532B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D2437-B558-414C-94B2-800AD111870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692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64B7D-E287-4C3C-0618-E38FF0F71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Trauma Informed Strategies to Develop Skills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D84DE4-169E-BE32-5A06-E504F8D7D7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4000" dirty="0"/>
              <a:t>Working Memory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4000" dirty="0"/>
              <a:t>Mental flexibility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4000" dirty="0"/>
              <a:t>Self-control</a:t>
            </a:r>
          </a:p>
          <a:p>
            <a:pPr marL="228600" lvl="1" indent="0" algn="ctr">
              <a:buNone/>
            </a:pPr>
            <a:r>
              <a:rPr lang="en-US" sz="4000" dirty="0"/>
              <a:t>PLAY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34373B-D221-FCBA-3235-0618136B4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D2437-B558-414C-94B2-800AD111870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380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CC"/>
      </a:hlink>
      <a:folHlink>
        <a:srgbClr val="954F7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PAW xmlns="http://www.net-centric.com/PAWPP">
  <Shape xmlns="" ID="8euNCCA4IqjupmbpvbvSMfRq+8o=" pdftag="H1" isBookmarkSet="no" bookmark="yes" Order="_x0031_"/>
  <Shape xmlns="" ID="ARSfPO/U9ItJ9zIOwm93ZJ7l/j8=" pdftag="H2" isBookmarkSet="no" bookmark="yes" Order="_x0032_"/>
  <Shape xmlns="" ID="osa0KM2sbnZHHxlXUxKH3ujjHuE=" pdftag="" bookmark="no" Order="_x0031_"/>
  <Shape xmlns="" ID="4JRL6lqoOFw9RUHrP0y9U5BDzf8=" pdftag="" bookmark="no" Order="_x0032_"/>
  <Shape xmlns="" ID="sM+ghJOlUVqnHU19mdPjAdwWJuw=" pdftag="" bookmark="no" Order="_x0031_"/>
  <Shape xmlns="" ID="GTGIHFiwAYvgHLb8IUSCQ2X6w4g=" pdftag="" bookmark="no" Order="_x0032_"/>
  <Shape xmlns="" ID="hq9gSbGZQhpPus+SHezN5PrGc9w=" pdftag="" bookmark="no" Order="_x0031_"/>
  <Shape xmlns="" ID="FtXJgaOuZev8eFU+if2YMxbKkRI=" pdftag="" bookmark="no" Order="_x0032_"/>
  <Shape xmlns="" ID="ri+uYzSNCD67GlIZrZ8qmmNgURU=" pdftag="" bookmark="no" Order="_x0033_"/>
  <Shape xmlns="" ID="/Xe9+1NnBDFDac2uz9Mf5cnxpHw=" pdftag="" bookmark="no" Order="_x0031_"/>
  <Shape xmlns="" ID="rGgMSPfHoOmRN/+oUl7Dwo+YgYE=" pdftag="" bookmark="no" Order="_x0032_"/>
  <Shape xmlns="" ID="ZTBnAgeWTQQGZoyfyflkLJl+jcs=" pdftag="" bookmark="no" Order="_x0035_"/>
  <Shape xmlns="" ID="nSihPpWUspo+Y57wY5tF8LIQIHs=" pdftag="" bookmark="no" Order="_x0032_"/>
  <Shape xmlns="" ID="S6CVtHyytP5Rb39DTS6OkAlP7e0=" pdftag="" bookmark="no" Order="_x0034_"/>
  <Shape xmlns="" ID="USIEJhtT65UPFtGM0RUW67D4iJA=" pdftag="" bookmark="no" Order="_x0033_"/>
  <Shape xmlns="" ID="XzVFQuOWAWqK/HZDqm2LiuGBOJQ=" pdftag="" bookmark="no" Order="_x0032_"/>
  <Shape xmlns="" ID="uflvo7/4mXD7uDuM1tkLIDwRdoQ=" inline="no" formula="no" pdftag="Figure" Lang="" bookmark="no" Order="_x0031_" artifact="_x0030_" validate="no"/>
  <HyperLink xmlns="" ID="iB0l3QkZoIIwbuqLQRe5I0KEal0=1995016305290.2289_384.0426" plainAltText="shuyin.maciel_x0040_metrocsu.org" Lang=""/>
  <Shape xmlns="" ID="oUeVMHAtmcFeZuL28VldA6mxYF4=" pdftag="" bookmark="no" Order="_x0031_"/>
  <Shape xmlns="" ID="iB0l3QkZoIIwbuqLQRe5I0KEal0=" pdftag="" bookmark="no" Order="_x0032_"/>
  <SubText xmlns="" ID="uflvo7/4mXD7uDuM1tkLIDwRdoQ=" ActualText=""/>
  <Shape xmlns="" ID="dPX0ernXQqq7MaM8E4a1qptkh+k=" pdftag="" Order="_x0033_"/>
  <Shape xmlns="" ID="RM/z6FWq7MR6cNPMrObbjTsb3dE=" isBookmarkSet="no" pdftag="H1" artifact="_x0030_" bookmark="yes" Order="_x0031_"/>
  <Shape xmlns="" ID="N/4s2lTvvrgV9qvk7hsoHql7jLU=" isBookmarkSet="no" bookmark="yes" pdftag="P" artifact="_x0030_" Order="_x0032_"/>
  <Shape xmlns="" ID="MFxPEuuIKZHk0BfvT8Jy0UChcFg=" pdftag="_x005B_Artifact_x005D_" isBookmarkSet="no" bookmark="no" Order="_x002D_1"/>
  <Shape xmlns="" ID="Fdye7t7b9xKXZmNSiQOEKPC1IN0=" pdftag="H2" isBookmarkSet="no" bookmark="yes" Order="_x0031_"/>
  <Shape xmlns="" ID="ZEeO9OOoHXTWx/3zWxaq7IkgYc0=" pdftag="P" isBookmarkSet="no" bookmark="no" Order="_x0032_"/>
  <Shape xmlns="" ID="VitC1OCvdTz5bzLNjDiqYhMjnK0=" Order="_x0031_" pdftag="_x005B_Artifact_x005D_" isBookmarkSet="no" bookmark="no"/>
  <Shape xmlns="" ID="xnYBFOdUnNCTYrPSCWSmNw/iBeY=" pdftag="H2" isBookmarkSet="no" bookmark="yes" Order="_x0031_"/>
  <Shape xmlns="" ID="Rc2REHBL1VyW3lkP5uUFWtPc0Wg=" pdftag="P" isBookmarkSet="no" bookmark="no" Order="_x0032_"/>
  <Shape xmlns="" ID="S9fJR64LGiOl0cXgissHSU2LLFY=" Order="_x0031_" pdftag="_x005B_Artifact_x005D_" isBookmarkSet="no" bookmark="no"/>
  <Shape xmlns="" ID="NQYjD1dce6j/yREXDRKkqZI1iH8=" pdftag="H2" isBookmarkSet="no" bookmark="yes" Order="_x0031_"/>
  <Shape xmlns="" ID="fTYFz/PHD+fM1aQZ9R0gYifQRF4=" pdftag="P" isBookmarkSet="no" bookmark="no" Order="_x0032_"/>
  <Shape xmlns="" ID="LmKnehMspqtak1vZO8NNTjpAH94=" Order="_x0031_" pdftag="_x005B_Artifact_x005D_" isBookmarkSet="no" bookmark="no"/>
  <Shape xmlns="" ID="07W81U/6GyzVIlgL2nOy2hYpnPE=" pdftag="H2" isBookmarkSet="no" bookmark="yes" Order="_x0031_"/>
  <Shape xmlns="" ID="NnzsLQzE8EHaWiiNA8ta6H+CsVs=" pdftag="P" isBookmarkSet="no" bookmark="no" Order="_x0032_"/>
  <Shape xmlns="" ID="Ks6JgU6/HfOTVAwHdPJWKzpunOY=" Order="_x0031_" pdftag="_x005B_Artifact_x005D_" isBookmarkSet="no" bookmark="no"/>
  <Shape xmlns="" ID="kDBpuk8F3hjZ+fbLNbY3k/j2wdk=" pdftag="H2" isBookmarkSet="no" bookmark="yes" Order="_x0031_"/>
  <Shape xmlns="" ID="BKya3KzgQ2YSUmd9Lia1of7TRic=" pdftag="P" isBookmarkSet="no" bookmark="no" Order="_x0032_"/>
  <Shape xmlns="" ID="jLtJicnreXGcVBpLrzO2NzkWfE8=" Order="_x0031_" pdftag="_x005B_Artifact_x005D_" isBookmarkSet="no" bookmark="no"/>
  <Shape xmlns="" ID="gYclU4TxdA2Fg8Npjam+EuSU6ac=" pdftag="H2" isBookmarkSet="no" bookmark="yes" Order="_x0031_"/>
  <Shape xmlns="" ID="zdcf2dL9cT4owmVdN7Gali6ANeE=" pdftag="P" isBookmarkSet="no" bookmark="no" Order="_x0032_"/>
  <Shape xmlns="" ID="pK4uv9c4rEPLKj9VU7Vo+LOJHjo=" pdftag="P" isBookmarkSet="no" bookmark="no" Order="_x0034_"/>
  <Shape xmlns="" ID="8bnrgV5dDuSjN783n6pOjCv9Iqo=" Order="_x0031_" pdftag="_x005B_Artifact_x005D_" isBookmarkSet="no" bookmark="no"/>
  <Shape xmlns="" ID="Kdlh+eb0VCIV+s+4/UhHU9Ls364=" formula="no" inline="no" pdftag="Figure" isBookmarkSet="no" bookmark="no" artifact="_x0030_" validate="yes" Order="_x0035_" Lang=""/>
  <HyperLink xmlns="" ID="I5A6cwDX/6CqUrj0qRroOAzu9wc=-40863472376.2863_320.1635" plainAltText="cmcglynn_x0040_916schools.org"/>
  <Shape xmlns="" ID="/9GLjCLXgbcG4Qcg8+KG2JetOSc=" formula="no" artifact="_x0030_" inline="no" pdftag="Figure" isBookmarkSet="no" bookmark="no" validate="yes" Order="_x0033_" Lang=""/>
  <Shape xmlns="" ID="knLjXZTs8QmTmsakHPi2fRK9YjM=" pdftag="H2" isBookmarkSet="no" bookmark="yes" Order="_x0031_"/>
  <Shape xmlns="" ID="+AorNdnwFqfoCOrFFtbHr/bozYQ=" pdftag="P" isBookmarkSet="no" bookmark="no" Order="_x0032_"/>
  <Shape xmlns="" ID="QfAlAiISkmBwXz8WcCisjdofEHE=" Order="_x0031_" pdftag="_x005B_Artifact_x005D_" isBookmarkSet="no" bookmark="no"/>
  <Shape xmlns="" ID="Qv1dxXdkSV7kNl4KOH/R6ISkojI=" pdftag="H2" isBookmarkSet="no" bookmark="yes" Order="_x0031_"/>
  <Shape xmlns="" ID="2et7Jwh05S7R2MlZofeSPvQL+wo=" pdftag="P" isBookmarkSet="no" bookmark="no" Order="_x0032_"/>
  <Shape xmlns="" ID="HooG0drKberw7FGtGnNCUg9GdGk=" Order="_x0031_" pdftag="_x005B_Artifact_x005D_" isBookmarkSet="no" bookmark="no"/>
  <Shape xmlns="" ID="jy8eRVrgeyRrO/f/bTzAs3yon+Y=" pdftag="H2" isBookmarkSet="no" bookmark="yes" Order="_x0031_"/>
  <Shape xmlns="" ID="nRxTpxr6dgnDdfMyTxChJ6qAMwA=" pdftag="P" isBookmarkSet="no" bookmark="no" Order="_x0032_"/>
  <Shape xmlns="" ID="c+OiO1H+svoCoYV/xYYl1gEhYyg=" Order="_x0031_" pdftag="_x005B_Artifact_x005D_" isBookmarkSet="no" bookmark="no"/>
  <Shape xmlns="" ID="7n+AVq+ou3de4je/Gnq3KUr8rYw=" pdftag="H2" isBookmarkSet="no" bookmark="yes" Order="_x0031_"/>
  <Shape xmlns="" ID="I5A6cwDX/6CqUrj0qRroOAzu9wc=" pdftag="P" isBookmarkSet="no" bookmark="no" Order="_x0032_"/>
  <Shape xmlns="" ID="OYsuDGikcR/hdoqbfmjWFRtkzRk=" Order="_x0031_" pdftag="_x005B_Artifact_x005D_" isBookmarkSet="no" bookmark="no"/>
  <SubText xmlns="" ID="Kdlh+eb0VCIV+s+4/UhHU9Ls364=" ActualText=""/>
  <SubText xmlns="" ID="/9GLjCLXgbcG4Qcg8+KG2JetOSc=" ActualText=""/>
  <HyperLink xmlns="" ID="I5A6cwDX/6CqUrj0qRroOAzu9wc=-40863472372.6863_320.1635" plainAltText="cmcglynn_x0040_916schools.org" language="" Lang=""/>
</PAW>
</file>

<file path=customXml/itemProps1.xml><?xml version="1.0" encoding="utf-8"?>
<ds:datastoreItem xmlns:ds="http://schemas.openxmlformats.org/officeDocument/2006/customXml" ds:itemID="{BDDA8F98-CF0A-47A4-BB33-D89B60E5DAF1}">
  <ds:schemaRefs>
    <ds:schemaRef ds:uri="http://www.net-centric.com/PAWPP"/>
    <ds:schemaRef ds:uri="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26143</TotalTime>
  <Words>276</Words>
  <Application>Microsoft Office PowerPoint</Application>
  <PresentationFormat>Widescreen</PresentationFormat>
  <Paragraphs>74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Courier New</vt:lpstr>
      <vt:lpstr>Tw Cen MT</vt:lpstr>
      <vt:lpstr>Wingdings</vt:lpstr>
      <vt:lpstr>Wingdings 3</vt:lpstr>
      <vt:lpstr>Integral</vt:lpstr>
      <vt:lpstr>Trauma and Learning: The Impact on Executive Functioning</vt:lpstr>
      <vt:lpstr>Session Overview:</vt:lpstr>
      <vt:lpstr>The 3 E’s of Trauma</vt:lpstr>
      <vt:lpstr>Toxic Stress</vt:lpstr>
      <vt:lpstr>Early Development of Executive Functioning</vt:lpstr>
      <vt:lpstr>Foundation for School Readiness &amp; Academic Success</vt:lpstr>
      <vt:lpstr>The Impact of Trauma on Executive Functioning Skills</vt:lpstr>
      <vt:lpstr>What Can We Do?</vt:lpstr>
      <vt:lpstr>Trauma Informed Strategies to Develop Skills</vt:lpstr>
      <vt:lpstr>Special Situations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Charting the Cs Conference 2023: Trauma and Learning: The Impact on Executive Functioning </dc:title>
  <dc:creator>Cara McGlynn</dc:creator>
  <cp:lastModifiedBy>Shuyin Maciel</cp:lastModifiedBy>
  <cp:revision>765</cp:revision>
  <dcterms:created xsi:type="dcterms:W3CDTF">2020-04-18T15:28:58Z</dcterms:created>
  <dcterms:modified xsi:type="dcterms:W3CDTF">2023-01-15T07:29:40Z</dcterms:modified>
</cp:coreProperties>
</file>