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35"/>
  </p:notesMasterIdLst>
  <p:handoutMasterIdLst>
    <p:handoutMasterId r:id="rId36"/>
  </p:handoutMasterIdLst>
  <p:sldIdLst>
    <p:sldId id="327" r:id="rId3"/>
    <p:sldId id="330" r:id="rId4"/>
    <p:sldId id="329" r:id="rId5"/>
    <p:sldId id="328" r:id="rId6"/>
    <p:sldId id="331" r:id="rId7"/>
    <p:sldId id="332" r:id="rId8"/>
    <p:sldId id="334" r:id="rId9"/>
    <p:sldId id="335" r:id="rId10"/>
    <p:sldId id="336" r:id="rId11"/>
    <p:sldId id="337" r:id="rId12"/>
    <p:sldId id="338" r:id="rId13"/>
    <p:sldId id="339" r:id="rId14"/>
    <p:sldId id="340" r:id="rId15"/>
    <p:sldId id="341" r:id="rId16"/>
    <p:sldId id="342" r:id="rId17"/>
    <p:sldId id="343" r:id="rId18"/>
    <p:sldId id="344" r:id="rId19"/>
    <p:sldId id="348" r:id="rId20"/>
    <p:sldId id="346" r:id="rId21"/>
    <p:sldId id="347" r:id="rId22"/>
    <p:sldId id="345" r:id="rId23"/>
    <p:sldId id="349" r:id="rId24"/>
    <p:sldId id="350" r:id="rId25"/>
    <p:sldId id="351" r:id="rId26"/>
    <p:sldId id="357" r:id="rId27"/>
    <p:sldId id="352" r:id="rId28"/>
    <p:sldId id="353" r:id="rId29"/>
    <p:sldId id="354" r:id="rId30"/>
    <p:sldId id="355" r:id="rId31"/>
    <p:sldId id="356" r:id="rId32"/>
    <p:sldId id="333" r:id="rId33"/>
    <p:sldId id="31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76" userDrawn="1">
          <p15:clr>
            <a:srgbClr val="F26B43"/>
          </p15:clr>
        </p15:guide>
        <p15:guide id="2" pos="384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5A8C"/>
    <a:srgbClr val="612A8A"/>
    <a:srgbClr val="009E47"/>
    <a:srgbClr val="F4F5FA"/>
    <a:srgbClr val="EAEBF6"/>
    <a:srgbClr val="3B6F79"/>
    <a:srgbClr val="E4E6F4"/>
    <a:srgbClr val="D86212"/>
    <a:srgbClr val="EC73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01" autoAdjust="0"/>
    <p:restoredTop sz="92482" autoAdjust="0"/>
  </p:normalViewPr>
  <p:slideViewPr>
    <p:cSldViewPr snapToGrid="0" snapToObjects="1">
      <p:cViewPr varScale="1">
        <p:scale>
          <a:sx n="115" d="100"/>
          <a:sy n="115" d="100"/>
        </p:scale>
        <p:origin x="1374" y="96"/>
      </p:cViewPr>
      <p:guideLst>
        <p:guide orient="horz" pos="3576"/>
        <p:guide pos="3840"/>
      </p:guideLst>
    </p:cSldViewPr>
  </p:slideViewPr>
  <p:outlineViewPr>
    <p:cViewPr>
      <p:scale>
        <a:sx n="33" d="100"/>
        <a:sy n="33" d="100"/>
      </p:scale>
      <p:origin x="0" y="-44874"/>
    </p:cViewPr>
  </p:outlineViewPr>
  <p:notesTextViewPr>
    <p:cViewPr>
      <p:scale>
        <a:sx n="1" d="1"/>
        <a:sy n="1" d="1"/>
      </p:scale>
      <p:origin x="0" y="0"/>
    </p:cViewPr>
  </p:notesTextViewPr>
  <p:notesViewPr>
    <p:cSldViewPr snapToGrid="0" snapToObjects="1" showGuides="1">
      <p:cViewPr varScale="1">
        <p:scale>
          <a:sx n="94" d="100"/>
          <a:sy n="94" d="100"/>
        </p:scale>
        <p:origin x="547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1/20/2023</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Tree>
    <p:extLst>
      <p:ext uri="{BB962C8B-B14F-4D97-AF65-F5344CB8AC3E}">
        <p14:creationId xmlns:p14="http://schemas.microsoft.com/office/powerpoint/2010/main" val="268770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
        <p:nvSpPr>
          <p:cNvPr id="6" name="Notes Placeholder 5">
            <a:extLst>
              <a:ext uri="{FF2B5EF4-FFF2-40B4-BE49-F238E27FC236}">
                <a16:creationId xmlns:a16="http://schemas.microsoft.com/office/drawing/2014/main" id="{7905DDA6-487C-5051-2217-76E1E3BDCFD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83358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11</a:t>
            </a:fld>
            <a:endParaRPr lang="en-US"/>
          </a:p>
        </p:txBody>
      </p:sp>
    </p:spTree>
    <p:extLst>
      <p:ext uri="{BB962C8B-B14F-4D97-AF65-F5344CB8AC3E}">
        <p14:creationId xmlns:p14="http://schemas.microsoft.com/office/powerpoint/2010/main" val="4083380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12</a:t>
            </a:fld>
            <a:endParaRPr lang="en-US"/>
          </a:p>
        </p:txBody>
      </p:sp>
      <p:sp>
        <p:nvSpPr>
          <p:cNvPr id="6" name="Notes Placeholder 5">
            <a:extLst>
              <a:ext uri="{FF2B5EF4-FFF2-40B4-BE49-F238E27FC236}">
                <a16:creationId xmlns:a16="http://schemas.microsoft.com/office/drawing/2014/main" id="{9BEAC8E4-7FD7-E0CC-B9D0-C316D8989C77}"/>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44719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
        <p:nvSpPr>
          <p:cNvPr id="6" name="Notes Placeholder 5">
            <a:extLst>
              <a:ext uri="{FF2B5EF4-FFF2-40B4-BE49-F238E27FC236}">
                <a16:creationId xmlns:a16="http://schemas.microsoft.com/office/drawing/2014/main" id="{7AF5205F-140D-8E71-FE6A-A0315CF56DE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8113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185757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15</a:t>
            </a:fld>
            <a:endParaRPr lang="en-US"/>
          </a:p>
        </p:txBody>
      </p:sp>
      <p:sp>
        <p:nvSpPr>
          <p:cNvPr id="6" name="Notes Placeholder 5">
            <a:extLst>
              <a:ext uri="{FF2B5EF4-FFF2-40B4-BE49-F238E27FC236}">
                <a16:creationId xmlns:a16="http://schemas.microsoft.com/office/drawing/2014/main" id="{66104CDF-ADE9-F995-5F2F-42517E9A413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31932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1079866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17</a:t>
            </a:fld>
            <a:endParaRPr lang="en-US"/>
          </a:p>
        </p:txBody>
      </p:sp>
    </p:spTree>
    <p:extLst>
      <p:ext uri="{BB962C8B-B14F-4D97-AF65-F5344CB8AC3E}">
        <p14:creationId xmlns:p14="http://schemas.microsoft.com/office/powerpoint/2010/main" val="302151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18</a:t>
            </a:fld>
            <a:endParaRPr lang="en-US"/>
          </a:p>
        </p:txBody>
      </p:sp>
    </p:spTree>
    <p:extLst>
      <p:ext uri="{BB962C8B-B14F-4D97-AF65-F5344CB8AC3E}">
        <p14:creationId xmlns:p14="http://schemas.microsoft.com/office/powerpoint/2010/main" val="3456105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19</a:t>
            </a:fld>
            <a:endParaRPr lang="en-US"/>
          </a:p>
        </p:txBody>
      </p:sp>
    </p:spTree>
    <p:extLst>
      <p:ext uri="{BB962C8B-B14F-4D97-AF65-F5344CB8AC3E}">
        <p14:creationId xmlns:p14="http://schemas.microsoft.com/office/powerpoint/2010/main" val="3636822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Tree>
    <p:extLst>
      <p:ext uri="{BB962C8B-B14F-4D97-AF65-F5344CB8AC3E}">
        <p14:creationId xmlns:p14="http://schemas.microsoft.com/office/powerpoint/2010/main" val="21951409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20</a:t>
            </a:fld>
            <a:endParaRPr lang="en-US"/>
          </a:p>
        </p:txBody>
      </p:sp>
    </p:spTree>
    <p:extLst>
      <p:ext uri="{BB962C8B-B14F-4D97-AF65-F5344CB8AC3E}">
        <p14:creationId xmlns:p14="http://schemas.microsoft.com/office/powerpoint/2010/main" val="384371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21</a:t>
            </a:fld>
            <a:endParaRPr lang="en-US"/>
          </a:p>
        </p:txBody>
      </p:sp>
    </p:spTree>
    <p:extLst>
      <p:ext uri="{BB962C8B-B14F-4D97-AF65-F5344CB8AC3E}">
        <p14:creationId xmlns:p14="http://schemas.microsoft.com/office/powerpoint/2010/main" val="276506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42754487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23</a:t>
            </a:fld>
            <a:endParaRPr lang="en-US"/>
          </a:p>
        </p:txBody>
      </p:sp>
    </p:spTree>
    <p:extLst>
      <p:ext uri="{BB962C8B-B14F-4D97-AF65-F5344CB8AC3E}">
        <p14:creationId xmlns:p14="http://schemas.microsoft.com/office/powerpoint/2010/main" val="419792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24</a:t>
            </a:fld>
            <a:endParaRPr lang="en-US"/>
          </a:p>
        </p:txBody>
      </p:sp>
    </p:spTree>
    <p:extLst>
      <p:ext uri="{BB962C8B-B14F-4D97-AF65-F5344CB8AC3E}">
        <p14:creationId xmlns:p14="http://schemas.microsoft.com/office/powerpoint/2010/main" val="3921525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25</a:t>
            </a:fld>
            <a:endParaRPr lang="en-US"/>
          </a:p>
        </p:txBody>
      </p:sp>
    </p:spTree>
    <p:extLst>
      <p:ext uri="{BB962C8B-B14F-4D97-AF65-F5344CB8AC3E}">
        <p14:creationId xmlns:p14="http://schemas.microsoft.com/office/powerpoint/2010/main" val="134315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2376653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27</a:t>
            </a:fld>
            <a:endParaRPr lang="en-US"/>
          </a:p>
        </p:txBody>
      </p:sp>
      <p:sp>
        <p:nvSpPr>
          <p:cNvPr id="6" name="Notes Placeholder 5">
            <a:extLst>
              <a:ext uri="{FF2B5EF4-FFF2-40B4-BE49-F238E27FC236}">
                <a16:creationId xmlns:a16="http://schemas.microsoft.com/office/drawing/2014/main" id="{DBED6DF4-5B79-BC28-0E6B-1192577CA4E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15477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28</a:t>
            </a:fld>
            <a:endParaRPr lang="en-US"/>
          </a:p>
        </p:txBody>
      </p:sp>
    </p:spTree>
    <p:extLst>
      <p:ext uri="{BB962C8B-B14F-4D97-AF65-F5344CB8AC3E}">
        <p14:creationId xmlns:p14="http://schemas.microsoft.com/office/powerpoint/2010/main" val="3353031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29</a:t>
            </a:fld>
            <a:endParaRPr lang="en-US"/>
          </a:p>
        </p:txBody>
      </p:sp>
    </p:spTree>
    <p:extLst>
      <p:ext uri="{BB962C8B-B14F-4D97-AF65-F5344CB8AC3E}">
        <p14:creationId xmlns:p14="http://schemas.microsoft.com/office/powerpoint/2010/main" val="102631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
        <p:nvSpPr>
          <p:cNvPr id="6" name="Notes Placeholder 5">
            <a:extLst>
              <a:ext uri="{FF2B5EF4-FFF2-40B4-BE49-F238E27FC236}">
                <a16:creationId xmlns:a16="http://schemas.microsoft.com/office/drawing/2014/main" id="{7404E8CA-E96E-8943-2000-D9C5091EF7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926101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30</a:t>
            </a:fld>
            <a:endParaRPr lang="en-US"/>
          </a:p>
        </p:txBody>
      </p:sp>
    </p:spTree>
    <p:extLst>
      <p:ext uri="{BB962C8B-B14F-4D97-AF65-F5344CB8AC3E}">
        <p14:creationId xmlns:p14="http://schemas.microsoft.com/office/powerpoint/2010/main" val="5120853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31</a:t>
            </a:fld>
            <a:endParaRPr lang="en-US"/>
          </a:p>
        </p:txBody>
      </p:sp>
    </p:spTree>
    <p:extLst>
      <p:ext uri="{BB962C8B-B14F-4D97-AF65-F5344CB8AC3E}">
        <p14:creationId xmlns:p14="http://schemas.microsoft.com/office/powerpoint/2010/main" val="2917936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32</a:t>
            </a:fld>
            <a:endParaRPr lang="en-US"/>
          </a:p>
        </p:txBody>
      </p:sp>
    </p:spTree>
    <p:extLst>
      <p:ext uri="{BB962C8B-B14F-4D97-AF65-F5344CB8AC3E}">
        <p14:creationId xmlns:p14="http://schemas.microsoft.com/office/powerpoint/2010/main" val="333734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169953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5</a:t>
            </a:fld>
            <a:endParaRPr lang="en-US"/>
          </a:p>
        </p:txBody>
      </p:sp>
      <p:sp>
        <p:nvSpPr>
          <p:cNvPr id="6" name="Notes Placeholder 5">
            <a:extLst>
              <a:ext uri="{FF2B5EF4-FFF2-40B4-BE49-F238E27FC236}">
                <a16:creationId xmlns:a16="http://schemas.microsoft.com/office/drawing/2014/main" id="{3D055F8D-AE0A-610C-A2DA-80FCD1B9B0D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28055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6</a:t>
            </a:fld>
            <a:endParaRPr lang="en-US"/>
          </a:p>
        </p:txBody>
      </p:sp>
      <p:sp>
        <p:nvSpPr>
          <p:cNvPr id="6" name="Notes Placeholder 5">
            <a:extLst>
              <a:ext uri="{FF2B5EF4-FFF2-40B4-BE49-F238E27FC236}">
                <a16:creationId xmlns:a16="http://schemas.microsoft.com/office/drawing/2014/main" id="{78AA6F10-CD39-39FD-21F5-B3DAA5AC283F}"/>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02707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174429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231514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9</a:t>
            </a:fld>
            <a:endParaRPr lang="en-US"/>
          </a:p>
        </p:txBody>
      </p:sp>
      <p:sp>
        <p:nvSpPr>
          <p:cNvPr id="6" name="Notes Placeholder 5">
            <a:extLst>
              <a:ext uri="{FF2B5EF4-FFF2-40B4-BE49-F238E27FC236}">
                <a16:creationId xmlns:a16="http://schemas.microsoft.com/office/drawing/2014/main" id="{B06D6498-E8D8-FF22-EA9B-E881C318E50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401873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logo only">
    <p:spTree>
      <p:nvGrpSpPr>
        <p:cNvPr id="1" name=""/>
        <p:cNvGrpSpPr/>
        <p:nvPr/>
      </p:nvGrpSpPr>
      <p:grpSpPr>
        <a:xfrm>
          <a:off x="0" y="0"/>
          <a:ext cx="0" cy="0"/>
          <a:chOff x="0" y="0"/>
          <a:chExt cx="0" cy="0"/>
        </a:xfrm>
      </p:grpSpPr>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3233"/>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67318"/>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7" name="Arrow: Right 6" hidden="1">
            <a:extLst>
              <a:ext uri="{FF2B5EF4-FFF2-40B4-BE49-F238E27FC236}">
                <a16:creationId xmlns:a16="http://schemas.microsoft.com/office/drawing/2014/main" id="{AAFB5F89-3315-4EFB-940F-1B698BD72A18}"/>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8" name="Arrow: Right 7" hidden="1">
            <a:extLst>
              <a:ext uri="{FF2B5EF4-FFF2-40B4-BE49-F238E27FC236}">
                <a16:creationId xmlns:a16="http://schemas.microsoft.com/office/drawing/2014/main" id="{A7B025B6-C712-4EED-9FC4-90E3730642E6}"/>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Charting the Cs: Cooperation, Communication and Collaboration.&#10;Statewide Professional Development to Support the Workforce and Low Incidence Disability Areas.&#10;">
            <a:extLst>
              <a:ext uri="{FF2B5EF4-FFF2-40B4-BE49-F238E27FC236}">
                <a16:creationId xmlns:a16="http://schemas.microsoft.com/office/drawing/2014/main" id="{7C9A1C64-045C-D508-6E47-D800E78A2749}"/>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Content and 2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6448" y="240558"/>
            <a:ext cx="10969415" cy="1469618"/>
          </a:xfrm>
        </p:spPr>
        <p:txBody>
          <a:bodyPr anchor="ctr">
            <a:noAutofit/>
          </a:bodyPr>
          <a:lstStyle>
            <a:lvl1pPr algn="l">
              <a:defRPr sz="3600" spc="200" baseline="0"/>
            </a:lvl1pPr>
          </a:lstStyle>
          <a:p>
            <a:r>
              <a:rPr lang="en-US" dirty="0"/>
              <a:t>Click to edit Master title style</a:t>
            </a:r>
          </a:p>
        </p:txBody>
      </p:sp>
      <p:sp>
        <p:nvSpPr>
          <p:cNvPr id="7" name="Picture Placeholder 5">
            <a:extLst>
              <a:ext uri="{FF2B5EF4-FFF2-40B4-BE49-F238E27FC236}">
                <a16:creationId xmlns:a16="http://schemas.microsoft.com/office/drawing/2014/main" id="{4ABFC44A-F353-4616-B355-0A54DF49C6B4}"/>
              </a:ext>
            </a:extLst>
          </p:cNvPr>
          <p:cNvSpPr>
            <a:spLocks noGrp="1"/>
          </p:cNvSpPr>
          <p:nvPr>
            <p:ph type="pic" sz="quarter" idx="10"/>
          </p:nvPr>
        </p:nvSpPr>
        <p:spPr>
          <a:xfrm>
            <a:off x="9104069" y="1982829"/>
            <a:ext cx="2481794" cy="1466267"/>
          </a:xfrm>
          <a:solidFill>
            <a:schemeClr val="accent5">
              <a:lumMod val="20000"/>
              <a:lumOff val="80000"/>
            </a:schemeClr>
          </a:solidFill>
        </p:spPr>
        <p:txBody>
          <a:bodyPr anchor="ctr" anchorCtr="1"/>
          <a:lstStyle/>
          <a:p>
            <a:endParaRPr lang="en-US" dirty="0"/>
          </a:p>
        </p:txBody>
      </p:sp>
      <p:sp>
        <p:nvSpPr>
          <p:cNvPr id="8" name="Picture Placeholder 5">
            <a:extLst>
              <a:ext uri="{FF2B5EF4-FFF2-40B4-BE49-F238E27FC236}">
                <a16:creationId xmlns:a16="http://schemas.microsoft.com/office/drawing/2014/main" id="{F33DBC83-6BD7-44AC-804B-A68B7CE75C50}"/>
              </a:ext>
            </a:extLst>
          </p:cNvPr>
          <p:cNvSpPr>
            <a:spLocks noGrp="1"/>
          </p:cNvSpPr>
          <p:nvPr>
            <p:ph type="pic" sz="quarter" idx="11"/>
          </p:nvPr>
        </p:nvSpPr>
        <p:spPr>
          <a:xfrm>
            <a:off x="9093758" y="3764348"/>
            <a:ext cx="2481794" cy="1466267"/>
          </a:xfrm>
          <a:solidFill>
            <a:schemeClr val="accent5">
              <a:lumMod val="20000"/>
              <a:lumOff val="80000"/>
            </a:schemeClr>
          </a:solidFill>
        </p:spPr>
        <p:txBody>
          <a:bodyPr anchor="ctr" anchorCtr="1"/>
          <a:lstStyle/>
          <a:p>
            <a:endParaRPr lang="en-US" dirty="0"/>
          </a:p>
        </p:txBody>
      </p:sp>
      <p:sp>
        <p:nvSpPr>
          <p:cNvPr id="6" name="shape 1">
            <a:extLst>
              <a:ext uri="{FF2B5EF4-FFF2-40B4-BE49-F238E27FC236}">
                <a16:creationId xmlns:a16="http://schemas.microsoft.com/office/drawing/2014/main" id="{41BE0D53-6DF1-4CBB-8F4D-5C27EF806BFE}"/>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9" name="Arrow: Right 8" hidden="1">
            <a:extLst>
              <a:ext uri="{FF2B5EF4-FFF2-40B4-BE49-F238E27FC236}">
                <a16:creationId xmlns:a16="http://schemas.microsoft.com/office/drawing/2014/main" id="{272F82FC-CBE5-4D3F-B5EF-8C75A9F7BF2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C7F0458-BE61-4397-BBCA-1FD39B5004F7}"/>
              </a:ext>
            </a:extLst>
          </p:cNvPr>
          <p:cNvSpPr>
            <a:spLocks noGrp="1"/>
          </p:cNvSpPr>
          <p:nvPr>
            <p:ph type="body" sz="quarter" idx="12"/>
          </p:nvPr>
        </p:nvSpPr>
        <p:spPr>
          <a:xfrm>
            <a:off x="622998" y="1841231"/>
            <a:ext cx="7994909"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2" name="Slide Number Placeholder 8">
            <a:extLst>
              <a:ext uri="{FF2B5EF4-FFF2-40B4-BE49-F238E27FC236}">
                <a16:creationId xmlns:a16="http://schemas.microsoft.com/office/drawing/2014/main" id="{7634C702-EF39-45AB-923B-8BCA2E957629}"/>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11" name="Arrow: Right 10" hidden="1">
            <a:extLst>
              <a:ext uri="{FF2B5EF4-FFF2-40B4-BE49-F238E27FC236}">
                <a16:creationId xmlns:a16="http://schemas.microsoft.com/office/drawing/2014/main" id="{F3FFD81A-DFAB-4136-844D-7AE74365190B}"/>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214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Content and Chart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Arrow: Right 7">
            <a:extLst>
              <a:ext uri="{FF2B5EF4-FFF2-40B4-BE49-F238E27FC236}">
                <a16:creationId xmlns:a16="http://schemas.microsoft.com/office/drawing/2014/main" id="{5177346B-FB02-4020-9BA2-B8BAAE6285B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Chart Placeholder 3">
            <a:extLst>
              <a:ext uri="{FF2B5EF4-FFF2-40B4-BE49-F238E27FC236}">
                <a16:creationId xmlns:a16="http://schemas.microsoft.com/office/drawing/2014/main" id="{BEF86EA8-3DB7-466A-B804-DC6D5F25E459}"/>
              </a:ext>
            </a:extLst>
          </p:cNvPr>
          <p:cNvSpPr>
            <a:spLocks noGrp="1"/>
          </p:cNvSpPr>
          <p:nvPr>
            <p:ph type="chart" sz="quarter" idx="12"/>
          </p:nvPr>
        </p:nvSpPr>
        <p:spPr>
          <a:xfrm>
            <a:off x="6256338" y="1962150"/>
            <a:ext cx="5337175" cy="3494088"/>
          </a:xfrm>
          <a:solidFill>
            <a:srgbClr val="FFFFEB"/>
          </a:solidFill>
        </p:spPr>
        <p:txBody>
          <a:bodyPr anchor="ctr" anchorCtr="1"/>
          <a:lstStyle/>
          <a:p>
            <a:endParaRPr lang="en-US"/>
          </a:p>
        </p:txBody>
      </p:sp>
      <p:sp>
        <p:nvSpPr>
          <p:cNvPr id="11" name="Slide Number Placeholder 8">
            <a:extLst>
              <a:ext uri="{FF2B5EF4-FFF2-40B4-BE49-F238E27FC236}">
                <a16:creationId xmlns:a16="http://schemas.microsoft.com/office/drawing/2014/main" id="{79A03E32-17D4-43A6-AF48-BF81250B1786}"/>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10" name="Arrow: Right 9">
            <a:extLst>
              <a:ext uri="{FF2B5EF4-FFF2-40B4-BE49-F238E27FC236}">
                <a16:creationId xmlns:a16="http://schemas.microsoft.com/office/drawing/2014/main" id="{83538A73-2255-46E9-B19A-42453025C3F7}"/>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107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hart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Arrow: Right 7" hidden="1">
            <a:extLst>
              <a:ext uri="{FF2B5EF4-FFF2-40B4-BE49-F238E27FC236}">
                <a16:creationId xmlns:a16="http://schemas.microsoft.com/office/drawing/2014/main" id="{5177346B-FB02-4020-9BA2-B8BAAE6285B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art Placeholder 3">
            <a:extLst>
              <a:ext uri="{FF2B5EF4-FFF2-40B4-BE49-F238E27FC236}">
                <a16:creationId xmlns:a16="http://schemas.microsoft.com/office/drawing/2014/main" id="{BEF86EA8-3DB7-466A-B804-DC6D5F25E459}"/>
              </a:ext>
            </a:extLst>
          </p:cNvPr>
          <p:cNvSpPr>
            <a:spLocks noGrp="1"/>
          </p:cNvSpPr>
          <p:nvPr>
            <p:ph type="chart" sz="quarter" idx="12"/>
          </p:nvPr>
        </p:nvSpPr>
        <p:spPr>
          <a:xfrm>
            <a:off x="1471451" y="1909600"/>
            <a:ext cx="9270124" cy="3752850"/>
          </a:xfrm>
          <a:solidFill>
            <a:srgbClr val="FFFFEB"/>
          </a:solidFill>
        </p:spPr>
        <p:txBody>
          <a:bodyPr anchor="ctr" anchorCtr="1"/>
          <a:lstStyle/>
          <a:p>
            <a:endParaRPr lang="en-US"/>
          </a:p>
        </p:txBody>
      </p:sp>
      <p:sp>
        <p:nvSpPr>
          <p:cNvPr id="11" name="Slide Number Placeholder 8">
            <a:extLst>
              <a:ext uri="{FF2B5EF4-FFF2-40B4-BE49-F238E27FC236}">
                <a16:creationId xmlns:a16="http://schemas.microsoft.com/office/drawing/2014/main" id="{79A03E32-17D4-43A6-AF48-BF81250B1786}"/>
              </a:ext>
              <a:ext uri="{C183D7F6-B498-43B3-948B-1728B52AA6E4}">
                <adec:decorative xmlns:adec="http://schemas.microsoft.com/office/drawing/2017/decorative" val="1"/>
              </a:ext>
            </a:extLst>
          </p:cNvPr>
          <p:cNvSpPr>
            <a:spLocks noGrp="1"/>
          </p:cNvSpPr>
          <p:nvPr>
            <p:ph type="sldNum" sz="quarter" idx="13"/>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F3058931-AFC3-4558-BD31-AB31D7F2DB0F}"/>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69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Content and Table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Arrow: Right 7" hidden="1">
            <a:extLst>
              <a:ext uri="{FF2B5EF4-FFF2-40B4-BE49-F238E27FC236}">
                <a16:creationId xmlns:a16="http://schemas.microsoft.com/office/drawing/2014/main" id="{5177346B-FB02-4020-9BA2-B8BAAE6285B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able Placeholder 4">
            <a:extLst>
              <a:ext uri="{FF2B5EF4-FFF2-40B4-BE49-F238E27FC236}">
                <a16:creationId xmlns:a16="http://schemas.microsoft.com/office/drawing/2014/main" id="{5442CED6-6225-4ACD-B1D2-7F1D964CA9C4}"/>
              </a:ext>
            </a:extLst>
          </p:cNvPr>
          <p:cNvSpPr>
            <a:spLocks noGrp="1"/>
          </p:cNvSpPr>
          <p:nvPr>
            <p:ph type="tbl" sz="quarter" idx="13"/>
          </p:nvPr>
        </p:nvSpPr>
        <p:spPr>
          <a:xfrm>
            <a:off x="6256338" y="1962150"/>
            <a:ext cx="5337175" cy="3494088"/>
          </a:xfrm>
          <a:solidFill>
            <a:srgbClr val="F7FFF7"/>
          </a:solidFill>
        </p:spPr>
        <p:txBody>
          <a:bodyPr anchor="ctr" anchorCtr="1"/>
          <a:lstStyle/>
          <a:p>
            <a:endParaRPr lang="en-US"/>
          </a:p>
        </p:txBody>
      </p:sp>
      <p:sp>
        <p:nvSpPr>
          <p:cNvPr id="11" name="Slide Number Placeholder 8">
            <a:extLst>
              <a:ext uri="{FF2B5EF4-FFF2-40B4-BE49-F238E27FC236}">
                <a16:creationId xmlns:a16="http://schemas.microsoft.com/office/drawing/2014/main" id="{37F18927-5337-4D2C-BA43-5AF886B45DF7}"/>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10" name="Arrow: Right 9" hidden="1">
            <a:extLst>
              <a:ext uri="{FF2B5EF4-FFF2-40B4-BE49-F238E27FC236}">
                <a16:creationId xmlns:a16="http://schemas.microsoft.com/office/drawing/2014/main" id="{3E563E37-5D98-49C8-8144-17824E692D4F}"/>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05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Table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Arrow: Right 7" hidden="1">
            <a:extLst>
              <a:ext uri="{FF2B5EF4-FFF2-40B4-BE49-F238E27FC236}">
                <a16:creationId xmlns:a16="http://schemas.microsoft.com/office/drawing/2014/main" id="{5177346B-FB02-4020-9BA2-B8BAAE6285B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able Placeholder 4">
            <a:extLst>
              <a:ext uri="{FF2B5EF4-FFF2-40B4-BE49-F238E27FC236}">
                <a16:creationId xmlns:a16="http://schemas.microsoft.com/office/drawing/2014/main" id="{5442CED6-6225-4ACD-B1D2-7F1D964CA9C4}"/>
              </a:ext>
            </a:extLst>
          </p:cNvPr>
          <p:cNvSpPr>
            <a:spLocks noGrp="1"/>
          </p:cNvSpPr>
          <p:nvPr>
            <p:ph type="tbl" sz="quarter" idx="13"/>
          </p:nvPr>
        </p:nvSpPr>
        <p:spPr>
          <a:xfrm>
            <a:off x="1524000" y="1941130"/>
            <a:ext cx="9165021" cy="3752850"/>
          </a:xfrm>
          <a:solidFill>
            <a:srgbClr val="F7FFF7"/>
          </a:solidFill>
        </p:spPr>
        <p:txBody>
          <a:bodyPr anchor="ctr" anchorCtr="1"/>
          <a:lstStyle/>
          <a:p>
            <a:endParaRPr lang="en-US"/>
          </a:p>
        </p:txBody>
      </p:sp>
      <p:sp>
        <p:nvSpPr>
          <p:cNvPr id="11" name="Slide Number Placeholder 8">
            <a:extLst>
              <a:ext uri="{FF2B5EF4-FFF2-40B4-BE49-F238E27FC236}">
                <a16:creationId xmlns:a16="http://schemas.microsoft.com/office/drawing/2014/main" id="{37F18927-5337-4D2C-BA43-5AF886B45DF7}"/>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1CAEB037-D1E5-4D6A-BB81-847E14C8D9C5}"/>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796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only">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1555532"/>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593636"/>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 name="Arrow: Right 6" hidden="1">
            <a:extLst>
              <a:ext uri="{FF2B5EF4-FFF2-40B4-BE49-F238E27FC236}">
                <a16:creationId xmlns:a16="http://schemas.microsoft.com/office/drawing/2014/main" id="{C6324CD3-A791-496B-B3C4-428221D50D11}"/>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F1BD2308-AF36-4547-9017-8036AD4CC6FA}"/>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ing the Cs: Cooperation, Communication and Collaboration.">
            <a:extLst>
              <a:ext uri="{FF2B5EF4-FFF2-40B4-BE49-F238E27FC236}">
                <a16:creationId xmlns:a16="http://schemas.microsoft.com/office/drawing/2014/main" id="{3B296772-7D53-22AF-91CF-6B8358EA324D}"/>
              </a:ext>
            </a:extLst>
          </p:cNvPr>
          <p:cNvPicPr>
            <a:picLocks noGrp="1" noChangeAspect="1"/>
          </p:cNvPicPr>
          <p:nvPr userDrawn="1"/>
        </p:nvPicPr>
        <p:blipFill>
          <a:blip r:embed="rId2"/>
          <a:stretch>
            <a:fillRect/>
          </a:stretch>
        </p:blipFill>
        <p:spPr>
          <a:xfrm>
            <a:off x="3460619" y="621042"/>
            <a:ext cx="5293289" cy="1176287"/>
          </a:xfrm>
          <a:prstGeom prst="rect">
            <a:avLst/>
          </a:prstGeom>
        </p:spPr>
      </p:pic>
    </p:spTree>
    <p:extLst>
      <p:ext uri="{BB962C8B-B14F-4D97-AF65-F5344CB8AC3E}">
        <p14:creationId xmlns:p14="http://schemas.microsoft.com/office/powerpoint/2010/main" val="349989064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one additional">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5484866"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 name="Arrow: Right 6" hidden="1">
            <a:extLst>
              <a:ext uri="{FF2B5EF4-FFF2-40B4-BE49-F238E27FC236}">
                <a16:creationId xmlns:a16="http://schemas.microsoft.com/office/drawing/2014/main" id="{C6324CD3-A791-496B-B3C4-428221D50D11}"/>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F1BD2308-AF36-4547-9017-8036AD4CC6FA}"/>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Tree>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2 additional log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4611402"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 name="Arrow: Right 6" hidden="1">
            <a:extLst>
              <a:ext uri="{FF2B5EF4-FFF2-40B4-BE49-F238E27FC236}">
                <a16:creationId xmlns:a16="http://schemas.microsoft.com/office/drawing/2014/main" id="{C6324CD3-A791-496B-B3C4-428221D50D11}"/>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F1BD2308-AF36-4547-9017-8036AD4CC6FA}"/>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
        <p:nvSpPr>
          <p:cNvPr id="13" name="Picture Placeholder 5">
            <a:extLst>
              <a:ext uri="{FF2B5EF4-FFF2-40B4-BE49-F238E27FC236}">
                <a16:creationId xmlns:a16="http://schemas.microsoft.com/office/drawing/2014/main" id="{5C571453-553E-A5A0-6369-6C2EFBDC91CB}"/>
              </a:ext>
              <a:ext uri="{C183D7F6-B498-43B3-948B-1728B52AA6E4}">
                <adec:decorative xmlns:adec="http://schemas.microsoft.com/office/drawing/2017/decorative" val="0"/>
              </a:ext>
            </a:extLst>
          </p:cNvPr>
          <p:cNvSpPr>
            <a:spLocks noGrp="1"/>
          </p:cNvSpPr>
          <p:nvPr>
            <p:ph type="pic" sz="quarter" idx="13"/>
          </p:nvPr>
        </p:nvSpPr>
        <p:spPr>
          <a:xfrm>
            <a:off x="6284274" y="4572335"/>
            <a:ext cx="1311723" cy="1143000"/>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361911426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 with conference logo plus 3 additional logos">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8AC3E3B-C861-4F0D-B6F2-B967D0F9B4DA}"/>
              </a:ext>
            </a:extLst>
          </p:cNvPr>
          <p:cNvSpPr>
            <a:spLocks noGrp="1"/>
          </p:cNvSpPr>
          <p:nvPr>
            <p:ph type="ctrTitle"/>
          </p:nvPr>
        </p:nvSpPr>
        <p:spPr>
          <a:xfrm>
            <a:off x="592138" y="1947592"/>
            <a:ext cx="10999281" cy="914400"/>
          </a:xfrm>
        </p:spPr>
        <p:txBody>
          <a:bodyPr anchor="ctr">
            <a:noAutofit/>
          </a:bodyPr>
          <a:lstStyle>
            <a:lvl1pPr algn="ctr">
              <a:defRPr sz="3200" spc="200" baseline="0">
                <a:solidFill>
                  <a:srgbClr val="101820"/>
                </a:solidFill>
              </a:defRPr>
            </a:lvl1pPr>
          </a:lstStyle>
          <a:p>
            <a:r>
              <a:rPr lang="en-US" dirty="0"/>
              <a:t>Click to edit Master title style</a:t>
            </a:r>
          </a:p>
        </p:txBody>
      </p:sp>
      <p:sp>
        <p:nvSpPr>
          <p:cNvPr id="8" name="Text Placeholder 9">
            <a:extLst>
              <a:ext uri="{FF2B5EF4-FFF2-40B4-BE49-F238E27FC236}">
                <a16:creationId xmlns:a16="http://schemas.microsoft.com/office/drawing/2014/main" id="{B798786B-47A3-4826-83FC-A8574B198F8F}"/>
              </a:ext>
            </a:extLst>
          </p:cNvPr>
          <p:cNvSpPr>
            <a:spLocks noGrp="1"/>
          </p:cNvSpPr>
          <p:nvPr>
            <p:ph type="body" sz="quarter" idx="10"/>
          </p:nvPr>
        </p:nvSpPr>
        <p:spPr>
          <a:xfrm>
            <a:off x="622998" y="3047720"/>
            <a:ext cx="10978994" cy="1452768"/>
          </a:xfrm>
        </p:spPr>
        <p:txBody>
          <a:bodyPr/>
          <a:lstStyle>
            <a:lvl1pPr algn="ctr">
              <a:defRPr sz="2000"/>
            </a:lvl1pPr>
            <a:lvl2pPr marL="571500" indent="-342900" algn="ctr">
              <a:buClr>
                <a:srgbClr val="003399"/>
              </a:buClr>
              <a:buSzPct val="108000"/>
              <a:buFont typeface="Calibri" panose="020F0502020204030204" pitchFamily="34" charset="0"/>
              <a:buChar char="•"/>
              <a:defRPr sz="2000"/>
            </a:lvl2pPr>
            <a:lvl3pPr marL="800100" indent="-342900" algn="ctr">
              <a:buClr>
                <a:srgbClr val="001689"/>
              </a:buClr>
              <a:buSzPct val="80000"/>
              <a:buFont typeface="Courier New" panose="02070309020205020404" pitchFamily="49" charset="0"/>
              <a:buChar char="o"/>
              <a:defRPr sz="2000"/>
            </a:lvl3pPr>
            <a:lvl4pPr>
              <a:defRPr sz="2400"/>
            </a:lvl4pPr>
            <a:lvl5pPr marL="914400" indent="-285750" algn="ctr">
              <a:buClr>
                <a:srgbClr val="003399"/>
              </a:buClr>
              <a:buFont typeface="Wingdings" panose="05000000000000000000" pitchFamily="2" charset="2"/>
              <a:buChar char="§"/>
              <a:defRPr sz="2000"/>
            </a:lvl5pPr>
            <a:lvl6pPr marL="1257300" indent="-457200" algn="ctr">
              <a:buClr>
                <a:srgbClr val="003399"/>
              </a:buClr>
              <a:buSzPct val="80000"/>
              <a:buFont typeface="Courier New" panose="02070309020205020404" pitchFamily="49" charset="0"/>
              <a:buChar char="o"/>
              <a:defRPr sz="2000"/>
            </a:lvl6pPr>
          </a:lstStyle>
          <a:p>
            <a:pPr lvl="0"/>
            <a:r>
              <a:rPr lang="en-US" dirty="0"/>
              <a:t>Click to edit Master text styles</a:t>
            </a:r>
          </a:p>
        </p:txBody>
      </p:sp>
      <p:sp>
        <p:nvSpPr>
          <p:cNvPr id="6" name="Picture Placeholder 5">
            <a:extLst>
              <a:ext uri="{FF2B5EF4-FFF2-40B4-BE49-F238E27FC236}">
                <a16:creationId xmlns:a16="http://schemas.microsoft.com/office/drawing/2014/main" id="{D98BB5E5-DD3B-4113-A7B0-2DFAC528C78C}"/>
              </a:ext>
              <a:ext uri="{C183D7F6-B498-43B3-948B-1728B52AA6E4}">
                <adec:decorative xmlns:adec="http://schemas.microsoft.com/office/drawing/2017/decorative" val="0"/>
              </a:ext>
            </a:extLst>
          </p:cNvPr>
          <p:cNvSpPr>
            <a:spLocks noGrp="1"/>
          </p:cNvSpPr>
          <p:nvPr>
            <p:ph type="pic" sz="quarter" idx="11"/>
          </p:nvPr>
        </p:nvSpPr>
        <p:spPr>
          <a:xfrm>
            <a:off x="3777214" y="4579218"/>
            <a:ext cx="1311722" cy="1143000"/>
          </a:xfrm>
          <a:solidFill>
            <a:schemeClr val="accent5">
              <a:lumMod val="20000"/>
              <a:lumOff val="80000"/>
            </a:schemeClr>
          </a:solidFill>
        </p:spPr>
        <p:txBody>
          <a:bodyPr anchor="ctr" anchorCtr="1"/>
          <a:lstStyle/>
          <a:p>
            <a:endParaRPr lang="en-US" dirty="0"/>
          </a:p>
        </p:txBody>
      </p:sp>
      <p:sp>
        <p:nvSpPr>
          <p:cNvPr id="18" name="shape 1">
            <a:extLst>
              <a:ext uri="{FF2B5EF4-FFF2-40B4-BE49-F238E27FC236}">
                <a16:creationId xmlns:a16="http://schemas.microsoft.com/office/drawing/2014/main" id="{E97C9616-510E-474B-8473-957C7022E120}"/>
              </a:ext>
              <a:ext uri="{C183D7F6-B498-43B3-948B-1728B52AA6E4}">
                <adec:decorative xmlns:adec="http://schemas.microsoft.com/office/drawing/2017/decorative" val="1"/>
              </a:ext>
            </a:extLst>
          </p:cNvPr>
          <p:cNvSpPr/>
          <p:nvPr userDrawn="1"/>
        </p:nvSpPr>
        <p:spPr>
          <a:xfrm>
            <a:off x="0" y="-5885"/>
            <a:ext cx="12191999" cy="804672"/>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7" name="Arrow: Right 6" hidden="1">
            <a:extLst>
              <a:ext uri="{FF2B5EF4-FFF2-40B4-BE49-F238E27FC236}">
                <a16:creationId xmlns:a16="http://schemas.microsoft.com/office/drawing/2014/main" id="{C6324CD3-A791-496B-B3C4-428221D50D11}"/>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1DDE16BD-0977-4248-843D-72A1B76D8C81}"/>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F1BD2308-AF36-4547-9017-8036AD4CC6FA}"/>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Charting the Cs: Cooperation, Communication and Collaboration.">
            <a:extLst>
              <a:ext uri="{FF2B5EF4-FFF2-40B4-BE49-F238E27FC236}">
                <a16:creationId xmlns:a16="http://schemas.microsoft.com/office/drawing/2014/main" id="{9C2ED8FB-8AD4-2D11-FAFA-AFD54AF3BFF4}"/>
              </a:ext>
            </a:extLst>
          </p:cNvPr>
          <p:cNvPicPr>
            <a:picLocks noGrp="1" noChangeAspect="1"/>
          </p:cNvPicPr>
          <p:nvPr userDrawn="1"/>
        </p:nvPicPr>
        <p:blipFill>
          <a:blip r:embed="rId2"/>
          <a:stretch>
            <a:fillRect/>
          </a:stretch>
        </p:blipFill>
        <p:spPr>
          <a:xfrm>
            <a:off x="3460615" y="621042"/>
            <a:ext cx="5293289" cy="1176287"/>
          </a:xfrm>
          <a:prstGeom prst="rect">
            <a:avLst/>
          </a:prstGeom>
        </p:spPr>
      </p:pic>
      <p:sp>
        <p:nvSpPr>
          <p:cNvPr id="13" name="Picture Placeholder 5">
            <a:extLst>
              <a:ext uri="{FF2B5EF4-FFF2-40B4-BE49-F238E27FC236}">
                <a16:creationId xmlns:a16="http://schemas.microsoft.com/office/drawing/2014/main" id="{5C571453-553E-A5A0-6369-6C2EFBDC91CB}"/>
              </a:ext>
              <a:ext uri="{C183D7F6-B498-43B3-948B-1728B52AA6E4}">
                <adec:decorative xmlns:adec="http://schemas.microsoft.com/office/drawing/2017/decorative" val="0"/>
              </a:ext>
            </a:extLst>
          </p:cNvPr>
          <p:cNvSpPr>
            <a:spLocks noGrp="1"/>
          </p:cNvSpPr>
          <p:nvPr>
            <p:ph type="pic" sz="quarter" idx="13"/>
          </p:nvPr>
        </p:nvSpPr>
        <p:spPr>
          <a:xfrm>
            <a:off x="5450086" y="4572335"/>
            <a:ext cx="1311723" cy="1143000"/>
          </a:xfrm>
          <a:solidFill>
            <a:schemeClr val="accent5">
              <a:lumMod val="20000"/>
              <a:lumOff val="80000"/>
            </a:schemeClr>
          </a:solidFill>
        </p:spPr>
        <p:txBody>
          <a:bodyPr anchor="ctr" anchorCtr="1"/>
          <a:lstStyle/>
          <a:p>
            <a:endParaRPr lang="en-US" dirty="0"/>
          </a:p>
        </p:txBody>
      </p:sp>
      <p:sp>
        <p:nvSpPr>
          <p:cNvPr id="12" name="Picture Placeholder 5">
            <a:extLst>
              <a:ext uri="{FF2B5EF4-FFF2-40B4-BE49-F238E27FC236}">
                <a16:creationId xmlns:a16="http://schemas.microsoft.com/office/drawing/2014/main" id="{75121986-F2FB-F12A-B544-D27BC4CE9E02}"/>
              </a:ext>
              <a:ext uri="{C183D7F6-B498-43B3-948B-1728B52AA6E4}">
                <adec:decorative xmlns:adec="http://schemas.microsoft.com/office/drawing/2017/decorative" val="0"/>
              </a:ext>
            </a:extLst>
          </p:cNvPr>
          <p:cNvSpPr>
            <a:spLocks noGrp="1"/>
          </p:cNvSpPr>
          <p:nvPr>
            <p:ph type="pic" sz="quarter" idx="14"/>
          </p:nvPr>
        </p:nvSpPr>
        <p:spPr>
          <a:xfrm>
            <a:off x="7104440" y="4567928"/>
            <a:ext cx="1388484" cy="1143000"/>
          </a:xfrm>
          <a:solidFill>
            <a:schemeClr val="accent5">
              <a:lumMod val="20000"/>
              <a:lumOff val="80000"/>
            </a:schemeClr>
          </a:solidFill>
        </p:spPr>
        <p:txBody>
          <a:bodyPr anchor="ctr" anchorCtr="1"/>
          <a:lstStyle/>
          <a:p>
            <a:endParaRPr lang="en-US" dirty="0"/>
          </a:p>
        </p:txBody>
      </p:sp>
    </p:spTree>
    <p:extLst>
      <p:ext uri="{BB962C8B-B14F-4D97-AF65-F5344CB8AC3E}">
        <p14:creationId xmlns:p14="http://schemas.microsoft.com/office/powerpoint/2010/main" val="4162874392"/>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plus 1 additional log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5429471" y="4656908"/>
            <a:ext cx="1274233" cy="1054797"/>
          </a:xfrm>
          <a:solidFill>
            <a:schemeClr val="accent5">
              <a:lumMod val="20000"/>
              <a:lumOff val="80000"/>
            </a:schemeClr>
          </a:solidFill>
        </p:spPr>
        <p:txBody>
          <a:bodyPr anchor="ctr" anchorCtr="1"/>
          <a:lstStyle/>
          <a:p>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09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7872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7" name="Arrow: Right 6" hidden="1">
            <a:extLst>
              <a:ext uri="{FF2B5EF4-FFF2-40B4-BE49-F238E27FC236}">
                <a16:creationId xmlns:a16="http://schemas.microsoft.com/office/drawing/2014/main" id="{AAFB5F89-3315-4EFB-940F-1B698BD72A18}"/>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8" name="Arrow: Right 7" hidden="1">
            <a:extLst>
              <a:ext uri="{FF2B5EF4-FFF2-40B4-BE49-F238E27FC236}">
                <a16:creationId xmlns:a16="http://schemas.microsoft.com/office/drawing/2014/main" id="{A7B025B6-C712-4EED-9FC4-90E3730642E6}"/>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ing the Cs: Cooperation, Communication and Collaboration.">
            <a:extLst>
              <a:ext uri="{FF2B5EF4-FFF2-40B4-BE49-F238E27FC236}">
                <a16:creationId xmlns:a16="http://schemas.microsoft.com/office/drawing/2014/main" id="{0AB8DE6A-BB3E-8C5C-F219-A2E3DC9D81A5}"/>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4101450872"/>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 with conference plus 2 additional log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4691536" y="4656908"/>
            <a:ext cx="1274233" cy="1054797"/>
          </a:xfrm>
          <a:solidFill>
            <a:schemeClr val="accent5">
              <a:lumMod val="20000"/>
              <a:lumOff val="80000"/>
            </a:schemeClr>
          </a:solidFill>
        </p:spPr>
        <p:txBody>
          <a:bodyPr anchor="ctr" anchorCtr="1"/>
          <a:lstStyle/>
          <a:p>
            <a:endParaRPr lang="en-US" dirty="0"/>
          </a:p>
        </p:txBody>
      </p:sp>
      <p:sp>
        <p:nvSpPr>
          <p:cNvPr id="11" name="Picture Placeholder 5">
            <a:extLst>
              <a:ext uri="{FF2B5EF4-FFF2-40B4-BE49-F238E27FC236}">
                <a16:creationId xmlns:a16="http://schemas.microsoft.com/office/drawing/2014/main" id="{E2B2987C-27E2-8317-84B9-DA7AF88EDD2B}"/>
              </a:ext>
            </a:extLst>
          </p:cNvPr>
          <p:cNvSpPr>
            <a:spLocks noGrp="1"/>
          </p:cNvSpPr>
          <p:nvPr>
            <p:ph type="pic" sz="quarter" idx="14" hasCustomPrompt="1"/>
          </p:nvPr>
        </p:nvSpPr>
        <p:spPr>
          <a:xfrm>
            <a:off x="6232034" y="4660196"/>
            <a:ext cx="1274233" cy="1054797"/>
          </a:xfrm>
          <a:solidFill>
            <a:schemeClr val="accent5">
              <a:lumMod val="20000"/>
              <a:lumOff val="80000"/>
            </a:schemeClr>
          </a:solidFill>
        </p:spPr>
        <p:txBody>
          <a:bodyPr anchor="ctr" anchorCtr="1"/>
          <a:lstStyle>
            <a:lvl1pPr>
              <a:defRPr/>
            </a:lvl1pPr>
          </a:lstStyle>
          <a:p>
            <a:r>
              <a:rPr lang="en-US" dirty="0" err="1"/>
              <a:t>xd</a:t>
            </a:r>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50989"/>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78720"/>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7" name="Arrow: Right 6" hidden="1">
            <a:extLst>
              <a:ext uri="{FF2B5EF4-FFF2-40B4-BE49-F238E27FC236}">
                <a16:creationId xmlns:a16="http://schemas.microsoft.com/office/drawing/2014/main" id="{AAFB5F89-3315-4EFB-940F-1B698BD72A18}"/>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8" name="Arrow: Right 7" hidden="1">
            <a:extLst>
              <a:ext uri="{FF2B5EF4-FFF2-40B4-BE49-F238E27FC236}">
                <a16:creationId xmlns:a16="http://schemas.microsoft.com/office/drawing/2014/main" id="{A7B025B6-C712-4EED-9FC4-90E3730642E6}"/>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ing the Cs: Cooperation, Communication and Collaboration.">
            <a:extLst>
              <a:ext uri="{FF2B5EF4-FFF2-40B4-BE49-F238E27FC236}">
                <a16:creationId xmlns:a16="http://schemas.microsoft.com/office/drawing/2014/main" id="{0AB8DE6A-BB3E-8C5C-F219-A2E3DC9D81A5}"/>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1680238019"/>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with conference logo plus 3 additional logo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6746C6E-0379-464A-B70A-53FDF621A45F}"/>
              </a:ext>
            </a:extLst>
          </p:cNvPr>
          <p:cNvSpPr>
            <a:spLocks noGrp="1"/>
          </p:cNvSpPr>
          <p:nvPr>
            <p:ph type="pic" sz="quarter" idx="11"/>
          </p:nvPr>
        </p:nvSpPr>
        <p:spPr>
          <a:xfrm>
            <a:off x="3534548" y="4725155"/>
            <a:ext cx="1347833" cy="999076"/>
          </a:xfrm>
          <a:solidFill>
            <a:schemeClr val="accent5">
              <a:lumMod val="20000"/>
              <a:lumOff val="80000"/>
            </a:schemeClr>
          </a:solidFill>
        </p:spPr>
        <p:txBody>
          <a:bodyPr anchor="ctr" anchorCtr="1"/>
          <a:lstStyle/>
          <a:p>
            <a:endParaRPr lang="en-US" dirty="0"/>
          </a:p>
        </p:txBody>
      </p:sp>
      <p:sp>
        <p:nvSpPr>
          <p:cNvPr id="9" name="Picture Placeholder 5">
            <a:extLst>
              <a:ext uri="{FF2B5EF4-FFF2-40B4-BE49-F238E27FC236}">
                <a16:creationId xmlns:a16="http://schemas.microsoft.com/office/drawing/2014/main" id="{D545A5E3-66FE-3D8C-7ED1-1260B15EAF97}"/>
              </a:ext>
            </a:extLst>
          </p:cNvPr>
          <p:cNvSpPr>
            <a:spLocks noGrp="1"/>
          </p:cNvSpPr>
          <p:nvPr>
            <p:ph type="pic" sz="quarter" idx="13"/>
          </p:nvPr>
        </p:nvSpPr>
        <p:spPr>
          <a:xfrm>
            <a:off x="5411938" y="4715918"/>
            <a:ext cx="1347833" cy="999076"/>
          </a:xfrm>
          <a:solidFill>
            <a:schemeClr val="accent5">
              <a:lumMod val="20000"/>
              <a:lumOff val="80000"/>
            </a:schemeClr>
          </a:solidFill>
        </p:spPr>
        <p:txBody>
          <a:bodyPr anchor="ctr" anchorCtr="1"/>
          <a:lstStyle/>
          <a:p>
            <a:endParaRPr lang="en-US" dirty="0"/>
          </a:p>
        </p:txBody>
      </p:sp>
      <p:sp>
        <p:nvSpPr>
          <p:cNvPr id="11" name="Picture Placeholder 5">
            <a:extLst>
              <a:ext uri="{FF2B5EF4-FFF2-40B4-BE49-F238E27FC236}">
                <a16:creationId xmlns:a16="http://schemas.microsoft.com/office/drawing/2014/main" id="{E2B2987C-27E2-8317-84B9-DA7AF88EDD2B}"/>
              </a:ext>
            </a:extLst>
          </p:cNvPr>
          <p:cNvSpPr>
            <a:spLocks noGrp="1"/>
          </p:cNvSpPr>
          <p:nvPr>
            <p:ph type="pic" sz="quarter" idx="14"/>
          </p:nvPr>
        </p:nvSpPr>
        <p:spPr>
          <a:xfrm>
            <a:off x="7252647" y="4715917"/>
            <a:ext cx="1347833" cy="999076"/>
          </a:xfrm>
          <a:solidFill>
            <a:schemeClr val="accent5">
              <a:lumMod val="20000"/>
              <a:lumOff val="80000"/>
            </a:schemeClr>
          </a:solidFill>
        </p:spPr>
        <p:txBody>
          <a:bodyPr anchor="ctr" anchorCtr="1"/>
          <a:lstStyle/>
          <a:p>
            <a:endParaRPr lang="en-US" dirty="0"/>
          </a:p>
        </p:txBody>
      </p:sp>
      <p:sp>
        <p:nvSpPr>
          <p:cNvPr id="12" name="shape 1">
            <a:extLst>
              <a:ext uri="{FF2B5EF4-FFF2-40B4-BE49-F238E27FC236}">
                <a16:creationId xmlns:a16="http://schemas.microsoft.com/office/drawing/2014/main" id="{3E5AC0DD-75F0-44CC-A2A5-F845DE1817C6}"/>
              </a:ext>
              <a:ext uri="{C183D7F6-B498-43B3-948B-1728B52AA6E4}">
                <adec:decorative xmlns:adec="http://schemas.microsoft.com/office/drawing/2017/decorative" val="1"/>
              </a:ext>
            </a:extLst>
          </p:cNvPr>
          <p:cNvSpPr/>
          <p:nvPr userDrawn="1"/>
        </p:nvSpPr>
        <p:spPr>
          <a:xfrm>
            <a:off x="0" y="-5888"/>
            <a:ext cx="12191999" cy="80553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2" name="Title 1"/>
          <p:cNvSpPr>
            <a:spLocks noGrp="1"/>
          </p:cNvSpPr>
          <p:nvPr>
            <p:ph type="ctrTitle"/>
          </p:nvPr>
        </p:nvSpPr>
        <p:spPr>
          <a:xfrm>
            <a:off x="582804" y="2039585"/>
            <a:ext cx="11019187"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3" name="Subtitle 2"/>
          <p:cNvSpPr>
            <a:spLocks noGrp="1"/>
          </p:cNvSpPr>
          <p:nvPr>
            <p:ph type="subTitle" idx="1"/>
          </p:nvPr>
        </p:nvSpPr>
        <p:spPr>
          <a:xfrm>
            <a:off x="582804" y="3051037"/>
            <a:ext cx="11019187" cy="1567828"/>
          </a:xfrm>
        </p:spPr>
        <p:txBody>
          <a:bodyPr lIns="91440" rIns="91440" anchor="t" anchorCtr="0">
            <a:noAutofit/>
          </a:bodyPr>
          <a:lstStyle>
            <a:lvl1pPr marL="0" indent="0" algn="ctr">
              <a:lnSpc>
                <a:spcPct val="100000"/>
              </a:lnSpc>
              <a:spcBef>
                <a:spcPts val="0"/>
              </a:spcBef>
              <a:buNone/>
              <a:defRPr sz="24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7" name="Arrow: Right 6" hidden="1">
            <a:extLst>
              <a:ext uri="{FF2B5EF4-FFF2-40B4-BE49-F238E27FC236}">
                <a16:creationId xmlns:a16="http://schemas.microsoft.com/office/drawing/2014/main" id="{AAFB5F89-3315-4EFB-940F-1B698BD72A18}"/>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8">
            <a:extLst>
              <a:ext uri="{FF2B5EF4-FFF2-40B4-BE49-F238E27FC236}">
                <a16:creationId xmlns:a16="http://schemas.microsoft.com/office/drawing/2014/main" id="{2B2ABE75-882D-4641-872C-1ED0B6D24552}"/>
              </a:ext>
            </a:extLst>
          </p:cNvPr>
          <p:cNvSpPr>
            <a:spLocks noGrp="1"/>
          </p:cNvSpPr>
          <p:nvPr>
            <p:ph type="sldNum" sz="quarter" idx="12"/>
          </p:nvPr>
        </p:nvSpPr>
        <p:spPr>
          <a:xfrm>
            <a:off x="11714698" y="-10633"/>
            <a:ext cx="478248" cy="303027"/>
          </a:xfr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8" name="Arrow: Right 7" hidden="1">
            <a:extLst>
              <a:ext uri="{FF2B5EF4-FFF2-40B4-BE49-F238E27FC236}">
                <a16:creationId xmlns:a16="http://schemas.microsoft.com/office/drawing/2014/main" id="{A7B025B6-C712-4EED-9FC4-90E3730642E6}"/>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Charting the Cs: Cooperation, Communication and Collaboration.">
            <a:extLst>
              <a:ext uri="{FF2B5EF4-FFF2-40B4-BE49-F238E27FC236}">
                <a16:creationId xmlns:a16="http://schemas.microsoft.com/office/drawing/2014/main" id="{0A076F84-2EA0-0894-0B67-3C63B20462FA}"/>
              </a:ext>
            </a:extLst>
          </p:cNvPr>
          <p:cNvPicPr>
            <a:picLocks noGrp="1" noChangeAspect="1"/>
          </p:cNvPicPr>
          <p:nvPr userDrawn="1"/>
        </p:nvPicPr>
        <p:blipFill>
          <a:blip r:embed="rId2"/>
          <a:stretch>
            <a:fillRect/>
          </a:stretch>
        </p:blipFill>
        <p:spPr>
          <a:xfrm>
            <a:off x="3037533" y="607394"/>
            <a:ext cx="6116934" cy="1359319"/>
          </a:xfrm>
          <a:prstGeom prst="rect">
            <a:avLst/>
          </a:prstGeom>
        </p:spPr>
      </p:pic>
    </p:spTree>
    <p:extLst>
      <p:ext uri="{BB962C8B-B14F-4D97-AF65-F5344CB8AC3E}">
        <p14:creationId xmlns:p14="http://schemas.microsoft.com/office/powerpoint/2010/main" val="352435589"/>
      </p:ext>
    </p:extLst>
  </p:cSld>
  <p:clrMapOvr>
    <a:masterClrMapping/>
  </p:clrMapOvr>
  <p:extLst>
    <p:ext uri="{DCECCB84-F9BA-43D5-87BE-67443E8EF086}">
      <p15:sldGuideLst xmlns:p15="http://schemas.microsoft.com/office/powerpoint/2012/main">
        <p15:guide id="1" orient="horz" pos="360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489" y="240004"/>
            <a:ext cx="10978994" cy="1511808"/>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1841231"/>
            <a:ext cx="10978994"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Slide Number Placeholder 8">
            <a:extLst>
              <a:ext uri="{FF2B5EF4-FFF2-40B4-BE49-F238E27FC236}">
                <a16:creationId xmlns:a16="http://schemas.microsoft.com/office/drawing/2014/main" id="{7D47C81C-0873-40B9-BF7B-21CECB99EA99}"/>
              </a:ext>
            </a:extLst>
          </p:cNvPr>
          <p:cNvSpPr>
            <a:spLocks noGrp="1"/>
          </p:cNvSpPr>
          <p:nvPr>
            <p:ph type="sldNum" sz="quarter" idx="12"/>
          </p:nvPr>
        </p:nvSpPr>
        <p:spPr>
          <a:xfrm>
            <a:off x="11722395" y="-12602"/>
            <a:ext cx="475488" cy="301752"/>
          </a:xfrm>
          <a:prstGeom prst="rect">
            <a:avLst/>
          </a:prstGeom>
          <a:solidFill>
            <a:srgbClr val="005A8C"/>
          </a:solidFill>
        </p:spPr>
        <p:txBody>
          <a:bodyPr lIns="0" rIns="0" anchor="ctr" anchorCtr="1"/>
          <a:lstStyle>
            <a:lvl1pPr>
              <a:defRPr sz="1200" b="1">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602901" y="240004"/>
            <a:ext cx="10999091" cy="1508760"/>
          </a:xfrm>
        </p:spPr>
        <p:txBody>
          <a:bodyPr/>
          <a:lstStyle>
            <a:lvl1pPr>
              <a:defRPr sz="3600"/>
            </a:lvl1pPr>
          </a:lstStyle>
          <a:p>
            <a:r>
              <a:rPr lang="en-US" dirty="0"/>
              <a:t>Click to edit Master title style</a:t>
            </a:r>
          </a:p>
        </p:txBody>
      </p:sp>
      <p:sp>
        <p:nvSpPr>
          <p:cNvPr id="5" name="Text Placeholder 9">
            <a:extLst>
              <a:ext uri="{FF2B5EF4-FFF2-40B4-BE49-F238E27FC236}">
                <a16:creationId xmlns:a16="http://schemas.microsoft.com/office/drawing/2014/main" id="{244E0FAE-785D-41DB-A5ED-7E6E37EB9E6C}"/>
              </a:ext>
            </a:extLst>
          </p:cNvPr>
          <p:cNvSpPr>
            <a:spLocks noGrp="1"/>
          </p:cNvSpPr>
          <p:nvPr>
            <p:ph type="body" sz="quarter" idx="10"/>
          </p:nvPr>
        </p:nvSpPr>
        <p:spPr>
          <a:xfrm>
            <a:off x="622998" y="1841231"/>
            <a:ext cx="5264079" cy="3873769"/>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Text Placeholder 9">
            <a:extLst>
              <a:ext uri="{FF2B5EF4-FFF2-40B4-BE49-F238E27FC236}">
                <a16:creationId xmlns:a16="http://schemas.microsoft.com/office/drawing/2014/main" id="{E5CFD31C-BA6D-4D5C-87D8-CE8E1BE48BC5}"/>
              </a:ext>
            </a:extLst>
          </p:cNvPr>
          <p:cNvSpPr>
            <a:spLocks noGrp="1"/>
          </p:cNvSpPr>
          <p:nvPr>
            <p:ph type="body" sz="quarter" idx="11"/>
          </p:nvPr>
        </p:nvSpPr>
        <p:spPr>
          <a:xfrm>
            <a:off x="6304924" y="1872340"/>
            <a:ext cx="5297067" cy="3842660"/>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8" name="Slide Number Placeholder 8">
            <a:extLst>
              <a:ext uri="{FF2B5EF4-FFF2-40B4-BE49-F238E27FC236}">
                <a16:creationId xmlns:a16="http://schemas.microsoft.com/office/drawing/2014/main" id="{1D2DD894-BAFB-4604-9B6E-23F091DB988D}"/>
              </a:ext>
              <a:ext uri="{C183D7F6-B498-43B3-948B-1728B52AA6E4}">
                <adec:decorative xmlns:adec="http://schemas.microsoft.com/office/drawing/2017/decorative" val="1"/>
              </a:ext>
            </a:extLst>
          </p:cNvPr>
          <p:cNvSpPr>
            <a:spLocks noGrp="1"/>
          </p:cNvSpPr>
          <p:nvPr>
            <p:ph type="sldNum" sz="quarter" idx="12"/>
          </p:nvPr>
        </p:nvSpPr>
        <p:spPr>
          <a:xfrm>
            <a:off x="11714698" y="-5224"/>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7044" y="240004"/>
            <a:ext cx="10968402" cy="1508760"/>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2F4CADB4-7213-4DA4-9BAF-04CAE8A57AE2}"/>
              </a:ext>
            </a:extLst>
          </p:cNvPr>
          <p:cNvSpPr>
            <a:spLocks noGrp="1"/>
          </p:cNvSpPr>
          <p:nvPr>
            <p:ph type="body" idx="13" hasCustomPrompt="1"/>
          </p:nvPr>
        </p:nvSpPr>
        <p:spPr>
          <a:xfrm>
            <a:off x="607043" y="1823242"/>
            <a:ext cx="5279537" cy="480131"/>
          </a:xfrm>
        </p:spPr>
        <p:txBody>
          <a:bodyPr wrap="square"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7" name="Text Placeholder 9">
            <a:extLst>
              <a:ext uri="{FF2B5EF4-FFF2-40B4-BE49-F238E27FC236}">
                <a16:creationId xmlns:a16="http://schemas.microsoft.com/office/drawing/2014/main" id="{EE0AED3C-2747-4684-BF8B-0CB37F1AFFD9}"/>
              </a:ext>
            </a:extLst>
          </p:cNvPr>
          <p:cNvSpPr>
            <a:spLocks noGrp="1"/>
          </p:cNvSpPr>
          <p:nvPr>
            <p:ph type="body" sz="quarter" idx="10"/>
          </p:nvPr>
        </p:nvSpPr>
        <p:spPr>
          <a:xfrm>
            <a:off x="622998" y="2394494"/>
            <a:ext cx="5263582" cy="3320506"/>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Text Placeholder 4">
            <a:extLst>
              <a:ext uri="{FF2B5EF4-FFF2-40B4-BE49-F238E27FC236}">
                <a16:creationId xmlns:a16="http://schemas.microsoft.com/office/drawing/2014/main" id="{28BB1139-CE22-4070-887A-9C67C183776C}"/>
              </a:ext>
            </a:extLst>
          </p:cNvPr>
          <p:cNvSpPr>
            <a:spLocks noGrp="1"/>
          </p:cNvSpPr>
          <p:nvPr>
            <p:ph type="body" sz="quarter" idx="3" hasCustomPrompt="1"/>
          </p:nvPr>
        </p:nvSpPr>
        <p:spPr>
          <a:xfrm>
            <a:off x="6292652" y="1839362"/>
            <a:ext cx="5295215" cy="480131"/>
          </a:xfrm>
        </p:spPr>
        <p:txBody>
          <a:bodyPr wrap="square" anchor="ctr" anchorCtr="0">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dirty="0"/>
              <a:t>Click to edit Master subtitle style</a:t>
            </a:r>
          </a:p>
        </p:txBody>
      </p:sp>
      <p:sp>
        <p:nvSpPr>
          <p:cNvPr id="10" name="Text Placeholder 9">
            <a:extLst>
              <a:ext uri="{FF2B5EF4-FFF2-40B4-BE49-F238E27FC236}">
                <a16:creationId xmlns:a16="http://schemas.microsoft.com/office/drawing/2014/main" id="{122C3AE3-998D-46FE-AFA3-470BBD18B41F}"/>
              </a:ext>
            </a:extLst>
          </p:cNvPr>
          <p:cNvSpPr>
            <a:spLocks noGrp="1"/>
          </p:cNvSpPr>
          <p:nvPr>
            <p:ph type="body" sz="quarter" idx="14"/>
          </p:nvPr>
        </p:nvSpPr>
        <p:spPr>
          <a:xfrm>
            <a:off x="6292652" y="2420020"/>
            <a:ext cx="5309340" cy="3294980"/>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2" name="Slide Number Placeholder 8">
            <a:extLst>
              <a:ext uri="{FF2B5EF4-FFF2-40B4-BE49-F238E27FC236}">
                <a16:creationId xmlns:a16="http://schemas.microsoft.com/office/drawing/2014/main" id="{08C6881E-8CD8-496C-BFB6-57EB69A4B5A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Tree>
    <p:extLst>
      <p:ext uri="{BB962C8B-B14F-4D97-AF65-F5344CB8AC3E}">
        <p14:creationId xmlns:p14="http://schemas.microsoft.com/office/powerpoint/2010/main" val="403342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Content and 1 Picture horizontal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6" name="Picture Placeholder 5">
            <a:extLst>
              <a:ext uri="{FF2B5EF4-FFF2-40B4-BE49-F238E27FC236}">
                <a16:creationId xmlns:a16="http://schemas.microsoft.com/office/drawing/2014/main" id="{04E428A9-3E48-43CA-B0D3-BA2A79A3E0C6}"/>
              </a:ext>
            </a:extLst>
          </p:cNvPr>
          <p:cNvSpPr>
            <a:spLocks noGrp="1"/>
          </p:cNvSpPr>
          <p:nvPr>
            <p:ph type="pic" sz="quarter" idx="10"/>
          </p:nvPr>
        </p:nvSpPr>
        <p:spPr>
          <a:xfrm>
            <a:off x="6256626" y="1962733"/>
            <a:ext cx="5329237" cy="3493874"/>
          </a:xfrm>
          <a:solidFill>
            <a:schemeClr val="accent5">
              <a:lumMod val="20000"/>
              <a:lumOff val="80000"/>
            </a:schemeClr>
          </a:solidFill>
        </p:spPr>
        <p:txBody>
          <a:bodyPr anchor="ctr" anchorCtr="1"/>
          <a:lstStyle/>
          <a:p>
            <a:endParaRPr lang="en-US"/>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Arrow: Right 7" hidden="1">
            <a:extLst>
              <a:ext uri="{FF2B5EF4-FFF2-40B4-BE49-F238E27FC236}">
                <a16:creationId xmlns:a16="http://schemas.microsoft.com/office/drawing/2014/main" id="{5177346B-FB02-4020-9BA2-B8BAAE6285B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9">
            <a:extLst>
              <a:ext uri="{FF2B5EF4-FFF2-40B4-BE49-F238E27FC236}">
                <a16:creationId xmlns:a16="http://schemas.microsoft.com/office/drawing/2014/main" id="{535343C5-E15B-454D-8F0B-F79D46CD3B1C}"/>
              </a:ext>
            </a:extLst>
          </p:cNvPr>
          <p:cNvSpPr>
            <a:spLocks noGrp="1"/>
          </p:cNvSpPr>
          <p:nvPr>
            <p:ph type="body" sz="quarter" idx="11"/>
          </p:nvPr>
        </p:nvSpPr>
        <p:spPr>
          <a:xfrm>
            <a:off x="597946" y="1841231"/>
            <a:ext cx="5473002" cy="3889247"/>
          </a:xfrm>
        </p:spPr>
        <p:txBody>
          <a:bodyPr/>
          <a:lstStyle>
            <a:lvl1pPr>
              <a:defRPr sz="2000"/>
            </a:lvl1pPr>
            <a:lvl2pPr marL="571500" indent="-342900">
              <a:buClr>
                <a:srgbClr val="003399"/>
              </a:buClr>
              <a:buSzPct val="108000"/>
              <a:buFont typeface="Calibri" panose="020F0502020204030204" pitchFamily="34" charset="0"/>
              <a:buChar char="•"/>
              <a:defRPr sz="2000"/>
            </a:lvl2pPr>
            <a:lvl3pPr marL="800100" indent="-342900">
              <a:buClr>
                <a:srgbClr val="001689"/>
              </a:buClr>
              <a:buSzPct val="80000"/>
              <a:buFont typeface="Courier New" panose="02070309020205020404" pitchFamily="49" charset="0"/>
              <a:buChar char="o"/>
              <a:defRPr sz="2000"/>
            </a:lvl3pPr>
            <a:lvl4pPr>
              <a:defRPr sz="2400"/>
            </a:lvl4pPr>
            <a:lvl5pPr marL="914400" indent="-285750">
              <a:buClr>
                <a:srgbClr val="003399"/>
              </a:buClr>
              <a:buFont typeface="Wingdings" panose="05000000000000000000" pitchFamily="2" charset="2"/>
              <a:buChar char="§"/>
              <a:defRPr sz="2000"/>
            </a:lvl5pPr>
            <a:lvl6pPr marL="1257300" indent="-457200">
              <a:buClr>
                <a:srgbClr val="003399"/>
              </a:buClr>
              <a:buSzPct val="80000"/>
              <a:buFont typeface="Courier New" panose="02070309020205020404" pitchFamily="49" charset="0"/>
              <a:buChar char="o"/>
              <a:defRPr sz="20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Slide Number Placeholder 8">
            <a:extLst>
              <a:ext uri="{FF2B5EF4-FFF2-40B4-BE49-F238E27FC236}">
                <a16:creationId xmlns:a16="http://schemas.microsoft.com/office/drawing/2014/main" id="{05F254D7-8BFD-4717-B771-2FC76092117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12" name="Arrow: Right 11" hidden="1">
            <a:extLst>
              <a:ext uri="{FF2B5EF4-FFF2-40B4-BE49-F238E27FC236}">
                <a16:creationId xmlns:a16="http://schemas.microsoft.com/office/drawing/2014/main" id="{00826354-7D6E-4B89-BDE6-0C02138C9AAB}"/>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icture centered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5900" y="247176"/>
            <a:ext cx="10989963" cy="1469618"/>
          </a:xfrm>
        </p:spPr>
        <p:txBody>
          <a:bodyPr anchor="ctr">
            <a:noAutofit/>
          </a:bodyPr>
          <a:lstStyle>
            <a:lvl1pPr algn="l">
              <a:defRPr sz="3600" spc="200" baseline="0"/>
            </a:lvl1pPr>
          </a:lstStyle>
          <a:p>
            <a:r>
              <a:rPr lang="en-US" dirty="0"/>
              <a:t>Click to edit Master title style</a:t>
            </a:r>
          </a:p>
        </p:txBody>
      </p:sp>
      <p:sp>
        <p:nvSpPr>
          <p:cNvPr id="6" name="Picture Placeholder 5">
            <a:extLst>
              <a:ext uri="{FF2B5EF4-FFF2-40B4-BE49-F238E27FC236}">
                <a16:creationId xmlns:a16="http://schemas.microsoft.com/office/drawing/2014/main" id="{04E428A9-3E48-43CA-B0D3-BA2A79A3E0C6}"/>
              </a:ext>
            </a:extLst>
          </p:cNvPr>
          <p:cNvSpPr>
            <a:spLocks noGrp="1"/>
          </p:cNvSpPr>
          <p:nvPr>
            <p:ph type="pic" sz="quarter" idx="10"/>
          </p:nvPr>
        </p:nvSpPr>
        <p:spPr>
          <a:xfrm>
            <a:off x="1471449" y="1830722"/>
            <a:ext cx="9249104" cy="3873768"/>
          </a:xfrm>
          <a:solidFill>
            <a:schemeClr val="accent5">
              <a:lumMod val="20000"/>
              <a:lumOff val="80000"/>
            </a:schemeClr>
          </a:solidFill>
        </p:spPr>
        <p:txBody>
          <a:bodyPr anchor="ctr" anchorCtr="1"/>
          <a:lstStyle/>
          <a:p>
            <a:endParaRPr lang="en-US" dirty="0"/>
          </a:p>
        </p:txBody>
      </p:sp>
      <p:sp>
        <p:nvSpPr>
          <p:cNvPr id="7" name="shape 1">
            <a:extLst>
              <a:ext uri="{FF2B5EF4-FFF2-40B4-BE49-F238E27FC236}">
                <a16:creationId xmlns:a16="http://schemas.microsoft.com/office/drawing/2014/main" id="{785D5F96-F93E-43BC-889E-1F2588CC778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8" name="Arrow: Right 7" hidden="1">
            <a:extLst>
              <a:ext uri="{FF2B5EF4-FFF2-40B4-BE49-F238E27FC236}">
                <a16:creationId xmlns:a16="http://schemas.microsoft.com/office/drawing/2014/main" id="{5177346B-FB02-4020-9BA2-B8BAAE6285BD}"/>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8">
            <a:extLst>
              <a:ext uri="{FF2B5EF4-FFF2-40B4-BE49-F238E27FC236}">
                <a16:creationId xmlns:a16="http://schemas.microsoft.com/office/drawing/2014/main" id="{05F254D7-8BFD-4717-B771-2FC76092117D}"/>
              </a:ext>
              <a:ext uri="{C183D7F6-B498-43B3-948B-1728B52AA6E4}">
                <adec:decorative xmlns:adec="http://schemas.microsoft.com/office/drawing/2017/decorative" val="1"/>
              </a:ext>
            </a:extLst>
          </p:cNvPr>
          <p:cNvSpPr>
            <a:spLocks noGrp="1"/>
          </p:cNvSpPr>
          <p:nvPr>
            <p:ph type="sldNum" sz="quarter" idx="12"/>
          </p:nvPr>
        </p:nvSpPr>
        <p:spPr>
          <a:xfrm>
            <a:off x="11714698" y="-10633"/>
            <a:ext cx="478248" cy="303027"/>
          </a:xfrm>
          <a:prstGeom prst="rect">
            <a:avLst/>
          </a:prstGeom>
          <a:solidFill>
            <a:srgbClr val="005A8C"/>
          </a:solidFill>
        </p:spPr>
        <p:txBody>
          <a:bodyPr anchor="ctr" anchorCtr="1"/>
          <a:lstStyle>
            <a:lvl1pPr>
              <a:defRPr sz="1200">
                <a:solidFill>
                  <a:schemeClr val="bg1"/>
                </a:solidFill>
              </a:defRPr>
            </a:lvl1pPr>
          </a:lstStyle>
          <a:p>
            <a:fld id="{80AD2437-B558-414C-94B2-800AD1118709}" type="slidenum">
              <a:rPr lang="en-US" smtClean="0"/>
              <a:pPr/>
              <a:t>‹#›</a:t>
            </a:fld>
            <a:endParaRPr lang="en-US" dirty="0"/>
          </a:p>
        </p:txBody>
      </p:sp>
      <p:sp>
        <p:nvSpPr>
          <p:cNvPr id="9" name="Arrow: Right 8" hidden="1">
            <a:extLst>
              <a:ext uri="{FF2B5EF4-FFF2-40B4-BE49-F238E27FC236}">
                <a16:creationId xmlns:a16="http://schemas.microsoft.com/office/drawing/2014/main" id="{7E5EDC34-5739-4999-96EC-04D3957622C4}"/>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5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239550"/>
            <a:ext cx="10972800" cy="155063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1867184"/>
            <a:ext cx="10972799" cy="3847816"/>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shape 1">
            <a:extLst>
              <a:ext uri="{FF2B5EF4-FFF2-40B4-BE49-F238E27FC236}">
                <a16:creationId xmlns:a16="http://schemas.microsoft.com/office/drawing/2014/main" id="{E48A509B-6BB4-4E92-A021-9A8C35CD7AA6}"/>
              </a:ext>
              <a:ext uri="{C183D7F6-B498-43B3-948B-1728B52AA6E4}">
                <adec:decorative xmlns:adec="http://schemas.microsoft.com/office/drawing/2017/decorative" val="1"/>
              </a:ext>
            </a:extLst>
          </p:cNvPr>
          <p:cNvSpPr/>
          <p:nvPr userDrawn="1"/>
        </p:nvSpPr>
        <p:spPr>
          <a:xfrm>
            <a:off x="0" y="0"/>
            <a:ext cx="12192000" cy="219455"/>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a:ea typeface="Arial"/>
              <a:cs typeface="Arial"/>
              <a:sym typeface="Arial"/>
            </a:endParaRPr>
          </a:p>
        </p:txBody>
      </p:sp>
      <p:sp>
        <p:nvSpPr>
          <p:cNvPr id="6" name="Arrow: Right 5" hidden="1">
            <a:extLst>
              <a:ext uri="{FF2B5EF4-FFF2-40B4-BE49-F238E27FC236}">
                <a16:creationId xmlns:a16="http://schemas.microsoft.com/office/drawing/2014/main" id="{7A88B86A-B600-4430-AE2B-BF3DAC6FBA21}"/>
              </a:ext>
              <a:ext uri="{C183D7F6-B498-43B3-948B-1728B52AA6E4}">
                <adec:decorative xmlns:adec="http://schemas.microsoft.com/office/drawing/2017/decorative" val="1"/>
              </a:ext>
            </a:extLst>
          </p:cNvPr>
          <p:cNvSpPr/>
          <p:nvPr userDrawn="1"/>
        </p:nvSpPr>
        <p:spPr>
          <a:xfrm>
            <a:off x="-856342" y="5715000"/>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a:extLst>
              <a:ext uri="{FF2B5EF4-FFF2-40B4-BE49-F238E27FC236}">
                <a16:creationId xmlns:a16="http://schemas.microsoft.com/office/drawing/2014/main" id="{7EF817E1-FC25-42E3-B2EC-EEE07E8A34AB}"/>
              </a:ext>
            </a:extLst>
          </p:cNvPr>
          <p:cNvSpPr>
            <a:spLocks noGrp="1"/>
          </p:cNvSpPr>
          <p:nvPr>
            <p:ph type="sldNum" sz="quarter" idx="4"/>
          </p:nvPr>
        </p:nvSpPr>
        <p:spPr>
          <a:xfrm>
            <a:off x="11714698" y="-10633"/>
            <a:ext cx="478248" cy="303027"/>
          </a:xfrm>
          <a:prstGeom prst="rect">
            <a:avLst/>
          </a:prstGeom>
          <a:solidFill>
            <a:srgbClr val="005A8C"/>
          </a:solidFill>
        </p:spPr>
        <p:txBody>
          <a:bodyPr anchor="ctr" anchorCtr="1"/>
          <a:lstStyle>
            <a:lvl1pPr>
              <a:defRPr sz="1200" b="1">
                <a:solidFill>
                  <a:schemeClr val="bg1"/>
                </a:solidFill>
              </a:defRPr>
            </a:lvl1pPr>
          </a:lstStyle>
          <a:p>
            <a:fld id="{80AD2437-B558-414C-94B2-800AD1118709}" type="slidenum">
              <a:rPr lang="en-US" smtClean="0"/>
              <a:pPr/>
              <a:t>‹#›</a:t>
            </a:fld>
            <a:endParaRPr lang="en-US" dirty="0"/>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4254" y="5718112"/>
            <a:ext cx="769258" cy="1143000"/>
          </a:xfrm>
          <a:prstGeom prst="rightArrow">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71" r:id="rId2"/>
    <p:sldLayoutId id="2147483677" r:id="rId3"/>
    <p:sldLayoutId id="2147483672" r:id="rId4"/>
    <p:sldLayoutId id="2147483650" r:id="rId5"/>
    <p:sldLayoutId id="2147483652" r:id="rId6"/>
    <p:sldLayoutId id="2147483662" r:id="rId7"/>
    <p:sldLayoutId id="2147483660" r:id="rId8"/>
    <p:sldLayoutId id="2147483666" r:id="rId9"/>
    <p:sldLayoutId id="2147483663" r:id="rId10"/>
    <p:sldLayoutId id="2147483664" r:id="rId11"/>
    <p:sldLayoutId id="2147483667" r:id="rId12"/>
    <p:sldLayoutId id="2147483665" r:id="rId13"/>
    <p:sldLayoutId id="2147483668" r:id="rId14"/>
    <p:sldLayoutId id="2147483674" r:id="rId15"/>
    <p:sldLayoutId id="2147483655" r:id="rId16"/>
    <p:sldLayoutId id="2147483675" r:id="rId17"/>
    <p:sldLayoutId id="2147483676" r:id="rId18"/>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91440" indent="-91440" algn="l" defTabSz="914400" rtl="0" eaLnBrk="1" latinLnBrk="0" hangingPunct="1">
        <a:lnSpc>
          <a:spcPct val="90000"/>
        </a:lnSpc>
        <a:spcBef>
          <a:spcPts val="1200"/>
        </a:spcBef>
        <a:spcAft>
          <a:spcPts val="1200"/>
        </a:spcAft>
        <a:buClr>
          <a:schemeClr val="accent1"/>
        </a:buClr>
        <a:buSzPct val="100000"/>
        <a:buFont typeface="Tw Cen MT" panose="020B0602020104020603" pitchFamily="34" charset="0"/>
        <a:buChar char=" "/>
        <a:defRPr sz="20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90000"/>
        </a:lnSpc>
        <a:spcBef>
          <a:spcPts val="200"/>
        </a:spcBef>
        <a:spcAft>
          <a:spcPts val="1200"/>
        </a:spcAft>
        <a:buClr>
          <a:srgbClr val="0066CC"/>
        </a:buClr>
        <a:buSzPct val="105000"/>
        <a:buFont typeface="Arial" panose="020B0604020202020204" pitchFamily="34" charset="0"/>
        <a:buChar char="•"/>
        <a:tabLst/>
        <a:defRPr sz="20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90000"/>
        </a:lnSpc>
        <a:spcBef>
          <a:spcPts val="200"/>
        </a:spcBef>
        <a:spcAft>
          <a:spcPts val="1200"/>
        </a:spcAft>
        <a:buClr>
          <a:srgbClr val="333333"/>
        </a:buClr>
        <a:buSzPct val="98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90000"/>
        </a:lnSpc>
        <a:spcBef>
          <a:spcPts val="200"/>
        </a:spcBef>
        <a:spcAft>
          <a:spcPts val="400"/>
        </a:spcAft>
        <a:buClr>
          <a:schemeClr val="accent1"/>
        </a:buClr>
        <a:buSzPct val="94000"/>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5pPr>
      <a:lvl6pPr marL="1257300" indent="-457200" algn="l" defTabSz="914400" rtl="0" eaLnBrk="1" latinLnBrk="0" hangingPunct="1">
        <a:lnSpc>
          <a:spcPct val="90000"/>
        </a:lnSpc>
        <a:spcBef>
          <a:spcPts val="200"/>
        </a:spcBef>
        <a:spcAft>
          <a:spcPts val="1200"/>
        </a:spcAft>
        <a:buClr>
          <a:schemeClr val="tx1">
            <a:lumMod val="75000"/>
            <a:lumOff val="25000"/>
          </a:schemeClr>
        </a:buClr>
        <a:buSzPct val="90000"/>
        <a:buFont typeface="Arial" panose="020B0604020202020204" pitchFamily="34" charset="0"/>
        <a:buChar char="•"/>
        <a:tabLst/>
        <a:defRPr sz="2000" kern="1200">
          <a:solidFill>
            <a:schemeClr val="tx1"/>
          </a:solidFill>
          <a:latin typeface="+mn-lt"/>
          <a:ea typeface="+mn-ea"/>
          <a:cs typeface="+mn-cs"/>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ingchild.harvard.edu/guide/a-guide-to-executive-function"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ies.ed.gov/ncer/pubs/20172000/pdf/20172000.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developingchild.harvard.edu/key_concepts/executive_functio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7F7Oy11CNEWt3JPryjV-EWjvlqlwlcvd1ddz1Pc8g9w/copy?usp=sharing" TargetMode="External"/><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hyperlink" Target="mailto:tracym@sst8.org" TargetMode="External"/><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hyperlink" Target="https://www.sst8.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udlguidelines.cast.or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6D8F-4B02-F162-DFA9-E1F18ADD601E}"/>
              </a:ext>
            </a:extLst>
          </p:cNvPr>
          <p:cNvSpPr>
            <a:spLocks noGrp="1"/>
          </p:cNvSpPr>
          <p:nvPr>
            <p:ph type="ctrTitle"/>
          </p:nvPr>
        </p:nvSpPr>
        <p:spPr>
          <a:xfrm>
            <a:off x="582804" y="2638771"/>
            <a:ext cx="11000232" cy="914400"/>
          </a:xfrm>
        </p:spPr>
        <p:txBody>
          <a:bodyPr/>
          <a:lstStyle/>
          <a:p>
            <a:r>
              <a:rPr lang="en-US" dirty="0"/>
              <a:t>Executive Function: </a:t>
            </a:r>
            <a:br>
              <a:rPr lang="en-US" dirty="0"/>
            </a:br>
            <a:r>
              <a:rPr lang="en-US" dirty="0"/>
              <a:t>The Gateway to Success!</a:t>
            </a:r>
          </a:p>
        </p:txBody>
      </p:sp>
      <p:sp>
        <p:nvSpPr>
          <p:cNvPr id="3" name="Subtitle 2">
            <a:extLst>
              <a:ext uri="{FF2B5EF4-FFF2-40B4-BE49-F238E27FC236}">
                <a16:creationId xmlns:a16="http://schemas.microsoft.com/office/drawing/2014/main" id="{81D312E1-F546-208F-608D-3D63911D3195}"/>
              </a:ext>
            </a:extLst>
          </p:cNvPr>
          <p:cNvSpPr>
            <a:spLocks noGrp="1"/>
          </p:cNvSpPr>
          <p:nvPr>
            <p:ph type="subTitle" idx="1"/>
          </p:nvPr>
        </p:nvSpPr>
        <p:spPr>
          <a:xfrm>
            <a:off x="582804" y="3805253"/>
            <a:ext cx="11019187" cy="1567828"/>
          </a:xfrm>
        </p:spPr>
        <p:txBody>
          <a:bodyPr/>
          <a:lstStyle/>
          <a:p>
            <a:r>
              <a:rPr lang="en-US" dirty="0"/>
              <a:t>Tracy Mail, Educational Consultant</a:t>
            </a:r>
          </a:p>
          <a:p>
            <a:r>
              <a:rPr lang="en-US" dirty="0"/>
              <a:t>State Support Team Region 8 – Ohio</a:t>
            </a:r>
          </a:p>
          <a:p>
            <a:r>
              <a:rPr lang="en-US" dirty="0"/>
              <a:t>tracym@sst8.org</a:t>
            </a:r>
          </a:p>
        </p:txBody>
      </p:sp>
      <p:sp>
        <p:nvSpPr>
          <p:cNvPr id="4" name="Slide Number Placeholder 3">
            <a:extLst>
              <a:ext uri="{FF2B5EF4-FFF2-40B4-BE49-F238E27FC236}">
                <a16:creationId xmlns:a16="http://schemas.microsoft.com/office/drawing/2014/main" id="{EB70EF8E-3C70-84D4-34FC-CA28339036FE}"/>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a:t>
            </a:fld>
            <a:endParaRPr lang="en-US" dirty="0"/>
          </a:p>
        </p:txBody>
      </p:sp>
    </p:spTree>
    <p:extLst>
      <p:ext uri="{BB962C8B-B14F-4D97-AF65-F5344CB8AC3E}">
        <p14:creationId xmlns:p14="http://schemas.microsoft.com/office/powerpoint/2010/main" val="146428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75E26-E46B-C2C4-45A3-DB067BED4AF2}"/>
              </a:ext>
            </a:extLst>
          </p:cNvPr>
          <p:cNvSpPr>
            <a:spLocks noGrp="1"/>
          </p:cNvSpPr>
          <p:nvPr>
            <p:ph type="title"/>
          </p:nvPr>
        </p:nvSpPr>
        <p:spPr>
          <a:xfrm>
            <a:off x="612489" y="634287"/>
            <a:ext cx="10978994" cy="724730"/>
          </a:xfrm>
        </p:spPr>
        <p:txBody>
          <a:bodyPr/>
          <a:lstStyle/>
          <a:p>
            <a:r>
              <a:rPr lang="en-US" dirty="0"/>
              <a:t>EFFORTS TO EXPAND EXECUTIVE CAPACITY…</a:t>
            </a:r>
          </a:p>
        </p:txBody>
      </p:sp>
      <p:sp>
        <p:nvSpPr>
          <p:cNvPr id="3" name="Text Placeholder 2">
            <a:extLst>
              <a:ext uri="{FF2B5EF4-FFF2-40B4-BE49-F238E27FC236}">
                <a16:creationId xmlns:a16="http://schemas.microsoft.com/office/drawing/2014/main" id="{200EC498-DA14-B0A5-6DAA-74C20B75FF6D}"/>
              </a:ext>
            </a:extLst>
          </p:cNvPr>
          <p:cNvSpPr>
            <a:spLocks noGrp="1"/>
          </p:cNvSpPr>
          <p:nvPr>
            <p:ph type="body" sz="quarter" idx="10"/>
          </p:nvPr>
        </p:nvSpPr>
        <p:spPr>
          <a:xfrm>
            <a:off x="612488" y="1615095"/>
            <a:ext cx="10978994" cy="3889247"/>
          </a:xfrm>
        </p:spPr>
        <p:txBody>
          <a:bodyPr/>
          <a:lstStyle/>
          <a:p>
            <a:pPr marL="0" indent="0" rtl="0">
              <a:spcBef>
                <a:spcPts val="0"/>
              </a:spcBef>
              <a:spcAft>
                <a:spcPts val="0"/>
              </a:spcAft>
              <a:buNone/>
            </a:pPr>
            <a:r>
              <a:rPr lang="en-US" sz="3200" b="0" i="0" u="none" strike="noStrike" dirty="0">
                <a:solidFill>
                  <a:srgbClr val="434343"/>
                </a:solidFill>
                <a:effectLst/>
              </a:rPr>
              <a:t>In two ways: </a:t>
            </a:r>
          </a:p>
          <a:p>
            <a:pPr marL="0" indent="0" rtl="0">
              <a:spcBef>
                <a:spcPts val="0"/>
              </a:spcBef>
              <a:spcAft>
                <a:spcPts val="0"/>
              </a:spcAft>
              <a:buNone/>
            </a:pPr>
            <a:endParaRPr lang="en-US" sz="3200" b="0" dirty="0">
              <a:effectLst/>
            </a:endParaRPr>
          </a:p>
          <a:p>
            <a:pPr rtl="0" fontAlgn="base">
              <a:spcBef>
                <a:spcPts val="0"/>
              </a:spcBef>
              <a:spcAft>
                <a:spcPts val="3000"/>
              </a:spcAft>
              <a:buFont typeface="Wingdings" panose="05000000000000000000" pitchFamily="2" charset="2"/>
              <a:buChar char="Ø"/>
            </a:pPr>
            <a:r>
              <a:rPr lang="en-US" sz="3200" b="0" i="0" u="none" strike="noStrike" dirty="0">
                <a:solidFill>
                  <a:srgbClr val="434343"/>
                </a:solidFill>
                <a:effectLst/>
              </a:rPr>
              <a:t> by </a:t>
            </a:r>
            <a:r>
              <a:rPr lang="en-US" sz="3200" b="1" i="0" strike="noStrike" dirty="0">
                <a:solidFill>
                  <a:srgbClr val="009E47"/>
                </a:solidFill>
                <a:effectLst/>
              </a:rPr>
              <a:t>scaffolding lower level skills </a:t>
            </a:r>
            <a:r>
              <a:rPr lang="en-US" sz="3200" b="0" i="0" u="none" strike="noStrike" dirty="0">
                <a:solidFill>
                  <a:srgbClr val="434343"/>
                </a:solidFill>
                <a:effectLst/>
              </a:rPr>
              <a:t>so that they require less executive processing; and </a:t>
            </a:r>
          </a:p>
          <a:p>
            <a:pPr rtl="0" fontAlgn="base">
              <a:spcBef>
                <a:spcPts val="0"/>
              </a:spcBef>
              <a:spcAft>
                <a:spcPts val="3000"/>
              </a:spcAft>
              <a:buFont typeface="Wingdings" panose="05000000000000000000" pitchFamily="2" charset="2"/>
              <a:buChar char="Ø"/>
            </a:pPr>
            <a:r>
              <a:rPr lang="en-US" sz="3200" b="0" i="0" u="none" strike="noStrike" dirty="0">
                <a:solidFill>
                  <a:srgbClr val="434343"/>
                </a:solidFill>
                <a:effectLst/>
              </a:rPr>
              <a:t> by </a:t>
            </a:r>
            <a:r>
              <a:rPr lang="en-US" sz="3200" b="1" i="0" strike="noStrike" dirty="0">
                <a:solidFill>
                  <a:srgbClr val="009E47"/>
                </a:solidFill>
                <a:effectLst/>
              </a:rPr>
              <a:t>scaffolding higher level executive skills and strategies </a:t>
            </a:r>
            <a:r>
              <a:rPr lang="en-US" sz="3200" b="0" i="0" u="none" strike="noStrike" dirty="0">
                <a:solidFill>
                  <a:srgbClr val="434343"/>
                </a:solidFill>
                <a:effectLst/>
              </a:rPr>
              <a:t>so that they are more effective and developed.</a:t>
            </a:r>
          </a:p>
          <a:p>
            <a:pPr marL="0" indent="0" fontAlgn="base">
              <a:spcBef>
                <a:spcPts val="0"/>
              </a:spcBef>
              <a:spcAft>
                <a:spcPts val="2400"/>
              </a:spcAft>
              <a:buNone/>
            </a:pPr>
            <a:r>
              <a:rPr lang="en-US" sz="3200" dirty="0">
                <a:solidFill>
                  <a:srgbClr val="434343"/>
                </a:solidFill>
                <a:latin typeface="Gill Sans"/>
              </a:rPr>
              <a:t>								</a:t>
            </a:r>
            <a:r>
              <a:rPr lang="en-US" sz="2400" dirty="0">
                <a:solidFill>
                  <a:srgbClr val="434343"/>
                </a:solidFill>
                <a:hlinkClick r:id="rId3"/>
              </a:rPr>
              <a:t>UDL Guidelines</a:t>
            </a:r>
            <a:endParaRPr lang="en-US" sz="3200" b="0" i="0" u="none" strike="noStrike" dirty="0">
              <a:solidFill>
                <a:srgbClr val="434343"/>
              </a:solidFill>
              <a:effectLst/>
              <a:latin typeface="Gill Sans"/>
            </a:endParaRPr>
          </a:p>
        </p:txBody>
      </p:sp>
      <p:sp>
        <p:nvSpPr>
          <p:cNvPr id="4" name="Slide Number Placeholder 3">
            <a:extLst>
              <a:ext uri="{FF2B5EF4-FFF2-40B4-BE49-F238E27FC236}">
                <a16:creationId xmlns:a16="http://schemas.microsoft.com/office/drawing/2014/main" id="{50E830CF-96D5-3A8C-CE39-13B9A269D225}"/>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10</a:t>
            </a:fld>
            <a:endParaRPr lang="en-US" dirty="0"/>
          </a:p>
        </p:txBody>
      </p:sp>
    </p:spTree>
    <p:extLst>
      <p:ext uri="{BB962C8B-B14F-4D97-AF65-F5344CB8AC3E}">
        <p14:creationId xmlns:p14="http://schemas.microsoft.com/office/powerpoint/2010/main" val="2437609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24A01-6B27-A84E-08A8-C33261F5D32C}"/>
              </a:ext>
            </a:extLst>
          </p:cNvPr>
          <p:cNvSpPr>
            <a:spLocks noGrp="1"/>
          </p:cNvSpPr>
          <p:nvPr>
            <p:ph type="title"/>
          </p:nvPr>
        </p:nvSpPr>
        <p:spPr>
          <a:xfrm>
            <a:off x="595900" y="532402"/>
            <a:ext cx="10989963" cy="893727"/>
          </a:xfrm>
        </p:spPr>
        <p:txBody>
          <a:bodyPr/>
          <a:lstStyle/>
          <a:p>
            <a:r>
              <a:rPr lang="en-US" dirty="0"/>
              <a:t>NEURONS THAT FIRE TOGETHER, WIRE TOGETHER</a:t>
            </a:r>
          </a:p>
        </p:txBody>
      </p:sp>
      <p:sp>
        <p:nvSpPr>
          <p:cNvPr id="5" name="Slide Number Placeholder 4">
            <a:extLst>
              <a:ext uri="{FF2B5EF4-FFF2-40B4-BE49-F238E27FC236}">
                <a16:creationId xmlns:a16="http://schemas.microsoft.com/office/drawing/2014/main" id="{8F6A9EB3-334C-3FF7-4064-CE55F7B9E63F}"/>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11</a:t>
            </a:fld>
            <a:endParaRPr lang="en-US" dirty="0"/>
          </a:p>
        </p:txBody>
      </p:sp>
      <p:sp>
        <p:nvSpPr>
          <p:cNvPr id="6" name="Rectangle 1">
            <a:extLst>
              <a:ext uri="{FF2B5EF4-FFF2-40B4-BE49-F238E27FC236}">
                <a16:creationId xmlns:a16="http://schemas.microsoft.com/office/drawing/2014/main" id="{C91293B1-D039-006D-4044-D24D8E02D5C5}"/>
              </a:ext>
            </a:extLst>
          </p:cNvPr>
          <p:cNvSpPr>
            <a:spLocks noChangeArrowheads="1"/>
          </p:cNvSpPr>
          <p:nvPr/>
        </p:nvSpPr>
        <p:spPr bwMode="auto">
          <a:xfrm>
            <a:off x="467064" y="1553894"/>
            <a:ext cx="6238536" cy="393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ALL BRAINS can develop executive function skills</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Brain pathways only get better at something by doing it repeatedly</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Myelin sheaths grow in the brain by DOING</a:t>
            </a:r>
            <a:endPar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R="0" lvl="0" algn="l" defTabSz="914400" rtl="0" eaLnBrk="0" fontAlgn="base" latinLnBrk="0" hangingPunct="0">
              <a:lnSpc>
                <a:spcPct val="100000"/>
              </a:lnSpc>
              <a:spcBef>
                <a:spcPct val="0"/>
              </a:spcBef>
              <a:spcAft>
                <a:spcPct val="0"/>
              </a:spcAft>
              <a:buClrTx/>
              <a:buSzTx/>
              <a:tabLst/>
            </a:pPr>
            <a:r>
              <a:rPr kumimoji="0" lang="en-US" altLang="en-US" sz="2200" b="1" i="1" u="none" strike="noStrike" cap="none" normalizeH="0" baseline="0" dirty="0">
                <a:ln>
                  <a:noFill/>
                </a:ln>
                <a:solidFill>
                  <a:srgbClr val="009E47"/>
                </a:solidFill>
                <a:effectLst/>
                <a:latin typeface="Calibri" panose="020F0502020204030204" pitchFamily="34" charset="0"/>
                <a:cs typeface="Calibri" panose="020F0502020204030204" pitchFamily="34" charset="0"/>
              </a:rPr>
              <a:t>THIS MEANS…</a:t>
            </a:r>
          </a:p>
          <a:p>
            <a:pPr marR="0" lvl="0" algn="l" defTabSz="914400" rtl="0" eaLnBrk="0" fontAlgn="base" latinLnBrk="0" hangingPunct="0">
              <a:lnSpc>
                <a:spcPct val="100000"/>
              </a:lnSpc>
              <a:spcBef>
                <a:spcPct val="0"/>
              </a:spcBef>
              <a:spcAft>
                <a:spcPct val="0"/>
              </a:spcAft>
              <a:buClrTx/>
              <a:buSzTx/>
              <a:tabLst/>
            </a:pPr>
            <a:endPar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Our planning and teaching must be intentional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Strategies need to match challenges </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2200" b="0"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Repetition of strategies must be planned</a:t>
            </a:r>
            <a:endParaRPr kumimoji="0" lang="en-US" alt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3074" name="Picture 2" descr="Picture of a brain showing lit neural pathways showing interconnected nature of the brain.">
            <a:extLst>
              <a:ext uri="{FF2B5EF4-FFF2-40B4-BE49-F238E27FC236}">
                <a16:creationId xmlns:a16="http://schemas.microsoft.com/office/drawing/2014/main" id="{94B71D2C-527A-FE0B-DC00-EEC103E87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4721" y="1811313"/>
            <a:ext cx="4671142" cy="3503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1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46DF-85DF-1C20-06AD-07A2467C3A3C}"/>
              </a:ext>
            </a:extLst>
          </p:cNvPr>
          <p:cNvSpPr>
            <a:spLocks noGrp="1"/>
          </p:cNvSpPr>
          <p:nvPr>
            <p:ph type="title"/>
          </p:nvPr>
        </p:nvSpPr>
        <p:spPr>
          <a:xfrm>
            <a:off x="595900" y="725349"/>
            <a:ext cx="10989963" cy="516222"/>
          </a:xfrm>
        </p:spPr>
        <p:txBody>
          <a:bodyPr/>
          <a:lstStyle/>
          <a:p>
            <a:r>
              <a:rPr lang="en-US" dirty="0"/>
              <a:t>HOW DO EXECUTIVE FUNCTIONS DEVELOP?</a:t>
            </a:r>
          </a:p>
        </p:txBody>
      </p:sp>
      <p:sp>
        <p:nvSpPr>
          <p:cNvPr id="4" name="Slide Number Placeholder 3">
            <a:extLst>
              <a:ext uri="{FF2B5EF4-FFF2-40B4-BE49-F238E27FC236}">
                <a16:creationId xmlns:a16="http://schemas.microsoft.com/office/drawing/2014/main" id="{E6B5FBFF-E099-CC5B-7CB8-75BE30611D09}"/>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12</a:t>
            </a:fld>
            <a:endParaRPr lang="en-US" dirty="0"/>
          </a:p>
        </p:txBody>
      </p:sp>
      <p:pic>
        <p:nvPicPr>
          <p:cNvPr id="4098" name="Picture 2" descr="Graphic of 4 consecutive colored brain images depicting executive function development from 5 years old through 20 years old. Much more red and yellow in the prefrontal cortex, which is less mature, at 5 years versus more mature, with blue and purple colors as the person ages.">
            <a:extLst>
              <a:ext uri="{FF2B5EF4-FFF2-40B4-BE49-F238E27FC236}">
                <a16:creationId xmlns:a16="http://schemas.microsoft.com/office/drawing/2014/main" id="{47D3D1E4-CCB5-440E-954B-94C794A94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963" y="1474839"/>
            <a:ext cx="7437835" cy="416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31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CB0E-DAE9-C2B9-65AD-88ED787242DF}"/>
              </a:ext>
            </a:extLst>
          </p:cNvPr>
          <p:cNvSpPr>
            <a:spLocks noGrp="1"/>
          </p:cNvSpPr>
          <p:nvPr>
            <p:ph type="title"/>
          </p:nvPr>
        </p:nvSpPr>
        <p:spPr>
          <a:xfrm>
            <a:off x="371857" y="-1813384"/>
            <a:ext cx="10978994" cy="1511808"/>
          </a:xfrm>
        </p:spPr>
        <p:txBody>
          <a:bodyPr/>
          <a:lstStyle/>
          <a:p>
            <a:r>
              <a:rPr lang="en-US" dirty="0">
                <a:solidFill>
                  <a:schemeClr val="bg2">
                    <a:lumMod val="75000"/>
                  </a:schemeClr>
                </a:solidFill>
              </a:rPr>
              <a:t>Executive Function Skills Build Throughout Childhood and Adolescence</a:t>
            </a:r>
          </a:p>
        </p:txBody>
      </p:sp>
      <p:sp>
        <p:nvSpPr>
          <p:cNvPr id="4" name="Slide Number Placeholder 3">
            <a:extLst>
              <a:ext uri="{FF2B5EF4-FFF2-40B4-BE49-F238E27FC236}">
                <a16:creationId xmlns:a16="http://schemas.microsoft.com/office/drawing/2014/main" id="{AFD7F4FA-CE00-FBBA-8186-842F62BB095B}"/>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13</a:t>
            </a:fld>
            <a:endParaRPr lang="en-US" dirty="0"/>
          </a:p>
        </p:txBody>
      </p:sp>
      <p:pic>
        <p:nvPicPr>
          <p:cNvPr id="5122" name="Picture 2" descr="Chart of ages 0 through 85 depicting how EF skills grow. Dramatic growth between 3 to 5 years of age then slightly decline after age 30 ">
            <a:extLst>
              <a:ext uri="{FF2B5EF4-FFF2-40B4-BE49-F238E27FC236}">
                <a16:creationId xmlns:a16="http://schemas.microsoft.com/office/drawing/2014/main" id="{82F12729-2ED7-6F68-72A2-6C789128A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399" y="292394"/>
            <a:ext cx="9030929" cy="5420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0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71BF4-5223-B2FB-1C02-6808E48B4F7C}"/>
              </a:ext>
            </a:extLst>
          </p:cNvPr>
          <p:cNvSpPr>
            <a:spLocks noGrp="1"/>
          </p:cNvSpPr>
          <p:nvPr>
            <p:ph type="title"/>
          </p:nvPr>
        </p:nvSpPr>
        <p:spPr/>
        <p:txBody>
          <a:bodyPr/>
          <a:lstStyle/>
          <a:p>
            <a:r>
              <a:rPr lang="en-US" dirty="0"/>
              <a:t>RESOURCE: LEARN MORE ABOUT EF DEVELOPMENT</a:t>
            </a:r>
          </a:p>
        </p:txBody>
      </p:sp>
      <p:sp>
        <p:nvSpPr>
          <p:cNvPr id="3" name="Text Placeholder 2">
            <a:extLst>
              <a:ext uri="{FF2B5EF4-FFF2-40B4-BE49-F238E27FC236}">
                <a16:creationId xmlns:a16="http://schemas.microsoft.com/office/drawing/2014/main" id="{9715E89B-50D3-7C00-FB52-2485DD5EC981}"/>
              </a:ext>
            </a:extLst>
          </p:cNvPr>
          <p:cNvSpPr>
            <a:spLocks noGrp="1"/>
          </p:cNvSpPr>
          <p:nvPr>
            <p:ph type="body" sz="quarter" idx="10"/>
          </p:nvPr>
        </p:nvSpPr>
        <p:spPr/>
        <p:txBody>
          <a:bodyPr/>
          <a:lstStyle/>
          <a:p>
            <a:pPr marL="0" indent="0">
              <a:buNone/>
            </a:pPr>
            <a:r>
              <a:rPr lang="en-US" sz="3200" b="0" i="0" dirty="0">
                <a:solidFill>
                  <a:srgbClr val="3A3A3A"/>
                </a:solidFill>
                <a:effectLst/>
              </a:rPr>
              <a:t>“Executive function and self-regulation skills are like an air traffic control system in the brain—they help us manage information, make decisions, and plan ahead. We need these skills at every stage of life, and while no one is born with them, we are all born with the potential to develop them.”</a:t>
            </a:r>
          </a:p>
          <a:p>
            <a:pPr marL="0" indent="0">
              <a:buNone/>
            </a:pPr>
            <a:r>
              <a:rPr lang="en-US" sz="3200" b="0" i="0" dirty="0">
                <a:solidFill>
                  <a:srgbClr val="3A3A3A"/>
                </a:solidFill>
                <a:effectLst/>
                <a:hlinkClick r:id="rId3"/>
              </a:rPr>
              <a:t>A Guide to Executive Functioning</a:t>
            </a:r>
            <a:r>
              <a:rPr lang="en-US" sz="3200" dirty="0">
                <a:solidFill>
                  <a:srgbClr val="3A3A3A"/>
                </a:solidFill>
                <a:hlinkClick r:id="rId3"/>
              </a:rPr>
              <a:t> </a:t>
            </a:r>
            <a:endParaRPr lang="en-US" sz="3200" dirty="0">
              <a:solidFill>
                <a:srgbClr val="3A3A3A"/>
              </a:solidFill>
            </a:endParaRPr>
          </a:p>
          <a:p>
            <a:pPr marL="0" indent="0">
              <a:buNone/>
            </a:pPr>
            <a:r>
              <a:rPr lang="en-US" sz="2400" dirty="0">
                <a:solidFill>
                  <a:srgbClr val="3A3A3A"/>
                </a:solidFill>
              </a:rPr>
              <a:t>Center on the Developing Child, Harvard University</a:t>
            </a:r>
            <a:endParaRPr lang="en-US" sz="2400" b="0" i="0" dirty="0">
              <a:solidFill>
                <a:srgbClr val="3A3A3A"/>
              </a:solidFill>
              <a:effectLst/>
            </a:endParaRPr>
          </a:p>
        </p:txBody>
      </p:sp>
      <p:sp>
        <p:nvSpPr>
          <p:cNvPr id="4" name="Slide Number Placeholder 3">
            <a:extLst>
              <a:ext uri="{FF2B5EF4-FFF2-40B4-BE49-F238E27FC236}">
                <a16:creationId xmlns:a16="http://schemas.microsoft.com/office/drawing/2014/main" id="{22E011BF-D052-7A3E-29A0-3F8ED8CA90AF}"/>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14</a:t>
            </a:fld>
            <a:endParaRPr lang="en-US" dirty="0"/>
          </a:p>
        </p:txBody>
      </p:sp>
    </p:spTree>
    <p:extLst>
      <p:ext uri="{BB962C8B-B14F-4D97-AF65-F5344CB8AC3E}">
        <p14:creationId xmlns:p14="http://schemas.microsoft.com/office/powerpoint/2010/main" val="416135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CB52-8D77-13ED-2A73-2215A36544AA}"/>
              </a:ext>
            </a:extLst>
          </p:cNvPr>
          <p:cNvSpPr>
            <a:spLocks noGrp="1"/>
          </p:cNvSpPr>
          <p:nvPr>
            <p:ph type="title"/>
          </p:nvPr>
        </p:nvSpPr>
        <p:spPr>
          <a:xfrm>
            <a:off x="612489" y="464592"/>
            <a:ext cx="10978994" cy="831717"/>
          </a:xfrm>
        </p:spPr>
        <p:txBody>
          <a:bodyPr/>
          <a:lstStyle/>
          <a:p>
            <a:r>
              <a:rPr lang="en-US" dirty="0"/>
              <a:t>WHO STRUGGLES WITH EXECUTIVE DYSFUNCTION?</a:t>
            </a:r>
          </a:p>
        </p:txBody>
      </p:sp>
      <p:sp>
        <p:nvSpPr>
          <p:cNvPr id="3" name="Text Placeholder 2">
            <a:extLst>
              <a:ext uri="{FF2B5EF4-FFF2-40B4-BE49-F238E27FC236}">
                <a16:creationId xmlns:a16="http://schemas.microsoft.com/office/drawing/2014/main" id="{36122AFC-35A9-BAEF-B2F9-287DF0E3D11D}"/>
              </a:ext>
            </a:extLst>
          </p:cNvPr>
          <p:cNvSpPr>
            <a:spLocks noGrp="1"/>
          </p:cNvSpPr>
          <p:nvPr>
            <p:ph type="body" sz="quarter" idx="10"/>
          </p:nvPr>
        </p:nvSpPr>
        <p:spPr>
          <a:xfrm>
            <a:off x="532278" y="1175141"/>
            <a:ext cx="11306796" cy="4182923"/>
          </a:xfrm>
        </p:spPr>
        <p:txBody>
          <a:bodyPr/>
          <a:lstStyle/>
          <a:p>
            <a:pPr>
              <a:spcAft>
                <a:spcPts val="1600"/>
              </a:spcAft>
              <a:buFont typeface="Wingdings" panose="05000000000000000000" pitchFamily="2" charset="2"/>
              <a:buChar char="Ø"/>
            </a:pPr>
            <a:r>
              <a:rPr lang="en-US" sz="2400" dirty="0">
                <a:solidFill>
                  <a:schemeClr val="bg2">
                    <a:lumMod val="25000"/>
                  </a:schemeClr>
                </a:solidFill>
              </a:rPr>
              <a:t> Difficulties with Executive Functioning are associated with learning challenges and a greater likelihood of behavior problems, and they are a prominent feature of many emotional and behavioral disorders (EBDs); neurodevelopmental disorders (e.g., attention deficit hyperactivity disorder (ADHD); autism spectrum disorders (ASD); and specific learning disabilities that interfere with children’s education. </a:t>
            </a:r>
            <a:r>
              <a:rPr lang="en-US" sz="2400" b="0" i="0" u="none" strike="noStrike" dirty="0">
                <a:solidFill>
                  <a:srgbClr val="434343"/>
                </a:solidFill>
                <a:effectLst/>
                <a:hlinkClick r:id="rId3"/>
              </a:rPr>
              <a:t>Executive Functions: Implications for Education</a:t>
            </a:r>
            <a:endParaRPr lang="en-US" sz="2400" b="0" i="0" u="none" strike="noStrike" dirty="0">
              <a:solidFill>
                <a:srgbClr val="434343"/>
              </a:solidFill>
              <a:effectLst/>
            </a:endParaRPr>
          </a:p>
          <a:p>
            <a:pPr rtl="0">
              <a:spcBef>
                <a:spcPts val="0"/>
              </a:spcBef>
              <a:spcAft>
                <a:spcPts val="1600"/>
              </a:spcAft>
              <a:buFont typeface="Wingdings" panose="05000000000000000000" pitchFamily="2" charset="2"/>
              <a:buChar char="Ø"/>
            </a:pPr>
            <a:r>
              <a:rPr lang="en-US" sz="2400" b="0" i="0" u="none" strike="noStrike" dirty="0">
                <a:solidFill>
                  <a:srgbClr val="434343"/>
                </a:solidFill>
                <a:effectLst/>
              </a:rPr>
              <a:t> “Some children may need more support than others to develop these skills.”</a:t>
            </a:r>
            <a:endParaRPr lang="en-US" sz="2400" dirty="0"/>
          </a:p>
          <a:p>
            <a:pPr marL="0" indent="0" rtl="0">
              <a:spcBef>
                <a:spcPts val="0"/>
              </a:spcBef>
              <a:spcAft>
                <a:spcPts val="1600"/>
              </a:spcAft>
              <a:buNone/>
            </a:pPr>
            <a:r>
              <a:rPr lang="en-US" sz="2400" b="0" i="0" u="none" strike="noStrike" dirty="0">
                <a:solidFill>
                  <a:srgbClr val="434343"/>
                </a:solidFill>
                <a:effectLst/>
              </a:rPr>
              <a:t>“Adverse en</a:t>
            </a:r>
            <a:r>
              <a:rPr lang="en-US" sz="2400" b="0" i="0" u="none" strike="noStrike" dirty="0">
                <a:solidFill>
                  <a:schemeClr val="bg2">
                    <a:lumMod val="25000"/>
                  </a:schemeClr>
                </a:solidFill>
                <a:effectLst/>
              </a:rPr>
              <a:t>vi</a:t>
            </a:r>
            <a:r>
              <a:rPr lang="en-US" sz="2400" b="0" i="0" u="none" strike="noStrike" dirty="0">
                <a:solidFill>
                  <a:srgbClr val="434343"/>
                </a:solidFill>
                <a:effectLst/>
              </a:rPr>
              <a:t>ronments resulting from neglect, abuse, and/or violence may expose children to toxic stress, which disrupts brain architecture and impairs the development of executive function.”</a:t>
            </a:r>
            <a:r>
              <a:rPr lang="en-US" sz="2400" b="0" i="0" u="none" strike="noStrike" dirty="0">
                <a:solidFill>
                  <a:srgbClr val="666666"/>
                </a:solidFill>
                <a:effectLst/>
              </a:rPr>
              <a:t> </a:t>
            </a:r>
            <a:r>
              <a:rPr lang="en-US" sz="2400" dirty="0">
                <a:solidFill>
                  <a:srgbClr val="666666"/>
                </a:solidFill>
                <a:hlinkClick r:id="rId4"/>
              </a:rPr>
              <a:t>Developing Child – Harvard University</a:t>
            </a:r>
            <a:endParaRPr lang="en-US" sz="2400" dirty="0">
              <a:solidFill>
                <a:srgbClr val="666666"/>
              </a:solidFill>
            </a:endParaRPr>
          </a:p>
          <a:p>
            <a:pPr rtl="0">
              <a:spcBef>
                <a:spcPts val="0"/>
              </a:spcBef>
              <a:spcAft>
                <a:spcPts val="1600"/>
              </a:spcAft>
              <a:buFont typeface="Wingdings" panose="05000000000000000000" pitchFamily="2" charset="2"/>
              <a:buChar char="Ø"/>
            </a:pPr>
            <a:r>
              <a:rPr lang="en-US" sz="2400" dirty="0">
                <a:solidFill>
                  <a:srgbClr val="666666"/>
                </a:solidFill>
              </a:rPr>
              <a:t> </a:t>
            </a:r>
            <a:r>
              <a:rPr lang="en-US" sz="2400" dirty="0">
                <a:solidFill>
                  <a:schemeClr val="bg2">
                    <a:lumMod val="25000"/>
                  </a:schemeClr>
                </a:solidFill>
              </a:rPr>
              <a:t>Temporary Executive Dysfunction can be the result of concussions and other head injuries</a:t>
            </a:r>
          </a:p>
        </p:txBody>
      </p:sp>
      <p:sp>
        <p:nvSpPr>
          <p:cNvPr id="4" name="Slide Number Placeholder 3">
            <a:extLst>
              <a:ext uri="{FF2B5EF4-FFF2-40B4-BE49-F238E27FC236}">
                <a16:creationId xmlns:a16="http://schemas.microsoft.com/office/drawing/2014/main" id="{BDCBB4C3-1F70-9083-8CDF-4DDAE2BF69C8}"/>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15</a:t>
            </a:fld>
            <a:endParaRPr lang="en-US" dirty="0"/>
          </a:p>
        </p:txBody>
      </p:sp>
    </p:spTree>
    <p:extLst>
      <p:ext uri="{BB962C8B-B14F-4D97-AF65-F5344CB8AC3E}">
        <p14:creationId xmlns:p14="http://schemas.microsoft.com/office/powerpoint/2010/main" val="290272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A7346-7945-A6E9-2EB2-3E8306628FA8}"/>
              </a:ext>
            </a:extLst>
          </p:cNvPr>
          <p:cNvSpPr>
            <a:spLocks noGrp="1"/>
          </p:cNvSpPr>
          <p:nvPr>
            <p:ph type="title"/>
          </p:nvPr>
        </p:nvSpPr>
        <p:spPr>
          <a:xfrm>
            <a:off x="612489" y="496676"/>
            <a:ext cx="10978994" cy="1091491"/>
          </a:xfrm>
        </p:spPr>
        <p:txBody>
          <a:bodyPr/>
          <a:lstStyle/>
          <a:p>
            <a:r>
              <a:rPr lang="en-US" dirty="0"/>
              <a:t>HOWEVER, the good news is…</a:t>
            </a:r>
          </a:p>
        </p:txBody>
      </p:sp>
      <p:sp>
        <p:nvSpPr>
          <p:cNvPr id="4" name="Slide Number Placeholder 3">
            <a:extLst>
              <a:ext uri="{FF2B5EF4-FFF2-40B4-BE49-F238E27FC236}">
                <a16:creationId xmlns:a16="http://schemas.microsoft.com/office/drawing/2014/main" id="{CDAF9E9D-1579-F381-9E8A-D85503AFF0D3}"/>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16</a:t>
            </a:fld>
            <a:endParaRPr lang="en-US" dirty="0"/>
          </a:p>
        </p:txBody>
      </p:sp>
      <p:sp>
        <p:nvSpPr>
          <p:cNvPr id="6" name="TextBox 5">
            <a:extLst>
              <a:ext uri="{FF2B5EF4-FFF2-40B4-BE49-F238E27FC236}">
                <a16:creationId xmlns:a16="http://schemas.microsoft.com/office/drawing/2014/main" id="{36D6ED38-E250-4190-CFB1-DDCDD143642A}"/>
              </a:ext>
            </a:extLst>
          </p:cNvPr>
          <p:cNvSpPr txBox="1"/>
          <p:nvPr/>
        </p:nvSpPr>
        <p:spPr>
          <a:xfrm>
            <a:off x="530942" y="1773147"/>
            <a:ext cx="10884310" cy="3970318"/>
          </a:xfrm>
          <a:prstGeom prst="rect">
            <a:avLst/>
          </a:prstGeom>
          <a:noFill/>
        </p:spPr>
        <p:txBody>
          <a:bodyPr wrap="square">
            <a:spAutoFit/>
          </a:bodyPr>
          <a:lstStyle/>
          <a:p>
            <a:r>
              <a:rPr lang="en-US" sz="3600" b="1" dirty="0">
                <a:solidFill>
                  <a:srgbClr val="009E47"/>
                </a:solidFill>
                <a:latin typeface="Calibri" panose="020F0502020204030204" pitchFamily="34" charset="0"/>
                <a:cs typeface="Calibri" panose="020F0502020204030204" pitchFamily="34" charset="0"/>
              </a:rPr>
              <a:t>Executive Function skills are malleable</a:t>
            </a:r>
            <a:r>
              <a:rPr lang="en-US" sz="3600" dirty="0">
                <a:latin typeface="Calibri" panose="020F0502020204030204" pitchFamily="34" charset="0"/>
                <a:cs typeface="Calibri" panose="020F0502020204030204" pitchFamily="34" charset="0"/>
              </a:rPr>
              <a:t>, meaning they can change and are influenced by both positive and negative experiences. For example, stress, poverty, and disadvantage are associated with worse Executive Function skills. </a:t>
            </a:r>
            <a:r>
              <a:rPr lang="en-US" sz="3600" b="1" dirty="0">
                <a:solidFill>
                  <a:srgbClr val="009E47"/>
                </a:solidFill>
                <a:latin typeface="Calibri" panose="020F0502020204030204" pitchFamily="34" charset="0"/>
                <a:cs typeface="Calibri" panose="020F0502020204030204" pitchFamily="34" charset="0"/>
              </a:rPr>
              <a:t>However, supportive caregiving, high quality early education, and even practice can help improve Executive Function skills.</a:t>
            </a:r>
          </a:p>
        </p:txBody>
      </p:sp>
    </p:spTree>
    <p:extLst>
      <p:ext uri="{BB962C8B-B14F-4D97-AF65-F5344CB8AC3E}">
        <p14:creationId xmlns:p14="http://schemas.microsoft.com/office/powerpoint/2010/main" val="12389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288F3-E778-5108-0B48-8BF630014E72}"/>
              </a:ext>
            </a:extLst>
          </p:cNvPr>
          <p:cNvSpPr>
            <a:spLocks noGrp="1"/>
          </p:cNvSpPr>
          <p:nvPr>
            <p:ph type="title"/>
          </p:nvPr>
        </p:nvSpPr>
        <p:spPr/>
        <p:txBody>
          <a:bodyPr/>
          <a:lstStyle/>
          <a:p>
            <a:r>
              <a:rPr lang="en-US" dirty="0"/>
              <a:t>HOW EXECUTIVE FUNCTIONS MANIFEST</a:t>
            </a:r>
          </a:p>
        </p:txBody>
      </p:sp>
      <p:sp>
        <p:nvSpPr>
          <p:cNvPr id="4" name="Text Placeholder 3">
            <a:extLst>
              <a:ext uri="{FF2B5EF4-FFF2-40B4-BE49-F238E27FC236}">
                <a16:creationId xmlns:a16="http://schemas.microsoft.com/office/drawing/2014/main" id="{DDE77E62-AAF6-67F1-0447-599CFE83C04E}"/>
              </a:ext>
            </a:extLst>
          </p:cNvPr>
          <p:cNvSpPr>
            <a:spLocks noGrp="1"/>
          </p:cNvSpPr>
          <p:nvPr>
            <p:ph type="body" sz="quarter" idx="11"/>
          </p:nvPr>
        </p:nvSpPr>
        <p:spPr/>
        <p:txBody>
          <a:bodyPr/>
          <a:lstStyle/>
          <a:p>
            <a:pPr rtl="0" fontAlgn="base">
              <a:lnSpc>
                <a:spcPct val="150000"/>
              </a:lnSpc>
              <a:spcBef>
                <a:spcPts val="0"/>
              </a:spcBef>
              <a:spcAft>
                <a:spcPts val="1000"/>
              </a:spcAft>
              <a:buFont typeface="Wingdings" panose="05000000000000000000" pitchFamily="2" charset="2"/>
              <a:buChar char="Ø"/>
            </a:pPr>
            <a:r>
              <a:rPr lang="en-US" sz="3200" b="0" i="0" u="none" strike="noStrike" dirty="0">
                <a:solidFill>
                  <a:schemeClr val="bg2">
                    <a:lumMod val="25000"/>
                  </a:schemeClr>
                </a:solidFill>
                <a:effectLst/>
              </a:rPr>
              <a:t> Self Management</a:t>
            </a:r>
          </a:p>
          <a:p>
            <a:pPr rtl="0" fontAlgn="base">
              <a:lnSpc>
                <a:spcPct val="150000"/>
              </a:lnSpc>
              <a:spcBef>
                <a:spcPts val="0"/>
              </a:spcBef>
              <a:spcAft>
                <a:spcPts val="1000"/>
              </a:spcAft>
              <a:buFont typeface="Wingdings" panose="05000000000000000000" pitchFamily="2" charset="2"/>
              <a:buChar char="Ø"/>
            </a:pPr>
            <a:r>
              <a:rPr lang="en-US" sz="3200" b="0" i="0" u="none" strike="noStrike" dirty="0">
                <a:solidFill>
                  <a:schemeClr val="bg2">
                    <a:lumMod val="25000"/>
                  </a:schemeClr>
                </a:solidFill>
                <a:effectLst/>
              </a:rPr>
              <a:t> Time Management</a:t>
            </a:r>
          </a:p>
          <a:p>
            <a:pPr rtl="0" fontAlgn="base">
              <a:lnSpc>
                <a:spcPct val="150000"/>
              </a:lnSpc>
              <a:spcBef>
                <a:spcPts val="0"/>
              </a:spcBef>
              <a:spcAft>
                <a:spcPts val="1000"/>
              </a:spcAft>
              <a:buFont typeface="Wingdings" panose="05000000000000000000" pitchFamily="2" charset="2"/>
              <a:buChar char="Ø"/>
            </a:pPr>
            <a:r>
              <a:rPr lang="en-US" sz="3200" b="0" i="0" u="none" strike="noStrike" dirty="0">
                <a:solidFill>
                  <a:schemeClr val="bg2">
                    <a:lumMod val="25000"/>
                  </a:schemeClr>
                </a:solidFill>
                <a:effectLst/>
              </a:rPr>
              <a:t> Materials Management</a:t>
            </a:r>
          </a:p>
          <a:p>
            <a:pPr rtl="0" fontAlgn="base">
              <a:lnSpc>
                <a:spcPct val="150000"/>
              </a:lnSpc>
              <a:spcBef>
                <a:spcPts val="0"/>
              </a:spcBef>
              <a:spcAft>
                <a:spcPts val="1000"/>
              </a:spcAft>
              <a:buFont typeface="Wingdings" panose="05000000000000000000" pitchFamily="2" charset="2"/>
              <a:buChar char="Ø"/>
            </a:pPr>
            <a:r>
              <a:rPr lang="en-US" sz="3200" b="0" i="0" u="none" strike="noStrike" dirty="0">
                <a:solidFill>
                  <a:schemeClr val="bg2">
                    <a:lumMod val="25000"/>
                  </a:schemeClr>
                </a:solidFill>
                <a:effectLst/>
              </a:rPr>
              <a:t> Information Management</a:t>
            </a:r>
          </a:p>
        </p:txBody>
      </p:sp>
      <p:sp>
        <p:nvSpPr>
          <p:cNvPr id="5" name="Slide Number Placeholder 4">
            <a:extLst>
              <a:ext uri="{FF2B5EF4-FFF2-40B4-BE49-F238E27FC236}">
                <a16:creationId xmlns:a16="http://schemas.microsoft.com/office/drawing/2014/main" id="{311E86E7-26A1-A5AC-1994-6C8C7D80C2D8}"/>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17</a:t>
            </a:fld>
            <a:endParaRPr lang="en-US" dirty="0"/>
          </a:p>
        </p:txBody>
      </p:sp>
      <p:pic>
        <p:nvPicPr>
          <p:cNvPr id="6146" name="Picture 2" descr="picture of a man looking through a telescope which symbolizes how executive functions look and can manifest">
            <a:extLst>
              <a:ext uri="{FF2B5EF4-FFF2-40B4-BE49-F238E27FC236}">
                <a16:creationId xmlns:a16="http://schemas.microsoft.com/office/drawing/2014/main" id="{5C98BC90-2DCD-B0E4-658B-03921DADEE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054" y="1841231"/>
            <a:ext cx="4848225"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402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E062-D14E-3DF3-A8D0-8E158EDD5FA9}"/>
              </a:ext>
            </a:extLst>
          </p:cNvPr>
          <p:cNvSpPr>
            <a:spLocks noGrp="1"/>
          </p:cNvSpPr>
          <p:nvPr>
            <p:ph type="title"/>
          </p:nvPr>
        </p:nvSpPr>
        <p:spPr>
          <a:xfrm>
            <a:off x="602901" y="240004"/>
            <a:ext cx="11111797" cy="1508760"/>
          </a:xfrm>
        </p:spPr>
        <p:txBody>
          <a:bodyPr/>
          <a:lstStyle/>
          <a:p>
            <a:r>
              <a:rPr lang="en-US" dirty="0"/>
              <a:t>MANIFESTATION AREA: </a:t>
            </a:r>
            <a:r>
              <a:rPr lang="en-US" dirty="0">
                <a:solidFill>
                  <a:srgbClr val="009E47"/>
                </a:solidFill>
              </a:rPr>
              <a:t>SELF-MANAGEMENT</a:t>
            </a:r>
          </a:p>
        </p:txBody>
      </p:sp>
      <p:sp>
        <p:nvSpPr>
          <p:cNvPr id="3" name="Text Placeholder 2">
            <a:extLst>
              <a:ext uri="{FF2B5EF4-FFF2-40B4-BE49-F238E27FC236}">
                <a16:creationId xmlns:a16="http://schemas.microsoft.com/office/drawing/2014/main" id="{DDE5C038-9A0D-DDDB-9DD2-787525A437B2}"/>
              </a:ext>
            </a:extLst>
          </p:cNvPr>
          <p:cNvSpPr>
            <a:spLocks noGrp="1"/>
          </p:cNvSpPr>
          <p:nvPr>
            <p:ph type="body" sz="quarter" idx="10"/>
          </p:nvPr>
        </p:nvSpPr>
        <p:spPr>
          <a:xfrm>
            <a:off x="622998" y="1841231"/>
            <a:ext cx="6407067" cy="3873769"/>
          </a:xfrm>
        </p:spPr>
        <p:txBody>
          <a:bodyPr/>
          <a:lstStyle/>
          <a:p>
            <a:pPr marL="378460" indent="-457200" rtl="0" fontAlgn="base">
              <a:spcBef>
                <a:spcPts val="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Taking </a:t>
            </a:r>
            <a:r>
              <a:rPr lang="en-US" sz="3200" b="0" i="0" u="none" strike="noStrike" dirty="0">
                <a:solidFill>
                  <a:schemeClr val="tx1">
                    <a:lumMod val="85000"/>
                    <a:lumOff val="15000"/>
                  </a:schemeClr>
                </a:solidFill>
                <a:effectLst/>
              </a:rPr>
              <a:t>responsibility</a:t>
            </a:r>
            <a:r>
              <a:rPr lang="en-US" sz="3200" b="0" i="0" u="none" strike="noStrike" dirty="0">
                <a:solidFill>
                  <a:schemeClr val="tx1">
                    <a:lumMod val="75000"/>
                    <a:lumOff val="25000"/>
                  </a:schemeClr>
                </a:solidFill>
                <a:effectLst/>
              </a:rPr>
              <a:t> for your own behavior, actions, and well-being</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Self-regulation</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Sensory regulation</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Social competence</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85000"/>
                    <a:lumOff val="15000"/>
                  </a:schemeClr>
                </a:solidFill>
                <a:effectLst/>
              </a:rPr>
              <a:t>Impulse</a:t>
            </a:r>
            <a:r>
              <a:rPr lang="en-US" sz="3200" b="0" i="0" u="none" strike="noStrike" dirty="0">
                <a:solidFill>
                  <a:schemeClr val="tx1">
                    <a:lumMod val="75000"/>
                    <a:lumOff val="25000"/>
                  </a:schemeClr>
                </a:solidFill>
                <a:effectLst/>
              </a:rPr>
              <a:t> control</a:t>
            </a:r>
          </a:p>
          <a:p>
            <a:endParaRPr lang="en-US" dirty="0">
              <a:solidFill>
                <a:schemeClr val="tx1">
                  <a:lumMod val="75000"/>
                  <a:lumOff val="25000"/>
                </a:schemeClr>
              </a:solidFill>
            </a:endParaRPr>
          </a:p>
        </p:txBody>
      </p:sp>
      <p:sp>
        <p:nvSpPr>
          <p:cNvPr id="4" name="Text Placeholder 3">
            <a:extLst>
              <a:ext uri="{FF2B5EF4-FFF2-40B4-BE49-F238E27FC236}">
                <a16:creationId xmlns:a16="http://schemas.microsoft.com/office/drawing/2014/main" id="{0E16B669-7F16-91AF-E4D1-58F7B8C1507F}"/>
              </a:ext>
              <a:ext uri="{C183D7F6-B498-43B3-948B-1728B52AA6E4}">
                <adec:decorative xmlns:adec="http://schemas.microsoft.com/office/drawing/2017/decorative" val="1"/>
              </a:ext>
            </a:extLst>
          </p:cNvPr>
          <p:cNvSpPr>
            <a:spLocks noGrp="1"/>
          </p:cNvSpPr>
          <p:nvPr>
            <p:ph type="body" sz="quarter" idx="11"/>
          </p:nvPr>
        </p:nvSpPr>
        <p:spPr>
          <a:xfrm>
            <a:off x="7563454" y="1986758"/>
            <a:ext cx="4254919" cy="3842660"/>
          </a:xfrm>
        </p:spPr>
        <p:txBody>
          <a:bodyPr/>
          <a:lstStyle/>
          <a:p>
            <a:pPr marL="0" indent="0" rtl="0">
              <a:spcBef>
                <a:spcPts val="0"/>
              </a:spcBef>
              <a:spcAft>
                <a:spcPts val="600"/>
              </a:spcAft>
              <a:buNone/>
            </a:pPr>
            <a:r>
              <a:rPr lang="en-US" sz="3200" b="1" i="1" u="none" strike="noStrike" dirty="0">
                <a:solidFill>
                  <a:srgbClr val="612A8A"/>
                </a:solidFill>
                <a:effectLst/>
              </a:rPr>
              <a:t>Executive Functions:</a:t>
            </a:r>
            <a:endParaRPr lang="en-US" sz="3200" b="1"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Emotional Control</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Inhibitory Control</a:t>
            </a:r>
            <a:endParaRPr lang="en-US" sz="3200" b="0" dirty="0">
              <a:solidFill>
                <a:srgbClr val="612A8A"/>
              </a:solidFill>
              <a:effectLst/>
            </a:endParaRPr>
          </a:p>
          <a:p>
            <a:pPr marL="0" indent="0">
              <a:spcBef>
                <a:spcPts val="0"/>
              </a:spcBef>
              <a:spcAft>
                <a:spcPts val="600"/>
              </a:spcAft>
              <a:buNone/>
            </a:pPr>
            <a:r>
              <a:rPr lang="en-US" sz="3200" b="0" i="0" u="none" strike="noStrike" dirty="0">
                <a:solidFill>
                  <a:srgbClr val="612A8A"/>
                </a:solidFill>
                <a:effectLst/>
              </a:rPr>
              <a:t>Initiating</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Shifting</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Self-Monitoring</a:t>
            </a:r>
            <a:endParaRPr lang="en-US" dirty="0">
              <a:solidFill>
                <a:srgbClr val="7030A0"/>
              </a:solidFill>
            </a:endParaRPr>
          </a:p>
        </p:txBody>
      </p:sp>
      <p:sp>
        <p:nvSpPr>
          <p:cNvPr id="5" name="Slide Number Placeholder 4">
            <a:extLst>
              <a:ext uri="{FF2B5EF4-FFF2-40B4-BE49-F238E27FC236}">
                <a16:creationId xmlns:a16="http://schemas.microsoft.com/office/drawing/2014/main" id="{087C8FBE-D3BF-6AC9-E6CE-F0406F3572E7}"/>
              </a:ext>
            </a:extLst>
          </p:cNvPr>
          <p:cNvSpPr>
            <a:spLocks noGrp="1"/>
          </p:cNvSpPr>
          <p:nvPr>
            <p:ph type="sldNum" sz="quarter" idx="12"/>
          </p:nvPr>
        </p:nvSpPr>
        <p:spPr/>
        <p:txBody>
          <a:bodyPr/>
          <a:lstStyle/>
          <a:p>
            <a:fld id="{80AD2437-B558-414C-94B2-800AD1118709}" type="slidenum">
              <a:rPr lang="en-US" smtClean="0"/>
              <a:pPr/>
              <a:t>18</a:t>
            </a:fld>
            <a:endParaRPr lang="en-US" dirty="0"/>
          </a:p>
        </p:txBody>
      </p:sp>
    </p:spTree>
    <p:extLst>
      <p:ext uri="{BB962C8B-B14F-4D97-AF65-F5344CB8AC3E}">
        <p14:creationId xmlns:p14="http://schemas.microsoft.com/office/powerpoint/2010/main" val="378122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91A81-5F2D-D86E-7B97-AFF00E38EE4E}"/>
              </a:ext>
            </a:extLst>
          </p:cNvPr>
          <p:cNvSpPr>
            <a:spLocks noGrp="1"/>
          </p:cNvSpPr>
          <p:nvPr>
            <p:ph type="title"/>
          </p:nvPr>
        </p:nvSpPr>
        <p:spPr>
          <a:xfrm>
            <a:off x="602901" y="560844"/>
            <a:ext cx="10999091" cy="770649"/>
          </a:xfrm>
        </p:spPr>
        <p:txBody>
          <a:bodyPr/>
          <a:lstStyle/>
          <a:p>
            <a:r>
              <a:rPr lang="en-US" dirty="0"/>
              <a:t>MANIFESTATION AREA: </a:t>
            </a:r>
            <a:r>
              <a:rPr lang="en-US" dirty="0">
                <a:solidFill>
                  <a:srgbClr val="009E47"/>
                </a:solidFill>
              </a:rPr>
              <a:t>TIME-MANAGEMENT</a:t>
            </a:r>
          </a:p>
        </p:txBody>
      </p:sp>
      <p:sp>
        <p:nvSpPr>
          <p:cNvPr id="3" name="Text Placeholder 2">
            <a:extLst>
              <a:ext uri="{FF2B5EF4-FFF2-40B4-BE49-F238E27FC236}">
                <a16:creationId xmlns:a16="http://schemas.microsoft.com/office/drawing/2014/main" id="{D71C7E6D-2417-1DDE-8B6A-7DFF96F659B2}"/>
              </a:ext>
            </a:extLst>
          </p:cNvPr>
          <p:cNvSpPr>
            <a:spLocks noGrp="1"/>
          </p:cNvSpPr>
          <p:nvPr>
            <p:ph type="body" sz="quarter" idx="10"/>
          </p:nvPr>
        </p:nvSpPr>
        <p:spPr>
          <a:xfrm>
            <a:off x="622997" y="1398784"/>
            <a:ext cx="7045129" cy="4316216"/>
          </a:xfrm>
        </p:spPr>
        <p:txBody>
          <a:bodyPr/>
          <a:lstStyle/>
          <a:p>
            <a:pPr marL="378460" indent="-457200" rtl="0" fontAlgn="base">
              <a:spcBef>
                <a:spcPts val="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Ability to use time effectively and productively</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Understand the abstract concept of time</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Chunk routines/projects into pieces and know how long each piece will take</a:t>
            </a:r>
          </a:p>
          <a:p>
            <a:pPr marL="914400" lvl="1" indent="-457200" rtl="0" fontAlgn="base">
              <a:spcBef>
                <a:spcPts val="700"/>
              </a:spcBef>
              <a:spcAft>
                <a:spcPts val="600"/>
              </a:spcAft>
              <a:buFont typeface="Wingdings" panose="05000000000000000000" pitchFamily="2" charset="2"/>
              <a:buChar char="Ø"/>
            </a:pPr>
            <a:r>
              <a:rPr lang="en-US" sz="3200" b="0" i="0" u="none" strike="noStrike" dirty="0">
                <a:solidFill>
                  <a:schemeClr val="tx1">
                    <a:lumMod val="75000"/>
                    <a:lumOff val="25000"/>
                  </a:schemeClr>
                </a:solidFill>
                <a:effectLst/>
              </a:rPr>
              <a:t>Know when to start, how long to work, when to stop</a:t>
            </a:r>
          </a:p>
        </p:txBody>
      </p:sp>
      <p:sp>
        <p:nvSpPr>
          <p:cNvPr id="4" name="Text Placeholder 3">
            <a:extLst>
              <a:ext uri="{FF2B5EF4-FFF2-40B4-BE49-F238E27FC236}">
                <a16:creationId xmlns:a16="http://schemas.microsoft.com/office/drawing/2014/main" id="{1F70DFF1-6A8A-B671-DA62-E52D55A9DEAA}"/>
              </a:ext>
              <a:ext uri="{C183D7F6-B498-43B3-948B-1728B52AA6E4}">
                <adec:decorative xmlns:adec="http://schemas.microsoft.com/office/drawing/2017/decorative" val="1"/>
              </a:ext>
            </a:extLst>
          </p:cNvPr>
          <p:cNvSpPr>
            <a:spLocks noGrp="1"/>
          </p:cNvSpPr>
          <p:nvPr>
            <p:ph type="body" sz="quarter" idx="11"/>
          </p:nvPr>
        </p:nvSpPr>
        <p:spPr>
          <a:xfrm>
            <a:off x="7837206" y="1398783"/>
            <a:ext cx="3753476" cy="4316215"/>
          </a:xfrm>
        </p:spPr>
        <p:txBody>
          <a:bodyPr/>
          <a:lstStyle/>
          <a:p>
            <a:pPr marL="0" indent="0" rtl="0">
              <a:spcBef>
                <a:spcPts val="0"/>
              </a:spcBef>
              <a:spcAft>
                <a:spcPts val="600"/>
              </a:spcAft>
              <a:buNone/>
            </a:pPr>
            <a:r>
              <a:rPr lang="en-US" sz="3200" b="1" i="1" u="none" strike="noStrike" dirty="0">
                <a:solidFill>
                  <a:srgbClr val="7030A0"/>
                </a:solidFill>
                <a:effectLst/>
              </a:rPr>
              <a:t>Executive Functions:</a:t>
            </a:r>
            <a:endParaRPr lang="en-US" sz="3200" b="1" dirty="0">
              <a:solidFill>
                <a:srgbClr val="7030A0"/>
              </a:solidFill>
              <a:effectLst/>
            </a:endParaRPr>
          </a:p>
          <a:p>
            <a:pPr marL="0" indent="0" rtl="0">
              <a:spcBef>
                <a:spcPts val="0"/>
              </a:spcBef>
              <a:spcAft>
                <a:spcPts val="600"/>
              </a:spcAft>
              <a:buNone/>
            </a:pPr>
            <a:r>
              <a:rPr lang="en-US" sz="3200" b="0" i="0" u="none" strike="noStrike" dirty="0">
                <a:solidFill>
                  <a:srgbClr val="7030A0"/>
                </a:solidFill>
                <a:effectLst/>
              </a:rPr>
              <a:t>Goal Setting</a:t>
            </a:r>
            <a:endParaRPr lang="en-US" sz="3200" b="0" dirty="0">
              <a:solidFill>
                <a:srgbClr val="7030A0"/>
              </a:solidFill>
              <a:effectLst/>
            </a:endParaRPr>
          </a:p>
          <a:p>
            <a:pPr marL="0" indent="0" rtl="0">
              <a:spcBef>
                <a:spcPts val="0"/>
              </a:spcBef>
              <a:spcAft>
                <a:spcPts val="600"/>
              </a:spcAft>
              <a:buNone/>
            </a:pPr>
            <a:r>
              <a:rPr lang="en-US" sz="3200" b="0" i="0" u="none" strike="noStrike" dirty="0">
                <a:solidFill>
                  <a:srgbClr val="7030A0"/>
                </a:solidFill>
                <a:effectLst/>
              </a:rPr>
              <a:t>Planning</a:t>
            </a:r>
            <a:endParaRPr lang="en-US" sz="3200" dirty="0">
              <a:solidFill>
                <a:srgbClr val="7030A0"/>
              </a:solidFill>
            </a:endParaRPr>
          </a:p>
          <a:p>
            <a:pPr marL="0" indent="0" rtl="0">
              <a:spcBef>
                <a:spcPts val="0"/>
              </a:spcBef>
              <a:spcAft>
                <a:spcPts val="600"/>
              </a:spcAft>
              <a:buNone/>
            </a:pPr>
            <a:r>
              <a:rPr lang="en-US" sz="3200" b="0" i="0" u="none" strike="noStrike" dirty="0">
                <a:solidFill>
                  <a:srgbClr val="7030A0"/>
                </a:solidFill>
                <a:effectLst/>
              </a:rPr>
              <a:t>Initiating</a:t>
            </a:r>
            <a:endParaRPr lang="en-US" sz="3200" b="0" dirty="0">
              <a:solidFill>
                <a:srgbClr val="7030A0"/>
              </a:solidFill>
              <a:effectLst/>
            </a:endParaRPr>
          </a:p>
          <a:p>
            <a:pPr marL="0" indent="0" rtl="0">
              <a:spcBef>
                <a:spcPts val="0"/>
              </a:spcBef>
              <a:spcAft>
                <a:spcPts val="600"/>
              </a:spcAft>
              <a:buNone/>
            </a:pPr>
            <a:r>
              <a:rPr lang="en-US" sz="3200" b="0" i="0" u="none" strike="noStrike" dirty="0">
                <a:solidFill>
                  <a:srgbClr val="7030A0"/>
                </a:solidFill>
                <a:effectLst/>
              </a:rPr>
              <a:t>Working Memory</a:t>
            </a:r>
            <a:endParaRPr lang="en-US" sz="3200" b="0" dirty="0">
              <a:solidFill>
                <a:srgbClr val="7030A0"/>
              </a:solidFill>
              <a:effectLst/>
            </a:endParaRPr>
          </a:p>
          <a:p>
            <a:pPr marL="0" indent="0" rtl="0">
              <a:spcBef>
                <a:spcPts val="0"/>
              </a:spcBef>
              <a:spcAft>
                <a:spcPts val="600"/>
              </a:spcAft>
              <a:buNone/>
            </a:pPr>
            <a:r>
              <a:rPr lang="en-US" sz="3200" b="0" i="0" u="none" strike="noStrike" dirty="0">
                <a:solidFill>
                  <a:srgbClr val="7030A0"/>
                </a:solidFill>
                <a:effectLst/>
              </a:rPr>
              <a:t>Shifting</a:t>
            </a:r>
            <a:endParaRPr lang="en-US" sz="3200" b="0" dirty="0">
              <a:solidFill>
                <a:srgbClr val="7030A0"/>
              </a:solidFill>
              <a:effectLst/>
            </a:endParaRPr>
          </a:p>
          <a:p>
            <a:pPr marL="0" indent="0" rtl="0">
              <a:spcBef>
                <a:spcPts val="0"/>
              </a:spcBef>
              <a:spcAft>
                <a:spcPts val="600"/>
              </a:spcAft>
              <a:buNone/>
            </a:pPr>
            <a:r>
              <a:rPr lang="en-US" sz="3200" b="0" i="0" u="none" strike="noStrike" dirty="0">
                <a:solidFill>
                  <a:srgbClr val="7030A0"/>
                </a:solidFill>
                <a:effectLst/>
              </a:rPr>
              <a:t>Self-Monitoring</a:t>
            </a:r>
            <a:endParaRPr lang="en-US" sz="3200" b="0" dirty="0">
              <a:solidFill>
                <a:srgbClr val="7030A0"/>
              </a:solidFill>
              <a:effectLst/>
            </a:endParaRPr>
          </a:p>
        </p:txBody>
      </p:sp>
      <p:sp>
        <p:nvSpPr>
          <p:cNvPr id="5" name="Slide Number Placeholder 4">
            <a:extLst>
              <a:ext uri="{FF2B5EF4-FFF2-40B4-BE49-F238E27FC236}">
                <a16:creationId xmlns:a16="http://schemas.microsoft.com/office/drawing/2014/main" id="{260EC355-F944-E9CB-B583-CAC2027323E9}"/>
              </a:ext>
            </a:extLst>
          </p:cNvPr>
          <p:cNvSpPr>
            <a:spLocks noGrp="1"/>
          </p:cNvSpPr>
          <p:nvPr>
            <p:ph type="sldNum" sz="quarter" idx="12"/>
          </p:nvPr>
        </p:nvSpPr>
        <p:spPr/>
        <p:txBody>
          <a:bodyPr/>
          <a:lstStyle/>
          <a:p>
            <a:fld id="{80AD2437-B558-414C-94B2-800AD1118709}" type="slidenum">
              <a:rPr lang="en-US" smtClean="0"/>
              <a:pPr/>
              <a:t>19</a:t>
            </a:fld>
            <a:endParaRPr lang="en-US" dirty="0"/>
          </a:p>
        </p:txBody>
      </p:sp>
    </p:spTree>
    <p:extLst>
      <p:ext uri="{BB962C8B-B14F-4D97-AF65-F5344CB8AC3E}">
        <p14:creationId xmlns:p14="http://schemas.microsoft.com/office/powerpoint/2010/main" val="74818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D048-EDE0-A8C5-6A42-313A878F59D0}"/>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AC86E1B0-46A7-6C49-301D-1CCD07DB3E4B}"/>
              </a:ext>
            </a:extLst>
          </p:cNvPr>
          <p:cNvSpPr>
            <a:spLocks noGrp="1"/>
          </p:cNvSpPr>
          <p:nvPr>
            <p:ph type="body" sz="quarter" idx="10"/>
          </p:nvPr>
        </p:nvSpPr>
        <p:spPr/>
        <p:txBody>
          <a:bodyPr/>
          <a:lstStyle/>
          <a:p>
            <a:pPr marL="0" indent="0">
              <a:buNone/>
            </a:pPr>
            <a:r>
              <a:rPr lang="en-US" sz="3200" dirty="0"/>
              <a:t>Participants will:</a:t>
            </a:r>
          </a:p>
          <a:p>
            <a:pPr>
              <a:buFont typeface="Wingdings" panose="05000000000000000000" pitchFamily="2" charset="2"/>
              <a:buChar char="Ø"/>
            </a:pPr>
            <a:r>
              <a:rPr lang="en-US" sz="3200" dirty="0"/>
              <a:t> Understand the connection between executive functioning and being successful in education, work, relationships, and life</a:t>
            </a:r>
          </a:p>
          <a:p>
            <a:pPr>
              <a:buFont typeface="Wingdings" panose="05000000000000000000" pitchFamily="2" charset="2"/>
              <a:buChar char="Ø"/>
            </a:pPr>
            <a:r>
              <a:rPr lang="en-US" sz="3200" dirty="0"/>
              <a:t> Understand how executive functions manifest into observable management areas and are foundational to everything we do</a:t>
            </a:r>
          </a:p>
          <a:p>
            <a:pPr>
              <a:buFont typeface="Wingdings" panose="05000000000000000000" pitchFamily="2" charset="2"/>
              <a:buChar char="Ø"/>
            </a:pPr>
            <a:r>
              <a:rPr lang="en-US" sz="3200" dirty="0"/>
              <a:t> Discuss and practice addressing executive disfunction with multiple strategies</a:t>
            </a:r>
          </a:p>
        </p:txBody>
      </p:sp>
      <p:sp>
        <p:nvSpPr>
          <p:cNvPr id="4" name="Slide Number Placeholder 3">
            <a:extLst>
              <a:ext uri="{FF2B5EF4-FFF2-40B4-BE49-F238E27FC236}">
                <a16:creationId xmlns:a16="http://schemas.microsoft.com/office/drawing/2014/main" id="{B31774B4-AD9C-9E13-5B1D-5F7631738E63}"/>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a:t>
            </a:fld>
            <a:endParaRPr lang="en-US" dirty="0"/>
          </a:p>
        </p:txBody>
      </p:sp>
    </p:spTree>
    <p:extLst>
      <p:ext uri="{BB962C8B-B14F-4D97-AF65-F5344CB8AC3E}">
        <p14:creationId xmlns:p14="http://schemas.microsoft.com/office/powerpoint/2010/main" val="398001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5AA22-1B69-2265-FD21-06D6F75D2752}"/>
              </a:ext>
            </a:extLst>
          </p:cNvPr>
          <p:cNvSpPr>
            <a:spLocks noGrp="1"/>
          </p:cNvSpPr>
          <p:nvPr>
            <p:ph type="title"/>
          </p:nvPr>
        </p:nvSpPr>
        <p:spPr>
          <a:xfrm>
            <a:off x="602901" y="528760"/>
            <a:ext cx="10999091" cy="1026572"/>
          </a:xfrm>
        </p:spPr>
        <p:txBody>
          <a:bodyPr/>
          <a:lstStyle/>
          <a:p>
            <a:r>
              <a:rPr lang="en-US" dirty="0"/>
              <a:t>MANIFESTATION AREA: </a:t>
            </a:r>
            <a:r>
              <a:rPr lang="en-US" dirty="0">
                <a:solidFill>
                  <a:srgbClr val="009E47"/>
                </a:solidFill>
              </a:rPr>
              <a:t>MATERIALS-MANAGEMENT</a:t>
            </a:r>
          </a:p>
        </p:txBody>
      </p:sp>
      <p:sp>
        <p:nvSpPr>
          <p:cNvPr id="3" name="Text Placeholder 2">
            <a:extLst>
              <a:ext uri="{FF2B5EF4-FFF2-40B4-BE49-F238E27FC236}">
                <a16:creationId xmlns:a16="http://schemas.microsoft.com/office/drawing/2014/main" id="{1F39BE88-1A5D-7B94-2F2E-BA2457070C72}"/>
              </a:ext>
            </a:extLst>
          </p:cNvPr>
          <p:cNvSpPr>
            <a:spLocks noGrp="1"/>
          </p:cNvSpPr>
          <p:nvPr>
            <p:ph type="body" sz="quarter" idx="10"/>
          </p:nvPr>
        </p:nvSpPr>
        <p:spPr>
          <a:xfrm>
            <a:off x="602901" y="1748764"/>
            <a:ext cx="6331975" cy="3873769"/>
          </a:xfrm>
        </p:spPr>
        <p:txBody>
          <a:bodyPr/>
          <a:lstStyle/>
          <a:p>
            <a:pPr marL="207010" indent="-285750" rtl="0" fontAlgn="base">
              <a:spcBef>
                <a:spcPts val="0"/>
              </a:spcBef>
              <a:spcAft>
                <a:spcPts val="0"/>
              </a:spcAft>
              <a:buFont typeface="Wingdings" panose="05000000000000000000" pitchFamily="2" charset="2"/>
              <a:buChar char="Ø"/>
            </a:pPr>
            <a:r>
              <a:rPr lang="en-US" sz="3200" b="0" i="0" u="none" strike="noStrike" dirty="0">
                <a:solidFill>
                  <a:schemeClr val="tx1">
                    <a:lumMod val="85000"/>
                    <a:lumOff val="15000"/>
                  </a:schemeClr>
                </a:solidFill>
                <a:effectLst/>
              </a:rPr>
              <a:t> Ability to manage the “stuff” of school</a:t>
            </a:r>
          </a:p>
          <a:p>
            <a:pPr marL="742950" lvl="1"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85000"/>
                    <a:lumOff val="15000"/>
                  </a:schemeClr>
                </a:solidFill>
                <a:effectLst/>
              </a:rPr>
              <a:t> Having the right materials at the right time</a:t>
            </a:r>
          </a:p>
          <a:p>
            <a:pPr marL="742950" lvl="1"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85000"/>
                    <a:lumOff val="15000"/>
                  </a:schemeClr>
                </a:solidFill>
                <a:effectLst/>
              </a:rPr>
              <a:t> Knowing everything has a place</a:t>
            </a:r>
          </a:p>
          <a:p>
            <a:pPr marL="742950" lvl="1"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85000"/>
                    <a:lumOff val="15000"/>
                  </a:schemeClr>
                </a:solidFill>
                <a:effectLst/>
              </a:rPr>
              <a:t> Remembering to keep things in their place</a:t>
            </a:r>
          </a:p>
        </p:txBody>
      </p:sp>
      <p:sp>
        <p:nvSpPr>
          <p:cNvPr id="4" name="Text Placeholder 3">
            <a:extLst>
              <a:ext uri="{FF2B5EF4-FFF2-40B4-BE49-F238E27FC236}">
                <a16:creationId xmlns:a16="http://schemas.microsoft.com/office/drawing/2014/main" id="{B3B6DA8B-1835-F4C3-6BE1-A5A95BDB6491}"/>
              </a:ext>
            </a:extLst>
          </p:cNvPr>
          <p:cNvSpPr>
            <a:spLocks noGrp="1"/>
          </p:cNvSpPr>
          <p:nvPr>
            <p:ph type="body" sz="quarter" idx="11"/>
          </p:nvPr>
        </p:nvSpPr>
        <p:spPr>
          <a:xfrm>
            <a:off x="7408006" y="1748764"/>
            <a:ext cx="4048444" cy="3842660"/>
          </a:xfrm>
        </p:spPr>
        <p:txBody>
          <a:bodyPr/>
          <a:lstStyle/>
          <a:p>
            <a:pPr marL="0" indent="0" rtl="0">
              <a:spcBef>
                <a:spcPts val="0"/>
              </a:spcBef>
              <a:spcAft>
                <a:spcPts val="600"/>
              </a:spcAft>
              <a:buNone/>
            </a:pPr>
            <a:r>
              <a:rPr lang="en-US" sz="3200" b="1" i="1" u="none" strike="noStrike" dirty="0">
                <a:solidFill>
                  <a:srgbClr val="612A8A"/>
                </a:solidFill>
                <a:effectLst/>
              </a:rPr>
              <a:t>Executive Functions:</a:t>
            </a:r>
            <a:endParaRPr lang="en-US" sz="3200" b="1"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Organizing</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Initiating</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Working Memory</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Shifting</a:t>
            </a:r>
            <a:endParaRPr lang="en-US" sz="3200" b="0" dirty="0">
              <a:solidFill>
                <a:srgbClr val="612A8A"/>
              </a:solidFill>
              <a:effectLst/>
            </a:endParaRPr>
          </a:p>
          <a:p>
            <a:pPr marL="0" indent="0" rtl="0">
              <a:spcBef>
                <a:spcPts val="0"/>
              </a:spcBef>
              <a:spcAft>
                <a:spcPts val="600"/>
              </a:spcAft>
              <a:buNone/>
            </a:pPr>
            <a:r>
              <a:rPr lang="en-US" sz="3200" b="0" i="0" u="none" strike="noStrike" dirty="0">
                <a:solidFill>
                  <a:srgbClr val="612A8A"/>
                </a:solidFill>
                <a:effectLst/>
              </a:rPr>
              <a:t>Self-Monitoring</a:t>
            </a:r>
            <a:endParaRPr lang="en-US" sz="3200" b="0" dirty="0">
              <a:solidFill>
                <a:srgbClr val="612A8A"/>
              </a:solidFill>
              <a:effectLst/>
            </a:endParaRPr>
          </a:p>
        </p:txBody>
      </p:sp>
      <p:sp>
        <p:nvSpPr>
          <p:cNvPr id="5" name="Slide Number Placeholder 4">
            <a:extLst>
              <a:ext uri="{FF2B5EF4-FFF2-40B4-BE49-F238E27FC236}">
                <a16:creationId xmlns:a16="http://schemas.microsoft.com/office/drawing/2014/main" id="{F08D6807-E8F9-50E3-F0D8-F72A2BCCD490}"/>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20</a:t>
            </a:fld>
            <a:endParaRPr lang="en-US" dirty="0"/>
          </a:p>
        </p:txBody>
      </p:sp>
    </p:spTree>
    <p:extLst>
      <p:ext uri="{BB962C8B-B14F-4D97-AF65-F5344CB8AC3E}">
        <p14:creationId xmlns:p14="http://schemas.microsoft.com/office/powerpoint/2010/main" val="1352331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3B51-C31E-0BDB-D7F4-7DB1C2121842}"/>
              </a:ext>
            </a:extLst>
          </p:cNvPr>
          <p:cNvSpPr>
            <a:spLocks noGrp="1"/>
          </p:cNvSpPr>
          <p:nvPr>
            <p:ph type="title"/>
          </p:nvPr>
        </p:nvSpPr>
        <p:spPr>
          <a:xfrm>
            <a:off x="602901" y="240004"/>
            <a:ext cx="11111797" cy="1508760"/>
          </a:xfrm>
        </p:spPr>
        <p:txBody>
          <a:bodyPr/>
          <a:lstStyle/>
          <a:p>
            <a:r>
              <a:rPr lang="en-US" dirty="0"/>
              <a:t>MANIFESTATION AREA: </a:t>
            </a:r>
            <a:r>
              <a:rPr lang="en-US" dirty="0">
                <a:solidFill>
                  <a:schemeClr val="accent6"/>
                </a:solidFill>
              </a:rPr>
              <a:t>INFORMATION-MANAGEMENT</a:t>
            </a:r>
            <a:endParaRPr lang="en-US" dirty="0"/>
          </a:p>
        </p:txBody>
      </p:sp>
      <p:sp>
        <p:nvSpPr>
          <p:cNvPr id="3" name="Text Placeholder 2">
            <a:extLst>
              <a:ext uri="{FF2B5EF4-FFF2-40B4-BE49-F238E27FC236}">
                <a16:creationId xmlns:a16="http://schemas.microsoft.com/office/drawing/2014/main" id="{A8164DB4-1099-0EDE-11FB-5F6268A7FDD0}"/>
              </a:ext>
            </a:extLst>
          </p:cNvPr>
          <p:cNvSpPr>
            <a:spLocks noGrp="1"/>
          </p:cNvSpPr>
          <p:nvPr>
            <p:ph type="body" sz="quarter" idx="10"/>
          </p:nvPr>
        </p:nvSpPr>
        <p:spPr>
          <a:xfrm>
            <a:off x="816081" y="1748764"/>
            <a:ext cx="5722371" cy="3194188"/>
          </a:xfrm>
        </p:spPr>
        <p:txBody>
          <a:bodyPr/>
          <a:lstStyle/>
          <a:p>
            <a:pPr marL="207010" indent="-285750" rtl="0" fontAlgn="base">
              <a:spcBef>
                <a:spcPts val="0"/>
              </a:spcBef>
              <a:spcAft>
                <a:spcPts val="0"/>
              </a:spcAft>
              <a:buFont typeface="Wingdings" panose="05000000000000000000" pitchFamily="2" charset="2"/>
              <a:buChar char="Ø"/>
            </a:pPr>
            <a:r>
              <a:rPr lang="en-US" sz="3200" b="0" i="0" u="none" strike="noStrike" dirty="0">
                <a:solidFill>
                  <a:schemeClr val="tx1">
                    <a:lumMod val="75000"/>
                    <a:lumOff val="25000"/>
                  </a:schemeClr>
                </a:solidFill>
                <a:effectLst/>
              </a:rPr>
              <a:t> Ability to acquire, retain, and use information</a:t>
            </a:r>
          </a:p>
          <a:p>
            <a:pPr marL="742950" lvl="1"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75000"/>
                    <a:lumOff val="25000"/>
                  </a:schemeClr>
                </a:solidFill>
                <a:effectLst/>
              </a:rPr>
              <a:t> Can take notes</a:t>
            </a:r>
          </a:p>
          <a:p>
            <a:pPr marL="742950" lvl="1"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75000"/>
                    <a:lumOff val="25000"/>
                  </a:schemeClr>
                </a:solidFill>
                <a:effectLst/>
              </a:rPr>
              <a:t> Can organize facts, information</a:t>
            </a:r>
          </a:p>
          <a:p>
            <a:pPr marL="742950" lvl="1"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75000"/>
                    <a:lumOff val="25000"/>
                  </a:schemeClr>
                </a:solidFill>
                <a:effectLst/>
              </a:rPr>
              <a:t> Can manipulate information in creative ways</a:t>
            </a:r>
          </a:p>
        </p:txBody>
      </p:sp>
      <p:sp>
        <p:nvSpPr>
          <p:cNvPr id="4" name="Text Placeholder 3">
            <a:extLst>
              <a:ext uri="{FF2B5EF4-FFF2-40B4-BE49-F238E27FC236}">
                <a16:creationId xmlns:a16="http://schemas.microsoft.com/office/drawing/2014/main" id="{AB014BE6-B5A0-217A-D0B1-D479ACF5BA1D}"/>
              </a:ext>
            </a:extLst>
          </p:cNvPr>
          <p:cNvSpPr>
            <a:spLocks noGrp="1"/>
          </p:cNvSpPr>
          <p:nvPr>
            <p:ph type="body" sz="quarter" idx="11"/>
          </p:nvPr>
        </p:nvSpPr>
        <p:spPr>
          <a:xfrm>
            <a:off x="7312293" y="1748764"/>
            <a:ext cx="4402405" cy="3842660"/>
          </a:xfrm>
        </p:spPr>
        <p:txBody>
          <a:bodyPr/>
          <a:lstStyle/>
          <a:p>
            <a:pPr marL="0" indent="0" rtl="0">
              <a:spcBef>
                <a:spcPts val="0"/>
              </a:spcBef>
              <a:spcAft>
                <a:spcPts val="0"/>
              </a:spcAft>
              <a:buNone/>
            </a:pPr>
            <a:r>
              <a:rPr lang="en-US" sz="3200" b="0" i="1" u="none" strike="noStrike" dirty="0">
                <a:solidFill>
                  <a:srgbClr val="7030A0"/>
                </a:solidFill>
                <a:effectLst/>
              </a:rPr>
              <a:t>Executive Functions:</a:t>
            </a:r>
            <a:endParaRPr lang="en-US" sz="3200" b="0" dirty="0">
              <a:solidFill>
                <a:srgbClr val="7030A0"/>
              </a:solidFill>
              <a:effectLst/>
            </a:endParaRPr>
          </a:p>
          <a:p>
            <a:pPr marL="0" indent="0" rtl="0">
              <a:spcBef>
                <a:spcPts val="0"/>
              </a:spcBef>
              <a:spcAft>
                <a:spcPts val="0"/>
              </a:spcAft>
              <a:buNone/>
            </a:pPr>
            <a:r>
              <a:rPr lang="en-US" sz="3200" b="0" i="0" u="none" strike="noStrike" dirty="0">
                <a:solidFill>
                  <a:srgbClr val="7030A0"/>
                </a:solidFill>
                <a:effectLst/>
              </a:rPr>
              <a:t>Goal Setting</a:t>
            </a:r>
            <a:endParaRPr lang="en-US" sz="3200" b="0" dirty="0">
              <a:solidFill>
                <a:srgbClr val="7030A0"/>
              </a:solidFill>
              <a:effectLst/>
            </a:endParaRPr>
          </a:p>
          <a:p>
            <a:pPr marL="0" indent="0" rtl="0">
              <a:spcBef>
                <a:spcPts val="0"/>
              </a:spcBef>
              <a:spcAft>
                <a:spcPts val="0"/>
              </a:spcAft>
              <a:buNone/>
            </a:pPr>
            <a:r>
              <a:rPr lang="en-US" sz="3200" b="0" i="0" u="none" strike="noStrike" dirty="0">
                <a:solidFill>
                  <a:srgbClr val="7030A0"/>
                </a:solidFill>
                <a:effectLst/>
              </a:rPr>
              <a:t>Organizing</a:t>
            </a:r>
            <a:endParaRPr lang="en-US" sz="3200" b="0" dirty="0">
              <a:solidFill>
                <a:srgbClr val="7030A0"/>
              </a:solidFill>
              <a:effectLst/>
            </a:endParaRPr>
          </a:p>
          <a:p>
            <a:pPr marL="0" indent="0" rtl="0">
              <a:spcBef>
                <a:spcPts val="0"/>
              </a:spcBef>
              <a:spcAft>
                <a:spcPts val="0"/>
              </a:spcAft>
              <a:buNone/>
            </a:pPr>
            <a:r>
              <a:rPr lang="en-US" sz="3200" b="0" i="0" u="none" strike="noStrike" dirty="0">
                <a:solidFill>
                  <a:srgbClr val="7030A0"/>
                </a:solidFill>
                <a:effectLst/>
              </a:rPr>
              <a:t>Initiating</a:t>
            </a:r>
            <a:endParaRPr lang="en-US" sz="3200" b="0" dirty="0">
              <a:solidFill>
                <a:srgbClr val="7030A0"/>
              </a:solidFill>
              <a:effectLst/>
            </a:endParaRPr>
          </a:p>
          <a:p>
            <a:pPr marL="0" indent="0" rtl="0">
              <a:spcBef>
                <a:spcPts val="0"/>
              </a:spcBef>
              <a:spcAft>
                <a:spcPts val="0"/>
              </a:spcAft>
              <a:buNone/>
            </a:pPr>
            <a:r>
              <a:rPr lang="en-US" sz="3200" b="0" i="0" u="none" strike="noStrike" dirty="0">
                <a:solidFill>
                  <a:srgbClr val="7030A0"/>
                </a:solidFill>
                <a:effectLst/>
              </a:rPr>
              <a:t>Working Memory</a:t>
            </a:r>
            <a:endParaRPr lang="en-US" sz="3200" b="0" dirty="0">
              <a:solidFill>
                <a:srgbClr val="7030A0"/>
              </a:solidFill>
              <a:effectLst/>
            </a:endParaRPr>
          </a:p>
          <a:p>
            <a:pPr marL="0" indent="0" rtl="0">
              <a:spcBef>
                <a:spcPts val="0"/>
              </a:spcBef>
              <a:spcAft>
                <a:spcPts val="0"/>
              </a:spcAft>
              <a:buNone/>
            </a:pPr>
            <a:r>
              <a:rPr lang="en-US" sz="3200" b="0" i="0" u="none" strike="noStrike" dirty="0">
                <a:solidFill>
                  <a:srgbClr val="7030A0"/>
                </a:solidFill>
                <a:effectLst/>
              </a:rPr>
              <a:t>Shift</a:t>
            </a:r>
            <a:endParaRPr lang="en-US" sz="3200" b="0" dirty="0">
              <a:solidFill>
                <a:srgbClr val="7030A0"/>
              </a:solidFill>
              <a:effectLst/>
            </a:endParaRPr>
          </a:p>
          <a:p>
            <a:pPr marL="0" indent="0" rtl="0">
              <a:spcBef>
                <a:spcPts val="0"/>
              </a:spcBef>
              <a:spcAft>
                <a:spcPts val="0"/>
              </a:spcAft>
              <a:buNone/>
            </a:pPr>
            <a:r>
              <a:rPr lang="en-US" sz="3200" b="0" i="0" u="none" strike="noStrike" dirty="0">
                <a:solidFill>
                  <a:srgbClr val="7030A0"/>
                </a:solidFill>
                <a:effectLst/>
              </a:rPr>
              <a:t>Self-Monitoring</a:t>
            </a:r>
            <a:endParaRPr lang="en-US" sz="3200" b="0" dirty="0">
              <a:solidFill>
                <a:srgbClr val="7030A0"/>
              </a:solidFill>
              <a:effectLst/>
            </a:endParaRPr>
          </a:p>
        </p:txBody>
      </p:sp>
      <p:sp>
        <p:nvSpPr>
          <p:cNvPr id="5" name="Slide Number Placeholder 4">
            <a:extLst>
              <a:ext uri="{FF2B5EF4-FFF2-40B4-BE49-F238E27FC236}">
                <a16:creationId xmlns:a16="http://schemas.microsoft.com/office/drawing/2014/main" id="{91003377-ADC2-B270-3E04-5EA3CF082915}"/>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21</a:t>
            </a:fld>
            <a:endParaRPr lang="en-US" dirty="0"/>
          </a:p>
        </p:txBody>
      </p:sp>
    </p:spTree>
    <p:extLst>
      <p:ext uri="{BB962C8B-B14F-4D97-AF65-F5344CB8AC3E}">
        <p14:creationId xmlns:p14="http://schemas.microsoft.com/office/powerpoint/2010/main" val="4063455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EB9A-B83E-2081-9636-FF92A7CB0E6D}"/>
              </a:ext>
            </a:extLst>
          </p:cNvPr>
          <p:cNvSpPr>
            <a:spLocks noGrp="1"/>
          </p:cNvSpPr>
          <p:nvPr>
            <p:ph type="title"/>
          </p:nvPr>
        </p:nvSpPr>
        <p:spPr>
          <a:xfrm>
            <a:off x="581430" y="948368"/>
            <a:ext cx="7119545" cy="543545"/>
          </a:xfrm>
        </p:spPr>
        <p:txBody>
          <a:bodyPr/>
          <a:lstStyle/>
          <a:p>
            <a:r>
              <a:rPr lang="en-US" sz="3600" i="0" u="none" strike="noStrike" dirty="0">
                <a:solidFill>
                  <a:srgbClr val="002F4A"/>
                </a:solidFill>
                <a:effectLst/>
              </a:rPr>
              <a:t>WHAT YOU SEE ON A DAILY BASIS…</a:t>
            </a:r>
            <a:br>
              <a:rPr lang="en-US" sz="3600" b="0" dirty="0">
                <a:effectLst/>
              </a:rPr>
            </a:br>
            <a:endParaRPr lang="en-US" b="0" dirty="0"/>
          </a:p>
        </p:txBody>
      </p:sp>
      <p:sp>
        <p:nvSpPr>
          <p:cNvPr id="4" name="Text Placeholder 3">
            <a:extLst>
              <a:ext uri="{FF2B5EF4-FFF2-40B4-BE49-F238E27FC236}">
                <a16:creationId xmlns:a16="http://schemas.microsoft.com/office/drawing/2014/main" id="{35A9B6C5-3200-BAAE-6833-2C5A6FC3113D}"/>
              </a:ext>
            </a:extLst>
          </p:cNvPr>
          <p:cNvSpPr>
            <a:spLocks noGrp="1"/>
          </p:cNvSpPr>
          <p:nvPr>
            <p:ph type="body" sz="quarter" idx="11"/>
          </p:nvPr>
        </p:nvSpPr>
        <p:spPr>
          <a:xfrm>
            <a:off x="1303495" y="2126367"/>
            <a:ext cx="4792505" cy="2927414"/>
          </a:xfrm>
        </p:spPr>
        <p:txBody>
          <a:bodyPr/>
          <a:lstStyle/>
          <a:p>
            <a:pPr marL="0" indent="0" rtl="0">
              <a:spcBef>
                <a:spcPts val="0"/>
              </a:spcBef>
              <a:spcAft>
                <a:spcPts val="0"/>
              </a:spcAft>
              <a:buNone/>
            </a:pPr>
            <a:r>
              <a:rPr lang="en-US" sz="4800" b="0" i="1" u="none" strike="noStrike" dirty="0">
                <a:solidFill>
                  <a:srgbClr val="3B6F79"/>
                </a:solidFill>
                <a:effectLst/>
              </a:rPr>
              <a:t>might </a:t>
            </a:r>
            <a:r>
              <a:rPr lang="en-US" sz="4800" b="0" i="1" u="sng" strike="noStrike" dirty="0">
                <a:solidFill>
                  <a:srgbClr val="3B6F79"/>
                </a:solidFill>
                <a:effectLst/>
              </a:rPr>
              <a:t>really</a:t>
            </a:r>
            <a:r>
              <a:rPr lang="en-US" sz="4800" b="0" i="1" u="none" strike="noStrike" dirty="0">
                <a:solidFill>
                  <a:srgbClr val="3B6F79"/>
                </a:solidFill>
                <a:effectLst/>
              </a:rPr>
              <a:t> be impacted by what is happening below the surface</a:t>
            </a:r>
            <a:r>
              <a:rPr lang="en-US" sz="4800" b="0" i="1" u="none" strike="noStrike" dirty="0">
                <a:solidFill>
                  <a:srgbClr val="45818E"/>
                </a:solidFill>
                <a:effectLst/>
              </a:rPr>
              <a:t>.</a:t>
            </a:r>
            <a:endParaRPr lang="en-US" sz="4800" b="0" dirty="0">
              <a:effectLst/>
            </a:endParaRPr>
          </a:p>
        </p:txBody>
      </p:sp>
      <p:sp>
        <p:nvSpPr>
          <p:cNvPr id="5" name="Slide Number Placeholder 4">
            <a:extLst>
              <a:ext uri="{FF2B5EF4-FFF2-40B4-BE49-F238E27FC236}">
                <a16:creationId xmlns:a16="http://schemas.microsoft.com/office/drawing/2014/main" id="{AB3408EB-5539-E799-D0E1-160E43D83061}"/>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22</a:t>
            </a:fld>
            <a:endParaRPr lang="en-US" dirty="0"/>
          </a:p>
        </p:txBody>
      </p:sp>
      <p:pic>
        <p:nvPicPr>
          <p:cNvPr id="9" name="Picture 8" descr="Graphic of an iceberg with the manifestation areas above the surface and the executive functions below the surface of the water">
            <a:extLst>
              <a:ext uri="{FF2B5EF4-FFF2-40B4-BE49-F238E27FC236}">
                <a16:creationId xmlns:a16="http://schemas.microsoft.com/office/drawing/2014/main" id="{8284CBF6-BDFB-50AB-F6F2-CD68E5B300EE}"/>
              </a:ext>
            </a:extLst>
          </p:cNvPr>
          <p:cNvPicPr>
            <a:picLocks noChangeAspect="1"/>
          </p:cNvPicPr>
          <p:nvPr/>
        </p:nvPicPr>
        <p:blipFill>
          <a:blip r:embed="rId3"/>
          <a:stretch>
            <a:fillRect/>
          </a:stretch>
        </p:blipFill>
        <p:spPr>
          <a:xfrm>
            <a:off x="7524513" y="529388"/>
            <a:ext cx="4035410" cy="5177483"/>
          </a:xfrm>
          <a:prstGeom prst="rect">
            <a:avLst/>
          </a:prstGeom>
        </p:spPr>
      </p:pic>
    </p:spTree>
    <p:extLst>
      <p:ext uri="{BB962C8B-B14F-4D97-AF65-F5344CB8AC3E}">
        <p14:creationId xmlns:p14="http://schemas.microsoft.com/office/powerpoint/2010/main" val="2458906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F6B2-977C-330B-C07C-FE1CFB10B913}"/>
              </a:ext>
            </a:extLst>
          </p:cNvPr>
          <p:cNvSpPr>
            <a:spLocks noGrp="1"/>
          </p:cNvSpPr>
          <p:nvPr>
            <p:ph type="title"/>
          </p:nvPr>
        </p:nvSpPr>
        <p:spPr/>
        <p:txBody>
          <a:bodyPr/>
          <a:lstStyle/>
          <a:p>
            <a:r>
              <a:rPr lang="en-US" dirty="0"/>
              <a:t>ASSESSING EXECUTIVE FUNCTION</a:t>
            </a:r>
          </a:p>
        </p:txBody>
      </p:sp>
      <p:sp>
        <p:nvSpPr>
          <p:cNvPr id="3" name="Text Placeholder 2">
            <a:extLst>
              <a:ext uri="{FF2B5EF4-FFF2-40B4-BE49-F238E27FC236}">
                <a16:creationId xmlns:a16="http://schemas.microsoft.com/office/drawing/2014/main" id="{0E1AFB15-4EE3-1BE0-9362-EC7E2EED4CE5}"/>
              </a:ext>
            </a:extLst>
          </p:cNvPr>
          <p:cNvSpPr>
            <a:spLocks noGrp="1"/>
          </p:cNvSpPr>
          <p:nvPr>
            <p:ph type="body" sz="quarter" idx="10"/>
          </p:nvPr>
        </p:nvSpPr>
        <p:spPr>
          <a:xfrm>
            <a:off x="600517" y="1484376"/>
            <a:ext cx="10978994" cy="3889247"/>
          </a:xfrm>
        </p:spPr>
        <p:txBody>
          <a:bodyPr/>
          <a:lstStyle/>
          <a:p>
            <a:pPr marL="0" indent="0" algn="ctr" rtl="0">
              <a:spcBef>
                <a:spcPts val="0"/>
              </a:spcBef>
              <a:spcAft>
                <a:spcPts val="0"/>
              </a:spcAft>
              <a:buNone/>
            </a:pPr>
            <a:r>
              <a:rPr lang="en-US" sz="4400" b="1" i="0" u="none" strike="noStrike" dirty="0">
                <a:solidFill>
                  <a:schemeClr val="tx1">
                    <a:lumMod val="75000"/>
                    <a:lumOff val="25000"/>
                  </a:schemeClr>
                </a:solidFill>
                <a:effectLst/>
              </a:rPr>
              <a:t>“Can’t do, or won’t do?”</a:t>
            </a:r>
            <a:endParaRPr lang="en-US" sz="4400" b="0" dirty="0">
              <a:solidFill>
                <a:schemeClr val="tx1">
                  <a:lumMod val="75000"/>
                  <a:lumOff val="25000"/>
                </a:schemeClr>
              </a:solidFill>
              <a:effectLst/>
            </a:endParaRPr>
          </a:p>
          <a:p>
            <a:pPr marL="0" indent="0">
              <a:buNone/>
            </a:pPr>
            <a:r>
              <a:rPr lang="en-US" sz="3200" b="0" i="0" u="none" strike="noStrike" dirty="0">
                <a:solidFill>
                  <a:schemeClr val="tx1">
                    <a:lumMod val="75000"/>
                    <a:lumOff val="25000"/>
                  </a:schemeClr>
                </a:solidFill>
                <a:effectLst/>
              </a:rPr>
              <a:t>Be an Executive Function detective: find out what the child is capable of, and under what circumstances.</a:t>
            </a:r>
            <a:endParaRPr lang="en-US" sz="3200" b="0" dirty="0">
              <a:solidFill>
                <a:schemeClr val="tx1">
                  <a:lumMod val="75000"/>
                  <a:lumOff val="25000"/>
                </a:schemeClr>
              </a:solidFill>
              <a:effectLst/>
            </a:endParaRPr>
          </a:p>
          <a:p>
            <a:pPr marL="585457" indent="-285750" rtl="0" fontAlgn="base">
              <a:spcBef>
                <a:spcPts val="700"/>
              </a:spcBef>
              <a:spcAft>
                <a:spcPts val="0"/>
              </a:spcAft>
              <a:buFont typeface="Wingdings" panose="05000000000000000000" pitchFamily="2" charset="2"/>
              <a:buChar char="Ø"/>
            </a:pPr>
            <a:r>
              <a:rPr lang="en-US" sz="3200" b="0" i="0" u="none" strike="noStrike" dirty="0">
                <a:solidFill>
                  <a:schemeClr val="tx1">
                    <a:lumMod val="75000"/>
                    <a:lumOff val="25000"/>
                  </a:schemeClr>
                </a:solidFill>
                <a:effectLst/>
              </a:rPr>
              <a:t> Informants can include parent, teachers, past teachers, coaches, student (observation, work samples, interview)</a:t>
            </a:r>
          </a:p>
          <a:p>
            <a:pPr marL="585457" indent="-285750" rtl="0" fontAlgn="base">
              <a:spcBef>
                <a:spcPts val="700"/>
              </a:spcBef>
              <a:spcAft>
                <a:spcPts val="1200"/>
              </a:spcAft>
              <a:buFont typeface="Wingdings" panose="05000000000000000000" pitchFamily="2" charset="2"/>
              <a:buChar char="Ø"/>
            </a:pPr>
            <a:r>
              <a:rPr lang="en-US" sz="3200" b="0" i="0" u="none" strike="noStrike" dirty="0">
                <a:solidFill>
                  <a:schemeClr val="tx1">
                    <a:lumMod val="75000"/>
                    <a:lumOff val="25000"/>
                  </a:schemeClr>
                </a:solidFill>
                <a:effectLst/>
              </a:rPr>
              <a:t> Be comprehensive using standardized and informal assessments</a:t>
            </a:r>
          </a:p>
        </p:txBody>
      </p:sp>
      <p:sp>
        <p:nvSpPr>
          <p:cNvPr id="4" name="Slide Number Placeholder 3">
            <a:extLst>
              <a:ext uri="{FF2B5EF4-FFF2-40B4-BE49-F238E27FC236}">
                <a16:creationId xmlns:a16="http://schemas.microsoft.com/office/drawing/2014/main" id="{E930C77C-10EB-0782-A05D-BD9753F1FA69}"/>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23</a:t>
            </a:fld>
            <a:endParaRPr lang="en-US" dirty="0"/>
          </a:p>
        </p:txBody>
      </p:sp>
    </p:spTree>
    <p:extLst>
      <p:ext uri="{BB962C8B-B14F-4D97-AF65-F5344CB8AC3E}">
        <p14:creationId xmlns:p14="http://schemas.microsoft.com/office/powerpoint/2010/main" val="42767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16CA3-EC6D-0113-A291-6F07BB28FD0F}"/>
              </a:ext>
            </a:extLst>
          </p:cNvPr>
          <p:cNvSpPr>
            <a:spLocks noGrp="1"/>
          </p:cNvSpPr>
          <p:nvPr>
            <p:ph type="title"/>
          </p:nvPr>
        </p:nvSpPr>
        <p:spPr>
          <a:xfrm>
            <a:off x="612489" y="-1476503"/>
            <a:ext cx="10978994" cy="658354"/>
          </a:xfrm>
        </p:spPr>
        <p:txBody>
          <a:bodyPr/>
          <a:lstStyle/>
          <a:p>
            <a:r>
              <a:rPr lang="en-US" dirty="0">
                <a:solidFill>
                  <a:schemeClr val="bg1">
                    <a:lumMod val="50000"/>
                  </a:schemeClr>
                </a:solidFill>
              </a:rPr>
              <a:t>ASSESSING EXECUTIVE FUNCTION Table </a:t>
            </a:r>
          </a:p>
        </p:txBody>
      </p:sp>
      <p:sp>
        <p:nvSpPr>
          <p:cNvPr id="4" name="Slide Number Placeholder 3">
            <a:extLst>
              <a:ext uri="{FF2B5EF4-FFF2-40B4-BE49-F238E27FC236}">
                <a16:creationId xmlns:a16="http://schemas.microsoft.com/office/drawing/2014/main" id="{6ACC095D-1223-AEA7-44DF-3E8ABD5F438E}"/>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24</a:t>
            </a:fld>
            <a:endParaRPr lang="en-US" dirty="0"/>
          </a:p>
        </p:txBody>
      </p:sp>
      <p:graphicFrame>
        <p:nvGraphicFramePr>
          <p:cNvPr id="9" name="Table 8">
            <a:extLst>
              <a:ext uri="{FF2B5EF4-FFF2-40B4-BE49-F238E27FC236}">
                <a16:creationId xmlns:a16="http://schemas.microsoft.com/office/drawing/2014/main" id="{1B80538A-7FB7-7B6D-F8FB-41EC4215AFDD}"/>
              </a:ext>
            </a:extLst>
          </p:cNvPr>
          <p:cNvGraphicFramePr>
            <a:graphicFrameLocks noGrp="1"/>
          </p:cNvGraphicFramePr>
          <p:nvPr>
            <p:extLst>
              <p:ext uri="{D42A27DB-BD31-4B8C-83A1-F6EECF244321}">
                <p14:modId xmlns:p14="http://schemas.microsoft.com/office/powerpoint/2010/main" val="2485998433"/>
              </p:ext>
            </p:extLst>
          </p:nvPr>
        </p:nvGraphicFramePr>
        <p:xfrm>
          <a:off x="612489" y="369485"/>
          <a:ext cx="10978994" cy="4940452"/>
        </p:xfrm>
        <a:graphic>
          <a:graphicData uri="http://schemas.openxmlformats.org/drawingml/2006/table">
            <a:tbl>
              <a:tblPr firstRow="1"/>
              <a:tblGrid>
                <a:gridCol w="1922164">
                  <a:extLst>
                    <a:ext uri="{9D8B030D-6E8A-4147-A177-3AD203B41FA5}">
                      <a16:colId xmlns:a16="http://schemas.microsoft.com/office/drawing/2014/main" val="3613734179"/>
                    </a:ext>
                  </a:extLst>
                </a:gridCol>
                <a:gridCol w="5727031">
                  <a:extLst>
                    <a:ext uri="{9D8B030D-6E8A-4147-A177-3AD203B41FA5}">
                      <a16:colId xmlns:a16="http://schemas.microsoft.com/office/drawing/2014/main" val="4037309299"/>
                    </a:ext>
                  </a:extLst>
                </a:gridCol>
                <a:gridCol w="3329799">
                  <a:extLst>
                    <a:ext uri="{9D8B030D-6E8A-4147-A177-3AD203B41FA5}">
                      <a16:colId xmlns:a16="http://schemas.microsoft.com/office/drawing/2014/main" val="927131769"/>
                    </a:ext>
                  </a:extLst>
                </a:gridCol>
              </a:tblGrid>
              <a:tr h="794527">
                <a:tc>
                  <a:txBody>
                    <a:bodyPr/>
                    <a:lstStyle/>
                    <a:p>
                      <a:pPr rtl="0" fontAlgn="t">
                        <a:spcBef>
                          <a:spcPts val="0"/>
                        </a:spcBef>
                        <a:spcAft>
                          <a:spcPts val="0"/>
                        </a:spcAft>
                      </a:pPr>
                      <a:r>
                        <a:rPr lang="en-US" sz="2400" b="1" i="0" u="none" strike="noStrike" dirty="0">
                          <a:solidFill>
                            <a:srgbClr val="FFFFFF"/>
                          </a:solidFill>
                          <a:effectLst/>
                          <a:latin typeface="Calibri" panose="020F0502020204030204" pitchFamily="34" charset="0"/>
                          <a:cs typeface="Calibri" panose="020F0502020204030204" pitchFamily="34" charset="0"/>
                        </a:rPr>
                        <a:t>Assessment Approach</a:t>
                      </a:r>
                      <a:endParaRPr lang="en-US" sz="2400" dirty="0">
                        <a:effectLst/>
                        <a:latin typeface="Calibri" panose="020F0502020204030204" pitchFamily="34" charset="0"/>
                        <a:cs typeface="Calibri" panose="020F0502020204030204" pitchFamily="34" charset="0"/>
                      </a:endParaRPr>
                    </a:p>
                  </a:txBody>
                  <a:tcPr marL="78643" marR="78643" marT="31458" marB="31458"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tc>
                  <a:txBody>
                    <a:bodyPr/>
                    <a:lstStyle/>
                    <a:p>
                      <a:pPr rtl="0" fontAlgn="t">
                        <a:spcBef>
                          <a:spcPts val="0"/>
                        </a:spcBef>
                        <a:spcAft>
                          <a:spcPts val="0"/>
                        </a:spcAft>
                      </a:pPr>
                      <a:r>
                        <a:rPr lang="en-US" sz="2400" b="1" i="0" u="none" strike="noStrike" dirty="0">
                          <a:solidFill>
                            <a:srgbClr val="FFFFFF"/>
                          </a:solidFill>
                          <a:effectLst/>
                          <a:latin typeface="Calibri" panose="020F0502020204030204" pitchFamily="34" charset="0"/>
                          <a:cs typeface="Calibri" panose="020F0502020204030204" pitchFamily="34" charset="0"/>
                        </a:rPr>
                        <a:t>Informal Method</a:t>
                      </a:r>
                      <a:endParaRPr lang="en-US" sz="2400" dirty="0">
                        <a:effectLst/>
                        <a:latin typeface="Calibri" panose="020F0502020204030204" pitchFamily="34" charset="0"/>
                        <a:cs typeface="Calibri" panose="020F0502020204030204" pitchFamily="34" charset="0"/>
                      </a:endParaRPr>
                    </a:p>
                  </a:txBody>
                  <a:tcPr marL="78643" marR="78643" marT="31458" marB="31458"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tc>
                  <a:txBody>
                    <a:bodyPr/>
                    <a:lstStyle/>
                    <a:p>
                      <a:pPr rtl="0" fontAlgn="t">
                        <a:spcBef>
                          <a:spcPts val="0"/>
                        </a:spcBef>
                        <a:spcAft>
                          <a:spcPts val="0"/>
                        </a:spcAft>
                      </a:pPr>
                      <a:r>
                        <a:rPr lang="en-US" sz="2400" b="1" i="0" u="none" strike="noStrike" dirty="0">
                          <a:solidFill>
                            <a:srgbClr val="FFFFFF"/>
                          </a:solidFill>
                          <a:effectLst/>
                          <a:latin typeface="Calibri" panose="020F0502020204030204" pitchFamily="34" charset="0"/>
                          <a:cs typeface="Calibri" panose="020F0502020204030204" pitchFamily="34" charset="0"/>
                        </a:rPr>
                        <a:t>Formal Method</a:t>
                      </a:r>
                      <a:endParaRPr lang="en-US" sz="2400" dirty="0">
                        <a:effectLst/>
                        <a:latin typeface="Calibri" panose="020F0502020204030204" pitchFamily="34" charset="0"/>
                        <a:cs typeface="Calibri" panose="020F0502020204030204" pitchFamily="34" charset="0"/>
                      </a:endParaRPr>
                    </a:p>
                  </a:txBody>
                  <a:tcPr marL="78643" marR="78643" marT="31458" marB="31458"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extLst>
                  <a:ext uri="{0D108BD9-81ED-4DB2-BD59-A6C34878D82A}">
                    <a16:rowId xmlns:a16="http://schemas.microsoft.com/office/drawing/2014/main" val="2450024501"/>
                  </a:ext>
                </a:extLst>
              </a:tr>
              <a:tr h="1820219">
                <a:tc>
                  <a:txBody>
                    <a:bodyPr/>
                    <a:lstStyle/>
                    <a:p>
                      <a:pPr rtl="0" fontAlgn="t">
                        <a:spcBef>
                          <a:spcPts val="0"/>
                        </a:spcBef>
                        <a:spcAft>
                          <a:spcPts val="0"/>
                        </a:spcAft>
                      </a:pPr>
                      <a:r>
                        <a:rPr lang="en-US" sz="2400" b="0" i="0" u="none" strike="noStrike" dirty="0">
                          <a:solidFill>
                            <a:srgbClr val="31394D"/>
                          </a:solidFill>
                          <a:effectLst/>
                          <a:latin typeface="Calibri" panose="020F0502020204030204" pitchFamily="34" charset="0"/>
                          <a:cs typeface="Calibri" panose="020F0502020204030204" pitchFamily="34" charset="0"/>
                        </a:rPr>
                        <a:t>Indirect</a:t>
                      </a:r>
                      <a:endParaRPr lang="en-US" sz="2400" dirty="0">
                        <a:effectLst/>
                        <a:latin typeface="Calibri" panose="020F0502020204030204" pitchFamily="34" charset="0"/>
                        <a:cs typeface="Calibri" panose="020F0502020204030204" pitchFamily="34" charset="0"/>
                      </a:endParaRPr>
                    </a:p>
                  </a:txBody>
                  <a:tcPr marL="78643" marR="78643" marT="31458" marB="3145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Interviews of parents and teachers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Review of school records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Interpretation of parent and teacher ratings and self-reports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txBody>
                  <a:tcPr marL="78643" marR="78643" marT="31458" marB="3145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marL="223838" indent="-223838"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Parent behavior ratings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23838" indent="-223838"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Teacher behavior ratings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23838" indent="-223838"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Self-report ratings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txBody>
                  <a:tcPr marL="78643" marR="78643" marT="31458" marB="3145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1276395210"/>
                  </a:ext>
                </a:extLst>
              </a:tr>
              <a:tr h="2325706">
                <a:tc>
                  <a:txBody>
                    <a:bodyPr/>
                    <a:lstStyle/>
                    <a:p>
                      <a:pPr rtl="0" fontAlgn="t">
                        <a:spcBef>
                          <a:spcPts val="0"/>
                        </a:spcBef>
                        <a:spcAft>
                          <a:spcPts val="0"/>
                        </a:spcAft>
                      </a:pPr>
                      <a:r>
                        <a:rPr lang="en-US" sz="2400" b="0" i="0" u="none" strike="noStrike" dirty="0">
                          <a:solidFill>
                            <a:srgbClr val="31394D"/>
                          </a:solidFill>
                          <a:effectLst/>
                          <a:latin typeface="Calibri" panose="020F0502020204030204" pitchFamily="34" charset="0"/>
                          <a:cs typeface="Calibri" panose="020F0502020204030204" pitchFamily="34" charset="0"/>
                        </a:rPr>
                        <a:t>Direct</a:t>
                      </a:r>
                      <a:endParaRPr lang="en-US" sz="2400" dirty="0">
                        <a:effectLst/>
                        <a:latin typeface="Calibri" panose="020F0502020204030204" pitchFamily="34" charset="0"/>
                        <a:cs typeface="Calibri" panose="020F0502020204030204" pitchFamily="34" charset="0"/>
                      </a:endParaRPr>
                    </a:p>
                  </a:txBody>
                  <a:tcPr marL="78643" marR="78643" marT="31458" marB="3145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Child interview</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Systematic and nonsystematic behavioral observations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Interpretation of standardized tests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p>
                      <a:pPr marL="288925" indent="-288925"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Administration and classroom work samples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txBody>
                  <a:tcPr marL="78643" marR="78643" marT="31458" marB="3145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marL="223838" indent="-223838" rtl="0" fontAlgn="base">
                        <a:spcBef>
                          <a:spcPts val="0"/>
                        </a:spcBef>
                        <a:spcAft>
                          <a:spcPts val="0"/>
                        </a:spcAft>
                        <a:buFont typeface="Arial" panose="020B0604020202020204" pitchFamily="34" charset="0"/>
                        <a:buChar char="•"/>
                      </a:pPr>
                      <a:r>
                        <a:rPr lang="en-US" sz="2400" b="0" i="0" u="none" strike="noStrike" dirty="0">
                          <a:solidFill>
                            <a:srgbClr val="31394D"/>
                          </a:solidFill>
                          <a:effectLst/>
                          <a:latin typeface="Calibri" panose="020F0502020204030204" pitchFamily="34" charset="0"/>
                          <a:cs typeface="Calibri" panose="020F0502020204030204" pitchFamily="34" charset="0"/>
                        </a:rPr>
                        <a:t>Individually administered standardized tests</a:t>
                      </a:r>
                      <a:endParaRPr lang="en-US" sz="2400" b="0" i="0" u="none" strike="noStrike" dirty="0">
                        <a:solidFill>
                          <a:srgbClr val="FFFFFF"/>
                        </a:solidFill>
                        <a:effectLst/>
                        <a:latin typeface="Calibri" panose="020F0502020204030204" pitchFamily="34" charset="0"/>
                        <a:cs typeface="Calibri" panose="020F0502020204030204" pitchFamily="34" charset="0"/>
                      </a:endParaRPr>
                    </a:p>
                  </a:txBody>
                  <a:tcPr marL="78643" marR="78643" marT="31458" marB="3145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extLst>
                  <a:ext uri="{0D108BD9-81ED-4DB2-BD59-A6C34878D82A}">
                    <a16:rowId xmlns:a16="http://schemas.microsoft.com/office/drawing/2014/main" val="1343540962"/>
                  </a:ext>
                </a:extLst>
              </a:tr>
            </a:tbl>
          </a:graphicData>
        </a:graphic>
      </p:graphicFrame>
      <p:sp>
        <p:nvSpPr>
          <p:cNvPr id="10" name="Rectangle 2">
            <a:extLst>
              <a:ext uri="{FF2B5EF4-FFF2-40B4-BE49-F238E27FC236}">
                <a16:creationId xmlns:a16="http://schemas.microsoft.com/office/drawing/2014/main" id="{9A6C70D5-AA5E-F93F-5251-FD56CD331CB5}"/>
              </a:ext>
              <a:ext uri="{C183D7F6-B498-43B3-948B-1728B52AA6E4}">
                <adec:decorative xmlns:adec="http://schemas.microsoft.com/office/drawing/2017/decorative" val="1"/>
              </a:ext>
            </a:extLst>
          </p:cNvPr>
          <p:cNvSpPr>
            <a:spLocks noChangeArrowheads="1"/>
          </p:cNvSpPr>
          <p:nvPr/>
        </p:nvSpPr>
        <p:spPr bwMode="auto">
          <a:xfrm>
            <a:off x="3444875" y="1831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Box 13">
            <a:extLst>
              <a:ext uri="{FF2B5EF4-FFF2-40B4-BE49-F238E27FC236}">
                <a16:creationId xmlns:a16="http://schemas.microsoft.com/office/drawing/2014/main" id="{EFED5305-CC9B-3A75-FB77-97C678FB0267}"/>
              </a:ext>
            </a:extLst>
          </p:cNvPr>
          <p:cNvSpPr txBox="1"/>
          <p:nvPr/>
        </p:nvSpPr>
        <p:spPr>
          <a:xfrm>
            <a:off x="5420960" y="5381763"/>
            <a:ext cx="1381433" cy="369332"/>
          </a:xfrm>
          <a:prstGeom prst="rect">
            <a:avLst/>
          </a:prstGeom>
          <a:noFill/>
        </p:spPr>
        <p:txBody>
          <a:bodyPr wrap="square">
            <a:spAutoFit/>
          </a:bodyPr>
          <a:lstStyle/>
          <a:p>
            <a:r>
              <a:rPr lang="en-US" sz="1800" b="0" i="0" u="none" strike="noStrike" dirty="0">
                <a:solidFill>
                  <a:srgbClr val="31394D"/>
                </a:solidFill>
                <a:effectLst/>
                <a:latin typeface="Gill Sans"/>
              </a:rPr>
              <a:t>McCloskey</a:t>
            </a:r>
            <a:endParaRPr lang="en-US" dirty="0"/>
          </a:p>
        </p:txBody>
      </p:sp>
    </p:spTree>
    <p:extLst>
      <p:ext uri="{BB962C8B-B14F-4D97-AF65-F5344CB8AC3E}">
        <p14:creationId xmlns:p14="http://schemas.microsoft.com/office/powerpoint/2010/main" val="399728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8B07-68D9-4863-4945-053F0A676852}"/>
              </a:ext>
            </a:extLst>
          </p:cNvPr>
          <p:cNvSpPr>
            <a:spLocks noGrp="1"/>
          </p:cNvSpPr>
          <p:nvPr>
            <p:ph type="title"/>
          </p:nvPr>
        </p:nvSpPr>
        <p:spPr/>
        <p:txBody>
          <a:bodyPr/>
          <a:lstStyle/>
          <a:p>
            <a:r>
              <a:rPr lang="en-US" dirty="0"/>
              <a:t>CONSIDERATIONS WHEN TEACHING EXECUTIVE FUNCTION SKILLS</a:t>
            </a:r>
          </a:p>
        </p:txBody>
      </p:sp>
      <p:sp>
        <p:nvSpPr>
          <p:cNvPr id="3" name="Text Placeholder 2">
            <a:extLst>
              <a:ext uri="{FF2B5EF4-FFF2-40B4-BE49-F238E27FC236}">
                <a16:creationId xmlns:a16="http://schemas.microsoft.com/office/drawing/2014/main" id="{96DA0434-01F2-70F4-AF05-6A79359DE73B}"/>
              </a:ext>
            </a:extLst>
          </p:cNvPr>
          <p:cNvSpPr>
            <a:spLocks noGrp="1"/>
          </p:cNvSpPr>
          <p:nvPr>
            <p:ph type="body" sz="quarter" idx="10"/>
          </p:nvPr>
        </p:nvSpPr>
        <p:spPr>
          <a:xfrm>
            <a:off x="700978" y="2001146"/>
            <a:ext cx="9465577" cy="3200120"/>
          </a:xfrm>
        </p:spPr>
        <p:txBody>
          <a:bodyPr/>
          <a:lstStyle/>
          <a:p>
            <a:pPr marL="378460" indent="-457200" rtl="0" fontAlgn="base">
              <a:spcBef>
                <a:spcPts val="0"/>
              </a:spcBef>
              <a:spcAft>
                <a:spcPts val="1000"/>
              </a:spcAft>
              <a:buFont typeface="Wingdings" panose="05000000000000000000" pitchFamily="2" charset="2"/>
              <a:buChar char="Ø"/>
            </a:pPr>
            <a:r>
              <a:rPr lang="en-US" sz="3200" b="0" i="0" u="none" strike="noStrike" dirty="0">
                <a:solidFill>
                  <a:schemeClr val="tx1">
                    <a:lumMod val="75000"/>
                    <a:lumOff val="25000"/>
                  </a:schemeClr>
                </a:solidFill>
                <a:effectLst/>
              </a:rPr>
              <a:t>Consider the developmental progression of skills: </a:t>
            </a:r>
            <a:r>
              <a:rPr lang="en-US" sz="3200" b="0" i="0" u="none" strike="noStrike" dirty="0">
                <a:solidFill>
                  <a:srgbClr val="434343"/>
                </a:solidFill>
                <a:effectLst/>
              </a:rPr>
              <a:t>	</a:t>
            </a:r>
            <a:r>
              <a:rPr lang="en-US" sz="3200" b="1" i="0" u="none" strike="noStrike" dirty="0">
                <a:solidFill>
                  <a:srgbClr val="009E47"/>
                </a:solidFill>
                <a:effectLst/>
              </a:rPr>
              <a:t>What is an age-appropriate expectation?</a:t>
            </a:r>
            <a:endParaRPr lang="en-US" sz="3200" b="0" i="0" u="none" strike="noStrike" dirty="0">
              <a:solidFill>
                <a:srgbClr val="009E47"/>
              </a:solidFill>
              <a:effectLst/>
            </a:endParaRPr>
          </a:p>
          <a:p>
            <a:pPr marL="378460" indent="-457200" rtl="0" fontAlgn="base">
              <a:spcBef>
                <a:spcPts val="700"/>
              </a:spcBef>
              <a:spcAft>
                <a:spcPts val="0"/>
              </a:spcAft>
              <a:buFont typeface="Wingdings" panose="05000000000000000000" pitchFamily="2" charset="2"/>
              <a:buChar char="Ø"/>
            </a:pPr>
            <a:r>
              <a:rPr lang="en-US" sz="3200" b="0" i="0" u="none" strike="noStrike" dirty="0">
                <a:solidFill>
                  <a:schemeClr val="tx1">
                    <a:lumMod val="75000"/>
                    <a:lumOff val="25000"/>
                  </a:schemeClr>
                </a:solidFill>
                <a:effectLst/>
              </a:rPr>
              <a:t>Consider whole group, small group, individual:  </a:t>
            </a:r>
          </a:p>
          <a:p>
            <a:pPr marL="0" indent="0" rtl="0" fontAlgn="base">
              <a:spcBef>
                <a:spcPts val="700"/>
              </a:spcBef>
              <a:spcAft>
                <a:spcPts val="0"/>
              </a:spcAft>
              <a:buNone/>
            </a:pPr>
            <a:r>
              <a:rPr lang="en-US" sz="3200" dirty="0">
                <a:solidFill>
                  <a:srgbClr val="434343"/>
                </a:solidFill>
              </a:rPr>
              <a:t>	</a:t>
            </a:r>
            <a:r>
              <a:rPr lang="en-US" sz="3200" b="1" i="0" u="none" strike="noStrike" dirty="0">
                <a:solidFill>
                  <a:srgbClr val="009E47"/>
                </a:solidFill>
                <a:effectLst/>
              </a:rPr>
              <a:t>Could this support help everyone?</a:t>
            </a:r>
            <a:endParaRPr lang="en-US" sz="3200" b="0" i="0" u="none" strike="noStrike" dirty="0">
              <a:solidFill>
                <a:srgbClr val="009E47"/>
              </a:solidFill>
              <a:effectLst/>
            </a:endParaRPr>
          </a:p>
        </p:txBody>
      </p:sp>
      <p:sp>
        <p:nvSpPr>
          <p:cNvPr id="4" name="Slide Number Placeholder 3">
            <a:extLst>
              <a:ext uri="{FF2B5EF4-FFF2-40B4-BE49-F238E27FC236}">
                <a16:creationId xmlns:a16="http://schemas.microsoft.com/office/drawing/2014/main" id="{48AFB9A3-6C5F-E706-D7F5-31F2A0B0B1E1}"/>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25</a:t>
            </a:fld>
            <a:endParaRPr lang="en-US" dirty="0"/>
          </a:p>
        </p:txBody>
      </p:sp>
    </p:spTree>
    <p:extLst>
      <p:ext uri="{BB962C8B-B14F-4D97-AF65-F5344CB8AC3E}">
        <p14:creationId xmlns:p14="http://schemas.microsoft.com/office/powerpoint/2010/main" val="1666583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B4E4-3B55-CDEB-0D0A-ECD3E50C9354}"/>
              </a:ext>
            </a:extLst>
          </p:cNvPr>
          <p:cNvSpPr>
            <a:spLocks noGrp="1"/>
          </p:cNvSpPr>
          <p:nvPr>
            <p:ph type="title"/>
          </p:nvPr>
        </p:nvSpPr>
        <p:spPr>
          <a:xfrm>
            <a:off x="612489" y="240004"/>
            <a:ext cx="11235382" cy="1511808"/>
          </a:xfrm>
        </p:spPr>
        <p:txBody>
          <a:bodyPr/>
          <a:lstStyle/>
          <a:p>
            <a:r>
              <a:rPr lang="en-US" dirty="0"/>
              <a:t>HOW TO MANAGE EXECUTIVE FUNCTION CHALLENGES</a:t>
            </a:r>
          </a:p>
        </p:txBody>
      </p:sp>
      <p:sp>
        <p:nvSpPr>
          <p:cNvPr id="3" name="Text Placeholder 2">
            <a:extLst>
              <a:ext uri="{FF2B5EF4-FFF2-40B4-BE49-F238E27FC236}">
                <a16:creationId xmlns:a16="http://schemas.microsoft.com/office/drawing/2014/main" id="{D71E6119-5143-65BB-4FAD-C877E4621DCC}"/>
              </a:ext>
            </a:extLst>
          </p:cNvPr>
          <p:cNvSpPr>
            <a:spLocks noGrp="1"/>
          </p:cNvSpPr>
          <p:nvPr>
            <p:ph type="body" sz="quarter" idx="10"/>
          </p:nvPr>
        </p:nvSpPr>
        <p:spPr>
          <a:xfrm>
            <a:off x="1218889" y="1449099"/>
            <a:ext cx="9625574" cy="3959801"/>
          </a:xfrm>
        </p:spPr>
        <p:txBody>
          <a:bodyPr/>
          <a:lstStyle/>
          <a:p>
            <a:pPr marL="443230" indent="-457200" rtl="0" fontAlgn="base">
              <a:lnSpc>
                <a:spcPct val="150000"/>
              </a:lnSpc>
              <a:spcBef>
                <a:spcPts val="0"/>
              </a:spcBef>
              <a:spcAft>
                <a:spcPts val="0"/>
              </a:spcAft>
              <a:buFont typeface="Wingdings" panose="05000000000000000000" pitchFamily="2" charset="2"/>
              <a:buChar char="Ø"/>
            </a:pPr>
            <a:r>
              <a:rPr lang="en-US" sz="4000" b="0" i="0" u="none" strike="noStrike" dirty="0">
                <a:solidFill>
                  <a:schemeClr val="tx1">
                    <a:lumMod val="75000"/>
                    <a:lumOff val="25000"/>
                  </a:schemeClr>
                </a:solidFill>
                <a:effectLst/>
              </a:rPr>
              <a:t>Modify the environment</a:t>
            </a:r>
          </a:p>
          <a:p>
            <a:pPr marL="443230" indent="-457200" rtl="0" fontAlgn="base">
              <a:lnSpc>
                <a:spcPct val="150000"/>
              </a:lnSpc>
              <a:spcBef>
                <a:spcPts val="700"/>
              </a:spcBef>
              <a:spcAft>
                <a:spcPts val="0"/>
              </a:spcAft>
              <a:buFont typeface="Wingdings" panose="05000000000000000000" pitchFamily="2" charset="2"/>
              <a:buChar char="Ø"/>
            </a:pPr>
            <a:r>
              <a:rPr lang="en-US" sz="4000" b="0" i="0" u="none" strike="noStrike" dirty="0">
                <a:solidFill>
                  <a:schemeClr val="tx1">
                    <a:lumMod val="75000"/>
                    <a:lumOff val="25000"/>
                  </a:schemeClr>
                </a:solidFill>
                <a:effectLst/>
              </a:rPr>
              <a:t>Teach the skill</a:t>
            </a:r>
          </a:p>
          <a:p>
            <a:pPr marL="443230" indent="-457200" rtl="0" fontAlgn="base">
              <a:lnSpc>
                <a:spcPct val="150000"/>
              </a:lnSpc>
              <a:spcBef>
                <a:spcPts val="700"/>
              </a:spcBef>
              <a:spcAft>
                <a:spcPts val="1200"/>
              </a:spcAft>
              <a:buFont typeface="Wingdings" panose="05000000000000000000" pitchFamily="2" charset="2"/>
              <a:buChar char="Ø"/>
            </a:pPr>
            <a:r>
              <a:rPr lang="en-US" sz="4000" b="0" i="0" u="none" strike="noStrike" dirty="0">
                <a:solidFill>
                  <a:schemeClr val="tx1">
                    <a:lumMod val="75000"/>
                    <a:lumOff val="25000"/>
                  </a:schemeClr>
                </a:solidFill>
                <a:effectLst/>
              </a:rPr>
              <a:t>Use incentives</a:t>
            </a:r>
          </a:p>
          <a:p>
            <a:pPr marL="466090" lvl="1" indent="0" fontAlgn="base">
              <a:lnSpc>
                <a:spcPct val="100000"/>
              </a:lnSpc>
              <a:spcBef>
                <a:spcPts val="700"/>
              </a:spcBef>
              <a:buNone/>
            </a:pPr>
            <a:r>
              <a:rPr lang="en-US" sz="4000" dirty="0">
                <a:solidFill>
                  <a:schemeClr val="tx1">
                    <a:lumMod val="75000"/>
                    <a:lumOff val="25000"/>
                  </a:schemeClr>
                </a:solidFill>
              </a:rPr>
              <a:t>							</a:t>
            </a:r>
            <a:r>
              <a:rPr lang="en-US" sz="2400" dirty="0">
                <a:solidFill>
                  <a:schemeClr val="tx1">
                    <a:lumMod val="75000"/>
                    <a:lumOff val="25000"/>
                  </a:schemeClr>
                </a:solidFill>
              </a:rPr>
              <a:t>Dawson &amp; </a:t>
            </a:r>
            <a:r>
              <a:rPr lang="en-US" sz="2400" dirty="0" err="1">
                <a:solidFill>
                  <a:schemeClr val="tx1">
                    <a:lumMod val="75000"/>
                    <a:lumOff val="25000"/>
                  </a:schemeClr>
                </a:solidFill>
              </a:rPr>
              <a:t>Guare</a:t>
            </a:r>
            <a:r>
              <a:rPr lang="en-US" sz="2400" dirty="0">
                <a:solidFill>
                  <a:schemeClr val="tx1">
                    <a:lumMod val="75000"/>
                    <a:lumOff val="25000"/>
                  </a:schemeClr>
                </a:solidFill>
              </a:rPr>
              <a:t>, 2010</a:t>
            </a:r>
            <a:endParaRPr lang="en-US" sz="4000" b="0" i="0" u="none" strike="noStrike" dirty="0">
              <a:solidFill>
                <a:schemeClr val="tx1">
                  <a:lumMod val="75000"/>
                  <a:lumOff val="25000"/>
                </a:schemeClr>
              </a:solidFill>
              <a:effectLst/>
            </a:endParaRPr>
          </a:p>
        </p:txBody>
      </p:sp>
      <p:sp>
        <p:nvSpPr>
          <p:cNvPr id="4" name="Slide Number Placeholder 3">
            <a:extLst>
              <a:ext uri="{FF2B5EF4-FFF2-40B4-BE49-F238E27FC236}">
                <a16:creationId xmlns:a16="http://schemas.microsoft.com/office/drawing/2014/main" id="{A6366D09-AAF0-054D-D520-1CC58DD07A28}"/>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26</a:t>
            </a:fld>
            <a:endParaRPr lang="en-US" dirty="0"/>
          </a:p>
        </p:txBody>
      </p:sp>
    </p:spTree>
    <p:extLst>
      <p:ext uri="{BB962C8B-B14F-4D97-AF65-F5344CB8AC3E}">
        <p14:creationId xmlns:p14="http://schemas.microsoft.com/office/powerpoint/2010/main" val="1391540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C51DF-A2EC-84FB-4D67-C50F21A75D05}"/>
              </a:ext>
              <a:ext uri="{C183D7F6-B498-43B3-948B-1728B52AA6E4}">
                <adec:decorative xmlns:adec="http://schemas.microsoft.com/office/drawing/2017/decorative" val="1"/>
              </a:ext>
            </a:extLst>
          </p:cNvPr>
          <p:cNvSpPr>
            <a:spLocks noGrp="1"/>
          </p:cNvSpPr>
          <p:nvPr>
            <p:ph type="title"/>
          </p:nvPr>
        </p:nvSpPr>
        <p:spPr>
          <a:xfrm>
            <a:off x="612489" y="-1941723"/>
            <a:ext cx="10978994" cy="1511808"/>
          </a:xfrm>
        </p:spPr>
        <p:txBody>
          <a:bodyPr/>
          <a:lstStyle/>
          <a:p>
            <a:r>
              <a:rPr lang="en-US" dirty="0">
                <a:solidFill>
                  <a:schemeClr val="bg1">
                    <a:lumMod val="65000"/>
                  </a:schemeClr>
                </a:solidFill>
              </a:rPr>
              <a:t>Modifying the Environment by Changing Physical or Social Environment</a:t>
            </a:r>
          </a:p>
        </p:txBody>
      </p:sp>
      <p:sp>
        <p:nvSpPr>
          <p:cNvPr id="4" name="Slide Number Placeholder 3">
            <a:extLst>
              <a:ext uri="{FF2B5EF4-FFF2-40B4-BE49-F238E27FC236}">
                <a16:creationId xmlns:a16="http://schemas.microsoft.com/office/drawing/2014/main" id="{2AC605AE-EAB5-CD8D-D625-D6A37BDF6100}"/>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27</a:t>
            </a:fld>
            <a:endParaRPr lang="en-US" dirty="0"/>
          </a:p>
        </p:txBody>
      </p:sp>
      <p:pic>
        <p:nvPicPr>
          <p:cNvPr id="10" name="Picture 9" descr="Graphic depicting modifying the environment by changing physical or social environment, adapting tasks, and providing cues and supports.">
            <a:extLst>
              <a:ext uri="{FF2B5EF4-FFF2-40B4-BE49-F238E27FC236}">
                <a16:creationId xmlns:a16="http://schemas.microsoft.com/office/drawing/2014/main" id="{86E06549-BA94-3491-B1C5-3B7A0B5EC65A}"/>
              </a:ext>
            </a:extLst>
          </p:cNvPr>
          <p:cNvPicPr>
            <a:picLocks noChangeAspect="1"/>
          </p:cNvPicPr>
          <p:nvPr/>
        </p:nvPicPr>
        <p:blipFill>
          <a:blip r:embed="rId3"/>
          <a:stretch>
            <a:fillRect/>
          </a:stretch>
        </p:blipFill>
        <p:spPr>
          <a:xfrm>
            <a:off x="1291978" y="292394"/>
            <a:ext cx="9608044" cy="5454930"/>
          </a:xfrm>
          <a:prstGeom prst="rect">
            <a:avLst/>
          </a:prstGeom>
        </p:spPr>
      </p:pic>
    </p:spTree>
    <p:extLst>
      <p:ext uri="{BB962C8B-B14F-4D97-AF65-F5344CB8AC3E}">
        <p14:creationId xmlns:p14="http://schemas.microsoft.com/office/powerpoint/2010/main" val="157328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9B40-7243-E0D0-4E30-0CDCB13B7D32}"/>
              </a:ext>
              <a:ext uri="{C183D7F6-B498-43B3-948B-1728B52AA6E4}">
                <adec:decorative xmlns:adec="http://schemas.microsoft.com/office/drawing/2017/decorative" val="1"/>
              </a:ext>
            </a:extLst>
          </p:cNvPr>
          <p:cNvSpPr>
            <a:spLocks noGrp="1"/>
          </p:cNvSpPr>
          <p:nvPr>
            <p:ph type="title"/>
          </p:nvPr>
        </p:nvSpPr>
        <p:spPr>
          <a:xfrm>
            <a:off x="612489" y="-1941723"/>
            <a:ext cx="10978994" cy="1511808"/>
          </a:xfrm>
        </p:spPr>
        <p:txBody>
          <a:bodyPr/>
          <a:lstStyle/>
          <a:p>
            <a:r>
              <a:rPr lang="en-US" dirty="0">
                <a:solidFill>
                  <a:schemeClr val="bg1">
                    <a:lumMod val="65000"/>
                  </a:schemeClr>
                </a:solidFill>
              </a:rPr>
              <a:t>Sequence of Teaching the Skill </a:t>
            </a:r>
          </a:p>
        </p:txBody>
      </p:sp>
      <p:sp>
        <p:nvSpPr>
          <p:cNvPr id="4" name="Slide Number Placeholder 3">
            <a:extLst>
              <a:ext uri="{FF2B5EF4-FFF2-40B4-BE49-F238E27FC236}">
                <a16:creationId xmlns:a16="http://schemas.microsoft.com/office/drawing/2014/main" id="{03E9EAE3-8658-FF03-09AD-878A3E83787A}"/>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28</a:t>
            </a:fld>
            <a:endParaRPr lang="en-US" dirty="0"/>
          </a:p>
        </p:txBody>
      </p:sp>
      <p:pic>
        <p:nvPicPr>
          <p:cNvPr id="6" name="Picture 5" descr="Graphic depicting the sequence of teaching the skill by defining, setting goal, establish procedure, supervise, and evaluate.">
            <a:extLst>
              <a:ext uri="{FF2B5EF4-FFF2-40B4-BE49-F238E27FC236}">
                <a16:creationId xmlns:a16="http://schemas.microsoft.com/office/drawing/2014/main" id="{1091EAEF-EDDF-E9B9-0F0B-2C1560235F5B}"/>
              </a:ext>
            </a:extLst>
          </p:cNvPr>
          <p:cNvPicPr>
            <a:picLocks noChangeAspect="1"/>
          </p:cNvPicPr>
          <p:nvPr/>
        </p:nvPicPr>
        <p:blipFill>
          <a:blip r:embed="rId3"/>
          <a:stretch>
            <a:fillRect/>
          </a:stretch>
        </p:blipFill>
        <p:spPr>
          <a:xfrm>
            <a:off x="1015739" y="253066"/>
            <a:ext cx="10160522" cy="5429529"/>
          </a:xfrm>
          <a:prstGeom prst="rect">
            <a:avLst/>
          </a:prstGeom>
        </p:spPr>
      </p:pic>
    </p:spTree>
    <p:extLst>
      <p:ext uri="{BB962C8B-B14F-4D97-AF65-F5344CB8AC3E}">
        <p14:creationId xmlns:p14="http://schemas.microsoft.com/office/powerpoint/2010/main" val="3609633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680C3-C07B-022E-01C8-204EED8FC217}"/>
              </a:ext>
              <a:ext uri="{C183D7F6-B498-43B3-948B-1728B52AA6E4}">
                <adec:decorative xmlns:adec="http://schemas.microsoft.com/office/drawing/2017/decorative" val="1"/>
              </a:ext>
            </a:extLst>
          </p:cNvPr>
          <p:cNvSpPr>
            <a:spLocks noGrp="1"/>
          </p:cNvSpPr>
          <p:nvPr>
            <p:ph type="title"/>
          </p:nvPr>
        </p:nvSpPr>
        <p:spPr>
          <a:xfrm>
            <a:off x="612489" y="-1797347"/>
            <a:ext cx="10978994" cy="1511808"/>
          </a:xfrm>
        </p:spPr>
        <p:txBody>
          <a:bodyPr/>
          <a:lstStyle/>
          <a:p>
            <a:r>
              <a:rPr lang="en-US" dirty="0">
                <a:solidFill>
                  <a:schemeClr val="bg1">
                    <a:lumMod val="65000"/>
                  </a:schemeClr>
                </a:solidFill>
              </a:rPr>
              <a:t>Using Incentives</a:t>
            </a:r>
          </a:p>
        </p:txBody>
      </p:sp>
      <p:sp>
        <p:nvSpPr>
          <p:cNvPr id="4" name="Slide Number Placeholder 3">
            <a:extLst>
              <a:ext uri="{FF2B5EF4-FFF2-40B4-BE49-F238E27FC236}">
                <a16:creationId xmlns:a16="http://schemas.microsoft.com/office/drawing/2014/main" id="{02BED9F5-DBDB-B6DA-6C54-16A7CB789D73}"/>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29</a:t>
            </a:fld>
            <a:endParaRPr lang="en-US" dirty="0"/>
          </a:p>
        </p:txBody>
      </p:sp>
      <p:pic>
        <p:nvPicPr>
          <p:cNvPr id="6" name="Picture 5" descr="Graphic depicting using incentives by layering perferred and non-preferred activities, give specific feedback, menu of rewards, and using student strengths, preferences, and interests">
            <a:extLst>
              <a:ext uri="{FF2B5EF4-FFF2-40B4-BE49-F238E27FC236}">
                <a16:creationId xmlns:a16="http://schemas.microsoft.com/office/drawing/2014/main" id="{4752F60B-1B8D-6C4F-E77B-AF7C0E7464E5}"/>
              </a:ext>
            </a:extLst>
          </p:cNvPr>
          <p:cNvPicPr>
            <a:picLocks noChangeAspect="1"/>
          </p:cNvPicPr>
          <p:nvPr/>
        </p:nvPicPr>
        <p:blipFill>
          <a:blip r:embed="rId3"/>
          <a:stretch>
            <a:fillRect/>
          </a:stretch>
        </p:blipFill>
        <p:spPr>
          <a:xfrm>
            <a:off x="930009" y="351150"/>
            <a:ext cx="10331981" cy="5226319"/>
          </a:xfrm>
          <a:prstGeom prst="rect">
            <a:avLst/>
          </a:prstGeom>
        </p:spPr>
      </p:pic>
    </p:spTree>
    <p:extLst>
      <p:ext uri="{BB962C8B-B14F-4D97-AF65-F5344CB8AC3E}">
        <p14:creationId xmlns:p14="http://schemas.microsoft.com/office/powerpoint/2010/main" val="354005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20555-3856-B8B2-9F07-00C4A3ED2B6B}"/>
              </a:ext>
            </a:extLst>
          </p:cNvPr>
          <p:cNvSpPr>
            <a:spLocks noGrp="1"/>
          </p:cNvSpPr>
          <p:nvPr>
            <p:ph type="title"/>
          </p:nvPr>
        </p:nvSpPr>
        <p:spPr>
          <a:xfrm>
            <a:off x="595900" y="431734"/>
            <a:ext cx="10989963" cy="1078285"/>
          </a:xfrm>
        </p:spPr>
        <p:txBody>
          <a:bodyPr/>
          <a:lstStyle/>
          <a:p>
            <a:r>
              <a:rPr lang="en-US" dirty="0"/>
              <a:t>PLANNING A TRIP - ACTIVITY</a:t>
            </a:r>
          </a:p>
        </p:txBody>
      </p:sp>
      <p:sp>
        <p:nvSpPr>
          <p:cNvPr id="4" name="Text Placeholder 3">
            <a:extLst>
              <a:ext uri="{FF2B5EF4-FFF2-40B4-BE49-F238E27FC236}">
                <a16:creationId xmlns:a16="http://schemas.microsoft.com/office/drawing/2014/main" id="{A1ADCBC0-12D6-B25B-D9BF-7FA339A9FCD6}"/>
              </a:ext>
            </a:extLst>
          </p:cNvPr>
          <p:cNvSpPr>
            <a:spLocks noGrp="1"/>
          </p:cNvSpPr>
          <p:nvPr>
            <p:ph type="body" sz="quarter" idx="11"/>
          </p:nvPr>
        </p:nvSpPr>
        <p:spPr>
          <a:xfrm>
            <a:off x="595899" y="1716793"/>
            <a:ext cx="6217855" cy="3889247"/>
          </a:xfrm>
        </p:spPr>
        <p:txBody>
          <a:bodyPr/>
          <a:lstStyle/>
          <a:p>
            <a:pPr>
              <a:buFont typeface="Wingdings" panose="05000000000000000000" pitchFamily="2" charset="2"/>
              <a:buChar char="Ø"/>
            </a:pPr>
            <a:r>
              <a:rPr lang="en-US" sz="2800" dirty="0"/>
              <a:t> </a:t>
            </a:r>
            <a:r>
              <a:rPr lang="en-US" sz="2400" dirty="0"/>
              <a:t>You receive an email inviting you to attend your family reunion that is happening in 6 months at an out of state location.  You, your partner, and 3 children decide to attend.  You have a dog and 3 cats.</a:t>
            </a:r>
          </a:p>
          <a:p>
            <a:pPr marL="457200" indent="-457200">
              <a:buFont typeface="+mj-lt"/>
              <a:buAutoNum type="arabicPeriod"/>
            </a:pPr>
            <a:r>
              <a:rPr lang="en-US" sz="2400" b="1" dirty="0">
                <a:solidFill>
                  <a:srgbClr val="009E47"/>
                </a:solidFill>
              </a:rPr>
              <a:t>Make a list </a:t>
            </a:r>
            <a:r>
              <a:rPr lang="en-US" sz="2400" dirty="0"/>
              <a:t>of all the things that need to be done to plan and take this family reunion trip.</a:t>
            </a:r>
          </a:p>
          <a:p>
            <a:pPr marL="457200" indent="-457200">
              <a:buFont typeface="+mj-lt"/>
              <a:buAutoNum type="arabicPeriod"/>
            </a:pPr>
            <a:r>
              <a:rPr lang="en-US" sz="2400" b="1" dirty="0">
                <a:solidFill>
                  <a:srgbClr val="009E47"/>
                </a:solidFill>
              </a:rPr>
              <a:t>Type in chat</a:t>
            </a:r>
            <a:r>
              <a:rPr lang="en-US" sz="2400" dirty="0">
                <a:solidFill>
                  <a:srgbClr val="009E47"/>
                </a:solidFill>
              </a:rPr>
              <a:t> </a:t>
            </a:r>
            <a:r>
              <a:rPr lang="en-US" sz="2400" dirty="0"/>
              <a:t>the top 5 to-do </a:t>
            </a:r>
            <a:r>
              <a:rPr lang="en-US" sz="2400" b="1" dirty="0">
                <a:solidFill>
                  <a:srgbClr val="7030A0"/>
                </a:solidFill>
              </a:rPr>
              <a:t>actions</a:t>
            </a:r>
            <a:r>
              <a:rPr lang="en-US" sz="2400" dirty="0"/>
              <a:t> and possible </a:t>
            </a:r>
            <a:r>
              <a:rPr lang="en-US" sz="2400" b="1" dirty="0">
                <a:solidFill>
                  <a:srgbClr val="7030A0"/>
                </a:solidFill>
              </a:rPr>
              <a:t>barriers</a:t>
            </a:r>
            <a:r>
              <a:rPr lang="en-US" sz="2400" dirty="0"/>
              <a:t> to following through.</a:t>
            </a:r>
            <a:endParaRPr lang="en-US" sz="2400" b="1" dirty="0"/>
          </a:p>
        </p:txBody>
      </p:sp>
      <p:sp>
        <p:nvSpPr>
          <p:cNvPr id="5" name="Slide Number Placeholder 4">
            <a:extLst>
              <a:ext uri="{FF2B5EF4-FFF2-40B4-BE49-F238E27FC236}">
                <a16:creationId xmlns:a16="http://schemas.microsoft.com/office/drawing/2014/main" id="{F2CBF1E7-D630-081C-58AC-E58A6F0F8729}"/>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3</a:t>
            </a:fld>
            <a:endParaRPr lang="en-US" dirty="0"/>
          </a:p>
        </p:txBody>
      </p:sp>
      <p:pic>
        <p:nvPicPr>
          <p:cNvPr id="6" name="Picture 2" descr="Highway and bridge reflected in sideview car mirror" title="Road trip">
            <a:extLst>
              <a:ext uri="{FF2B5EF4-FFF2-40B4-BE49-F238E27FC236}">
                <a16:creationId xmlns:a16="http://schemas.microsoft.com/office/drawing/2014/main" id="{E7D8E520-21BF-063C-1B36-8F35C01F8F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632" r="14632"/>
          <a:stretch>
            <a:fillRect/>
          </a:stretch>
        </p:blipFill>
        <p:spPr bwMode="auto">
          <a:xfrm>
            <a:off x="7247678" y="1716792"/>
            <a:ext cx="4119977" cy="388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454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2AC3-0F11-AD1B-715E-00BE47C716D6}"/>
              </a:ext>
            </a:extLst>
          </p:cNvPr>
          <p:cNvSpPr>
            <a:spLocks noGrp="1"/>
          </p:cNvSpPr>
          <p:nvPr>
            <p:ph type="title"/>
          </p:nvPr>
        </p:nvSpPr>
        <p:spPr>
          <a:xfrm>
            <a:off x="634561" y="563360"/>
            <a:ext cx="7230577" cy="964648"/>
          </a:xfrm>
        </p:spPr>
        <p:txBody>
          <a:bodyPr/>
          <a:lstStyle/>
          <a:p>
            <a:r>
              <a:rPr lang="en-US" dirty="0"/>
              <a:t>REVIEW &amp; REFLECT - ACTIVITY</a:t>
            </a:r>
          </a:p>
        </p:txBody>
      </p:sp>
      <p:sp>
        <p:nvSpPr>
          <p:cNvPr id="4" name="Text Placeholder 3">
            <a:extLst>
              <a:ext uri="{FF2B5EF4-FFF2-40B4-BE49-F238E27FC236}">
                <a16:creationId xmlns:a16="http://schemas.microsoft.com/office/drawing/2014/main" id="{92249914-A8A2-367B-42B3-2C507F3B41AC}"/>
              </a:ext>
            </a:extLst>
          </p:cNvPr>
          <p:cNvSpPr>
            <a:spLocks noGrp="1"/>
          </p:cNvSpPr>
          <p:nvPr>
            <p:ph type="body" sz="quarter" idx="11"/>
          </p:nvPr>
        </p:nvSpPr>
        <p:spPr>
          <a:xfrm>
            <a:off x="923316" y="1528008"/>
            <a:ext cx="7711837" cy="4186992"/>
          </a:xfrm>
        </p:spPr>
        <p:txBody>
          <a:bodyPr/>
          <a:lstStyle/>
          <a:p>
            <a:pPr marL="0" indent="0" rtl="0">
              <a:spcBef>
                <a:spcPts val="0"/>
              </a:spcBef>
              <a:spcAft>
                <a:spcPts val="1600"/>
              </a:spcAft>
              <a:buNone/>
            </a:pPr>
            <a:r>
              <a:rPr lang="en-US" sz="3200" b="0" i="0" u="none" strike="noStrike" dirty="0">
                <a:solidFill>
                  <a:srgbClr val="612A8A"/>
                </a:solidFill>
                <a:effectLst/>
              </a:rPr>
              <a:t>Think back to the Family Reunion activity where you listed what you would </a:t>
            </a:r>
            <a:r>
              <a:rPr lang="en-US" sz="3200" dirty="0">
                <a:solidFill>
                  <a:srgbClr val="612A8A"/>
                </a:solidFill>
              </a:rPr>
              <a:t>need to </a:t>
            </a:r>
            <a:r>
              <a:rPr lang="en-US" sz="3200" b="0" i="0" u="none" strike="noStrike" dirty="0">
                <a:solidFill>
                  <a:srgbClr val="612A8A"/>
                </a:solidFill>
                <a:effectLst/>
              </a:rPr>
              <a:t>do.</a:t>
            </a:r>
            <a:endParaRPr lang="en-US" sz="3200" b="0" dirty="0">
              <a:solidFill>
                <a:srgbClr val="612A8A"/>
              </a:solidFill>
              <a:effectLst/>
            </a:endParaRPr>
          </a:p>
          <a:p>
            <a:pPr marL="0" indent="0" rtl="0">
              <a:spcBef>
                <a:spcPts val="0"/>
              </a:spcBef>
              <a:spcAft>
                <a:spcPts val="1600"/>
              </a:spcAft>
              <a:buNone/>
            </a:pPr>
            <a:r>
              <a:rPr lang="en-US" sz="3200" b="0" i="0" u="none" strike="noStrike" dirty="0">
                <a:solidFill>
                  <a:srgbClr val="612A8A"/>
                </a:solidFill>
                <a:effectLst/>
              </a:rPr>
              <a:t>Which method would have been effective in bridging barriers to make the to-do list more effective?</a:t>
            </a:r>
            <a:endParaRPr lang="en-US" sz="3200" b="0" dirty="0">
              <a:solidFill>
                <a:srgbClr val="612A8A"/>
              </a:solidFill>
              <a:effectLst/>
            </a:endParaRPr>
          </a:p>
          <a:p>
            <a:pPr rtl="0" fontAlgn="base">
              <a:spcBef>
                <a:spcPts val="0"/>
              </a:spcBef>
              <a:buFont typeface="Wingdings" panose="05000000000000000000" pitchFamily="2" charset="2"/>
              <a:buChar char="Ø"/>
            </a:pPr>
            <a:r>
              <a:rPr lang="en-US" sz="3000" b="0" i="0" u="none" strike="noStrike" dirty="0">
                <a:solidFill>
                  <a:srgbClr val="612A8A"/>
                </a:solidFill>
                <a:effectLst/>
              </a:rPr>
              <a:t>Modify the environment</a:t>
            </a:r>
          </a:p>
          <a:p>
            <a:pPr rtl="0" fontAlgn="base">
              <a:spcBef>
                <a:spcPts val="0"/>
              </a:spcBef>
              <a:buFont typeface="Wingdings" panose="05000000000000000000" pitchFamily="2" charset="2"/>
              <a:buChar char="Ø"/>
            </a:pPr>
            <a:r>
              <a:rPr lang="en-US" sz="3000" b="0" i="0" u="none" strike="noStrike" dirty="0">
                <a:solidFill>
                  <a:srgbClr val="612A8A"/>
                </a:solidFill>
                <a:effectLst/>
              </a:rPr>
              <a:t>Teach the Skill</a:t>
            </a:r>
          </a:p>
          <a:p>
            <a:pPr rtl="0" fontAlgn="base">
              <a:spcBef>
                <a:spcPts val="0"/>
              </a:spcBef>
              <a:buFont typeface="Wingdings" panose="05000000000000000000" pitchFamily="2" charset="2"/>
              <a:buChar char="Ø"/>
            </a:pPr>
            <a:r>
              <a:rPr lang="en-US" sz="3000" b="0" i="0" u="none" strike="noStrike" dirty="0">
                <a:solidFill>
                  <a:srgbClr val="612A8A"/>
                </a:solidFill>
                <a:effectLst/>
              </a:rPr>
              <a:t>Use Incentives</a:t>
            </a:r>
          </a:p>
        </p:txBody>
      </p:sp>
      <p:sp>
        <p:nvSpPr>
          <p:cNvPr id="5" name="Slide Number Placeholder 4">
            <a:extLst>
              <a:ext uri="{FF2B5EF4-FFF2-40B4-BE49-F238E27FC236}">
                <a16:creationId xmlns:a16="http://schemas.microsoft.com/office/drawing/2014/main" id="{27734822-1D85-67ED-55BF-6E4485A7E296}"/>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30</a:t>
            </a:fld>
            <a:endParaRPr lang="en-US" dirty="0"/>
          </a:p>
        </p:txBody>
      </p:sp>
      <p:pic>
        <p:nvPicPr>
          <p:cNvPr id="10242" name="Picture 2" descr="picture of woman with her hand to her ear, listening to represent a reflection activity.">
            <a:extLst>
              <a:ext uri="{FF2B5EF4-FFF2-40B4-BE49-F238E27FC236}">
                <a16:creationId xmlns:a16="http://schemas.microsoft.com/office/drawing/2014/main" id="{D1BD6159-F3DA-8A6A-90E3-6C7EFEE040F9}"/>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44" r="12486"/>
          <a:stretch/>
        </p:blipFill>
        <p:spPr bwMode="auto">
          <a:xfrm>
            <a:off x="8715364" y="1027295"/>
            <a:ext cx="2954369" cy="419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64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D9ED-7F55-6149-2662-AC2743FC069A}"/>
              </a:ext>
            </a:extLst>
          </p:cNvPr>
          <p:cNvSpPr>
            <a:spLocks noGrp="1"/>
          </p:cNvSpPr>
          <p:nvPr>
            <p:ph type="title"/>
          </p:nvPr>
        </p:nvSpPr>
        <p:spPr>
          <a:xfrm>
            <a:off x="595900" y="139024"/>
            <a:ext cx="10989963" cy="1469618"/>
          </a:xfrm>
        </p:spPr>
        <p:txBody>
          <a:bodyPr/>
          <a:lstStyle/>
          <a:p>
            <a:r>
              <a:rPr lang="en-US" dirty="0">
                <a:hlinkClick r:id="rId3"/>
              </a:rPr>
              <a:t>Executive Function Student Profile</a:t>
            </a:r>
            <a:endParaRPr lang="en-US" dirty="0"/>
          </a:p>
        </p:txBody>
      </p:sp>
      <p:sp>
        <p:nvSpPr>
          <p:cNvPr id="4" name="Slide Number Placeholder 3">
            <a:extLst>
              <a:ext uri="{FF2B5EF4-FFF2-40B4-BE49-F238E27FC236}">
                <a16:creationId xmlns:a16="http://schemas.microsoft.com/office/drawing/2014/main" id="{D2C8218B-3D00-A185-14DD-77AEDDBE6871}"/>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31</a:t>
            </a:fld>
            <a:endParaRPr lang="en-US" dirty="0"/>
          </a:p>
        </p:txBody>
      </p:sp>
      <p:pic>
        <p:nvPicPr>
          <p:cNvPr id="6" name="Picture 5" descr="screen shot of the executive functioning student profile matrix including EF management areas and spaces for strategies to address each area">
            <a:extLst>
              <a:ext uri="{FF2B5EF4-FFF2-40B4-BE49-F238E27FC236}">
                <a16:creationId xmlns:a16="http://schemas.microsoft.com/office/drawing/2014/main" id="{86730D0A-624C-402A-47EA-F8D2851BA6A6}"/>
              </a:ext>
            </a:extLst>
          </p:cNvPr>
          <p:cNvPicPr>
            <a:picLocks noChangeAspect="1"/>
          </p:cNvPicPr>
          <p:nvPr/>
        </p:nvPicPr>
        <p:blipFill>
          <a:blip r:embed="rId4"/>
          <a:stretch>
            <a:fillRect/>
          </a:stretch>
        </p:blipFill>
        <p:spPr>
          <a:xfrm>
            <a:off x="1909191" y="1243221"/>
            <a:ext cx="8363380" cy="4610337"/>
          </a:xfrm>
          <a:prstGeom prst="rect">
            <a:avLst/>
          </a:prstGeom>
        </p:spPr>
      </p:pic>
    </p:spTree>
    <p:extLst>
      <p:ext uri="{BB962C8B-B14F-4D97-AF65-F5344CB8AC3E}">
        <p14:creationId xmlns:p14="http://schemas.microsoft.com/office/powerpoint/2010/main" val="2349113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6F1DB6C-80AB-4E41-A5AE-91CFF09CA65B}"/>
              </a:ext>
            </a:extLst>
          </p:cNvPr>
          <p:cNvSpPr>
            <a:spLocks noGrp="1"/>
          </p:cNvSpPr>
          <p:nvPr>
            <p:ph type="ctrTitle"/>
          </p:nvPr>
        </p:nvSpPr>
        <p:spPr>
          <a:xfrm>
            <a:off x="592138" y="2348642"/>
            <a:ext cx="10999281" cy="715397"/>
          </a:xfrm>
        </p:spPr>
        <p:txBody>
          <a:bodyPr/>
          <a:lstStyle/>
          <a:p>
            <a:r>
              <a:rPr lang="en-US" dirty="0"/>
              <a:t>Thank you!</a:t>
            </a:r>
          </a:p>
        </p:txBody>
      </p:sp>
      <p:sp>
        <p:nvSpPr>
          <p:cNvPr id="4" name="Text Placeholder 3">
            <a:extLst>
              <a:ext uri="{FF2B5EF4-FFF2-40B4-BE49-F238E27FC236}">
                <a16:creationId xmlns:a16="http://schemas.microsoft.com/office/drawing/2014/main" id="{5D86727D-FF4D-41F5-80A5-FE24A8249968}"/>
              </a:ext>
            </a:extLst>
          </p:cNvPr>
          <p:cNvSpPr>
            <a:spLocks noGrp="1"/>
          </p:cNvSpPr>
          <p:nvPr>
            <p:ph type="body" sz="quarter" idx="10"/>
          </p:nvPr>
        </p:nvSpPr>
        <p:spPr>
          <a:xfrm>
            <a:off x="622998" y="3208628"/>
            <a:ext cx="10978994" cy="1452768"/>
          </a:xfrm>
        </p:spPr>
        <p:txBody>
          <a:bodyPr/>
          <a:lstStyle/>
          <a:p>
            <a:pPr marL="0" indent="0">
              <a:buNone/>
            </a:pPr>
            <a:r>
              <a:rPr lang="en-US" sz="2400" dirty="0"/>
              <a:t>Tracy Mail, Educational Consultant</a:t>
            </a:r>
          </a:p>
          <a:p>
            <a:pPr marL="0" indent="0">
              <a:buNone/>
            </a:pPr>
            <a:r>
              <a:rPr lang="en-US" sz="2400" dirty="0"/>
              <a:t>State Support Team Region 8 – Ohio</a:t>
            </a:r>
          </a:p>
          <a:p>
            <a:pPr marL="0" indent="0">
              <a:buNone/>
            </a:pPr>
            <a:r>
              <a:rPr lang="en-US" sz="2400" dirty="0">
                <a:hlinkClick r:id="rId3"/>
              </a:rPr>
              <a:t>tracym@sst8.org</a:t>
            </a:r>
            <a:endParaRPr lang="en-US" sz="2400" dirty="0"/>
          </a:p>
          <a:p>
            <a:pPr marL="0" indent="0">
              <a:buNone/>
            </a:pPr>
            <a:r>
              <a:rPr lang="en-US" sz="2400" dirty="0">
                <a:solidFill>
                  <a:srgbClr val="0000CC"/>
                </a:solidFill>
                <a:hlinkClick r:id="rId4">
                  <a:extLst>
                    <a:ext uri="{A12FA001-AC4F-418D-AE19-62706E023703}">
                      <ahyp:hlinkClr xmlns:ahyp="http://schemas.microsoft.com/office/drawing/2018/hyperlinkcolor" val="tx"/>
                    </a:ext>
                  </a:extLst>
                </a:hlinkClick>
              </a:rPr>
              <a:t>https://www.sst8.org</a:t>
            </a:r>
            <a:r>
              <a:rPr lang="en-US" sz="2400" dirty="0">
                <a:solidFill>
                  <a:srgbClr val="0000CC"/>
                </a:solidFill>
              </a:rPr>
              <a:t> </a:t>
            </a:r>
          </a:p>
        </p:txBody>
      </p:sp>
      <p:sp>
        <p:nvSpPr>
          <p:cNvPr id="3" name="Slide Number Placeholder 2">
            <a:extLst>
              <a:ext uri="{FF2B5EF4-FFF2-40B4-BE49-F238E27FC236}">
                <a16:creationId xmlns:a16="http://schemas.microsoft.com/office/drawing/2014/main" id="{4C41D1F3-3813-4545-9137-94FAFB63D89D}"/>
              </a:ext>
              <a:ext uri="{C183D7F6-B498-43B3-948B-1728B52AA6E4}">
                <adec:decorative xmlns:adec="http://schemas.microsoft.com/office/drawing/2017/decorative" val="1"/>
              </a:ext>
            </a:extLst>
          </p:cNvPr>
          <p:cNvSpPr>
            <a:spLocks noGrp="1"/>
          </p:cNvSpPr>
          <p:nvPr>
            <p:ph type="sldNum" sz="quarter" idx="12"/>
          </p:nvPr>
        </p:nvSpPr>
        <p:spPr>
          <a:solidFill>
            <a:srgbClr val="005A8C"/>
          </a:solidFill>
        </p:spPr>
        <p:txBody>
          <a:bodyPr/>
          <a:lstStyle/>
          <a:p>
            <a:fld id="{80AD2437-B558-414C-94B2-800AD1118709}" type="slidenum">
              <a:rPr lang="en-US" smtClean="0"/>
              <a:t>32</a:t>
            </a:fld>
            <a:endParaRPr lang="en-US"/>
          </a:p>
        </p:txBody>
      </p:sp>
    </p:spTree>
    <p:extLst>
      <p:ext uri="{BB962C8B-B14F-4D97-AF65-F5344CB8AC3E}">
        <p14:creationId xmlns:p14="http://schemas.microsoft.com/office/powerpoint/2010/main" val="331600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659F-CAC6-E265-EBBC-5A307836701A}"/>
              </a:ext>
            </a:extLst>
          </p:cNvPr>
          <p:cNvSpPr>
            <a:spLocks noGrp="1"/>
          </p:cNvSpPr>
          <p:nvPr>
            <p:ph type="title"/>
          </p:nvPr>
        </p:nvSpPr>
        <p:spPr/>
        <p:txBody>
          <a:bodyPr/>
          <a:lstStyle/>
          <a:p>
            <a:r>
              <a:rPr lang="en-US" sz="5400" dirty="0"/>
              <a:t>IN THE WORLD BEYOND SCHOOL…</a:t>
            </a:r>
          </a:p>
        </p:txBody>
      </p:sp>
      <p:sp>
        <p:nvSpPr>
          <p:cNvPr id="3" name="Text Placeholder 2">
            <a:extLst>
              <a:ext uri="{FF2B5EF4-FFF2-40B4-BE49-F238E27FC236}">
                <a16:creationId xmlns:a16="http://schemas.microsoft.com/office/drawing/2014/main" id="{C069EA01-7B17-54FD-A926-D0218B825C60}"/>
              </a:ext>
            </a:extLst>
          </p:cNvPr>
          <p:cNvSpPr>
            <a:spLocks noGrp="1"/>
          </p:cNvSpPr>
          <p:nvPr>
            <p:ph type="body" sz="quarter" idx="10"/>
          </p:nvPr>
        </p:nvSpPr>
        <p:spPr/>
        <p:txBody>
          <a:bodyPr/>
          <a:lstStyle/>
          <a:p>
            <a:pPr marL="0" indent="0">
              <a:buNone/>
            </a:pPr>
            <a:r>
              <a:rPr lang="en-US" sz="5000" b="1" dirty="0">
                <a:solidFill>
                  <a:srgbClr val="009E47"/>
                </a:solidFill>
              </a:rPr>
              <a:t>What are the characteristics of a successful independent learner and productive citizen?</a:t>
            </a:r>
          </a:p>
          <a:p>
            <a:pPr marL="0" indent="0">
              <a:buNone/>
            </a:pPr>
            <a:r>
              <a:rPr lang="en-US" sz="2800" b="1" i="1" dirty="0">
                <a:solidFill>
                  <a:srgbClr val="D86212"/>
                </a:solidFill>
              </a:rPr>
              <a:t>At home?</a:t>
            </a:r>
            <a:r>
              <a:rPr lang="en-US" sz="2800" i="1" dirty="0">
                <a:solidFill>
                  <a:schemeClr val="accent6"/>
                </a:solidFill>
              </a:rPr>
              <a:t>		</a:t>
            </a:r>
            <a:r>
              <a:rPr lang="en-US" sz="2800" b="1" i="1" dirty="0">
                <a:solidFill>
                  <a:srgbClr val="0070C0"/>
                </a:solidFill>
              </a:rPr>
              <a:t>At work?</a:t>
            </a:r>
            <a:r>
              <a:rPr lang="en-US" sz="2800" i="1" dirty="0">
                <a:solidFill>
                  <a:schemeClr val="accent6"/>
                </a:solidFill>
              </a:rPr>
              <a:t>		</a:t>
            </a:r>
            <a:r>
              <a:rPr lang="en-US" sz="2800" b="1" i="1" dirty="0">
                <a:solidFill>
                  <a:srgbClr val="009E47"/>
                </a:solidFill>
              </a:rPr>
              <a:t>In College?</a:t>
            </a:r>
            <a:r>
              <a:rPr lang="en-US" sz="2800" i="1" dirty="0">
                <a:solidFill>
                  <a:schemeClr val="accent6"/>
                </a:solidFill>
              </a:rPr>
              <a:t>		</a:t>
            </a:r>
            <a:r>
              <a:rPr lang="en-US" sz="2800" b="1" i="1" dirty="0">
                <a:solidFill>
                  <a:srgbClr val="C00000"/>
                </a:solidFill>
              </a:rPr>
              <a:t>In relationships?</a:t>
            </a:r>
          </a:p>
          <a:p>
            <a:pPr marL="0" indent="0" algn="ctr">
              <a:buNone/>
            </a:pPr>
            <a:r>
              <a:rPr lang="en-US" sz="2400" b="1" dirty="0">
                <a:solidFill>
                  <a:srgbClr val="7030A0"/>
                </a:solidFill>
              </a:rPr>
              <a:t>(TYPE IN CHAT)</a:t>
            </a:r>
          </a:p>
        </p:txBody>
      </p:sp>
      <p:sp>
        <p:nvSpPr>
          <p:cNvPr id="4" name="Slide Number Placeholder 3">
            <a:extLst>
              <a:ext uri="{FF2B5EF4-FFF2-40B4-BE49-F238E27FC236}">
                <a16:creationId xmlns:a16="http://schemas.microsoft.com/office/drawing/2014/main" id="{924B91D7-DBD6-D683-9C79-73EA05BB47F0}"/>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4</a:t>
            </a:fld>
            <a:endParaRPr lang="en-US" dirty="0"/>
          </a:p>
        </p:txBody>
      </p:sp>
    </p:spTree>
    <p:extLst>
      <p:ext uri="{BB962C8B-B14F-4D97-AF65-F5344CB8AC3E}">
        <p14:creationId xmlns:p14="http://schemas.microsoft.com/office/powerpoint/2010/main" val="295812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9E27-61BB-F952-87E0-A2BE26721EF1}"/>
              </a:ext>
            </a:extLst>
          </p:cNvPr>
          <p:cNvSpPr>
            <a:spLocks noGrp="1"/>
          </p:cNvSpPr>
          <p:nvPr>
            <p:ph type="title"/>
          </p:nvPr>
        </p:nvSpPr>
        <p:spPr>
          <a:xfrm>
            <a:off x="711937" y="762647"/>
            <a:ext cx="11185976" cy="999041"/>
          </a:xfrm>
        </p:spPr>
        <p:txBody>
          <a:bodyPr/>
          <a:lstStyle/>
          <a:p>
            <a:pPr rtl="0">
              <a:lnSpc>
                <a:spcPct val="150000"/>
              </a:lnSpc>
              <a:spcBef>
                <a:spcPts val="0"/>
              </a:spcBef>
              <a:spcAft>
                <a:spcPts val="0"/>
              </a:spcAft>
            </a:pPr>
            <a:r>
              <a:rPr lang="en-US" dirty="0"/>
              <a:t>SUCCESS IN SCHOOL</a:t>
            </a:r>
            <a:br>
              <a:rPr lang="en-US" dirty="0"/>
            </a:br>
            <a:r>
              <a:rPr lang="en-US" sz="2400" b="0" i="0" u="none" strike="noStrike" dirty="0">
                <a:solidFill>
                  <a:srgbClr val="000000"/>
                </a:solidFill>
                <a:effectLst/>
                <a:latin typeface="Arial" panose="020B0604020202020204" pitchFamily="34" charset="0"/>
              </a:rPr>
              <a:t>Top 10 Skills as identified by a survey of 8,000 teachers </a:t>
            </a:r>
            <a:r>
              <a:rPr lang="en-US" sz="1800" b="0" i="0" u="none" strike="noStrike" dirty="0">
                <a:solidFill>
                  <a:srgbClr val="000000"/>
                </a:solidFill>
                <a:effectLst/>
                <a:latin typeface="Calibri" panose="020F0502020204030204" pitchFamily="34" charset="0"/>
              </a:rPr>
              <a:t>(Elliot &amp; Grisham, 2006)</a:t>
            </a:r>
            <a:br>
              <a:rPr lang="en-US" b="0" dirty="0">
                <a:effectLst/>
              </a:rPr>
            </a:br>
            <a:endParaRPr lang="en-US" dirty="0"/>
          </a:p>
        </p:txBody>
      </p:sp>
      <p:sp>
        <p:nvSpPr>
          <p:cNvPr id="3" name="Text Placeholder 2">
            <a:extLst>
              <a:ext uri="{FF2B5EF4-FFF2-40B4-BE49-F238E27FC236}">
                <a16:creationId xmlns:a16="http://schemas.microsoft.com/office/drawing/2014/main" id="{E3F78899-C34F-C57B-3FB6-4B4098D1BA6D}"/>
              </a:ext>
            </a:extLst>
          </p:cNvPr>
          <p:cNvSpPr>
            <a:spLocks noGrp="1"/>
          </p:cNvSpPr>
          <p:nvPr>
            <p:ph type="body" sz="quarter" idx="10"/>
          </p:nvPr>
        </p:nvSpPr>
        <p:spPr>
          <a:xfrm>
            <a:off x="831921" y="1841231"/>
            <a:ext cx="5264079" cy="3873769"/>
          </a:xfrm>
        </p:spPr>
        <p:txBody>
          <a:bodyPr/>
          <a:lstStyle/>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Listen to others</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Follow the steps</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Follow the rules</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Ignore distractions</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Take turns when you talk</a:t>
            </a:r>
          </a:p>
          <a:p>
            <a:endParaRPr lang="en-US" dirty="0"/>
          </a:p>
        </p:txBody>
      </p:sp>
      <p:sp>
        <p:nvSpPr>
          <p:cNvPr id="4" name="Text Placeholder 3">
            <a:extLst>
              <a:ext uri="{FF2B5EF4-FFF2-40B4-BE49-F238E27FC236}">
                <a16:creationId xmlns:a16="http://schemas.microsoft.com/office/drawing/2014/main" id="{04E6762F-38AB-0AB7-1518-9E2C90D3EFD1}"/>
              </a:ext>
            </a:extLst>
          </p:cNvPr>
          <p:cNvSpPr>
            <a:spLocks noGrp="1"/>
          </p:cNvSpPr>
          <p:nvPr>
            <p:ph type="body" sz="quarter" idx="11"/>
          </p:nvPr>
        </p:nvSpPr>
        <p:spPr>
          <a:xfrm>
            <a:off x="6195889" y="1876551"/>
            <a:ext cx="5897788" cy="3842660"/>
          </a:xfrm>
        </p:spPr>
        <p:txBody>
          <a:bodyPr/>
          <a:lstStyle/>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Ask for help</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Get along with others</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Stay calm with others</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Be responsible for your behavior</a:t>
            </a:r>
          </a:p>
          <a:p>
            <a:pPr rtl="0" fontAlgn="base">
              <a:lnSpc>
                <a:spcPct val="150000"/>
              </a:lnSpc>
              <a:spcBef>
                <a:spcPts val="0"/>
              </a:spcBef>
              <a:spcAft>
                <a:spcPts val="0"/>
              </a:spcAft>
              <a:buFont typeface="Wingdings" panose="05000000000000000000" pitchFamily="2" charset="2"/>
              <a:buChar char="Ø"/>
            </a:pPr>
            <a:r>
              <a:rPr lang="en-US" sz="3200" b="0" i="0" u="none" strike="noStrike" dirty="0">
                <a:solidFill>
                  <a:srgbClr val="000000"/>
                </a:solidFill>
                <a:effectLst/>
              </a:rPr>
              <a:t>Do nice things for others</a:t>
            </a:r>
          </a:p>
        </p:txBody>
      </p:sp>
      <p:sp>
        <p:nvSpPr>
          <p:cNvPr id="5" name="Slide Number Placeholder 4">
            <a:extLst>
              <a:ext uri="{FF2B5EF4-FFF2-40B4-BE49-F238E27FC236}">
                <a16:creationId xmlns:a16="http://schemas.microsoft.com/office/drawing/2014/main" id="{DD0FBC98-9F1A-97B1-2D71-401241164067}"/>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5</a:t>
            </a:fld>
            <a:endParaRPr lang="en-US" dirty="0"/>
          </a:p>
        </p:txBody>
      </p:sp>
    </p:spTree>
    <p:extLst>
      <p:ext uri="{BB962C8B-B14F-4D97-AF65-F5344CB8AC3E}">
        <p14:creationId xmlns:p14="http://schemas.microsoft.com/office/powerpoint/2010/main" val="639071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C980-2A0F-5C07-CFBA-EFCA6EEF149C}"/>
              </a:ext>
            </a:extLst>
          </p:cNvPr>
          <p:cNvSpPr>
            <a:spLocks noGrp="1"/>
          </p:cNvSpPr>
          <p:nvPr>
            <p:ph type="title"/>
          </p:nvPr>
        </p:nvSpPr>
        <p:spPr>
          <a:xfrm>
            <a:off x="599982" y="739824"/>
            <a:ext cx="10989963" cy="879251"/>
          </a:xfrm>
        </p:spPr>
        <p:txBody>
          <a:bodyPr anchor="b"/>
          <a:lstStyle/>
          <a:p>
            <a:pPr marL="39688" indent="-342900" rtl="0">
              <a:lnSpc>
                <a:spcPct val="150000"/>
              </a:lnSpc>
              <a:spcBef>
                <a:spcPts val="0"/>
              </a:spcBef>
              <a:spcAft>
                <a:spcPts val="0"/>
              </a:spcAft>
            </a:pPr>
            <a:r>
              <a:rPr lang="en-US" sz="3200" i="0" u="none" strike="noStrike" dirty="0">
                <a:solidFill>
                  <a:srgbClr val="002F4A"/>
                </a:solidFill>
                <a:effectLst/>
              </a:rPr>
              <a:t>PREPARES YOUNG PEOPLE FOR SUCCESS IN ADULTHOOD</a:t>
            </a:r>
            <a:br>
              <a:rPr lang="en-US" b="0" dirty="0">
                <a:effectLst/>
              </a:rPr>
            </a:br>
            <a:r>
              <a:rPr lang="en-US" sz="2400" b="0" i="0" u="none" strike="noStrike" dirty="0">
                <a:solidFill>
                  <a:schemeClr val="tx1">
                    <a:lumMod val="65000"/>
                    <a:lumOff val="35000"/>
                  </a:schemeClr>
                </a:solidFill>
                <a:effectLst/>
              </a:rPr>
              <a:t>Common list of soft skills employers want:</a:t>
            </a:r>
            <a:endParaRPr lang="en-US" dirty="0">
              <a:solidFill>
                <a:schemeClr val="tx1">
                  <a:lumMod val="65000"/>
                  <a:lumOff val="35000"/>
                </a:schemeClr>
              </a:solidFill>
            </a:endParaRPr>
          </a:p>
        </p:txBody>
      </p:sp>
      <p:sp>
        <p:nvSpPr>
          <p:cNvPr id="4" name="Text Placeholder 3">
            <a:extLst>
              <a:ext uri="{FF2B5EF4-FFF2-40B4-BE49-F238E27FC236}">
                <a16:creationId xmlns:a16="http://schemas.microsoft.com/office/drawing/2014/main" id="{AA47D05A-7D5C-FE66-F5B3-E75EDE202305}"/>
              </a:ext>
            </a:extLst>
          </p:cNvPr>
          <p:cNvSpPr>
            <a:spLocks noGrp="1"/>
          </p:cNvSpPr>
          <p:nvPr>
            <p:ph type="body" sz="quarter" idx="11"/>
          </p:nvPr>
        </p:nvSpPr>
        <p:spPr>
          <a:xfrm>
            <a:off x="863416" y="1868560"/>
            <a:ext cx="7002390" cy="3889247"/>
          </a:xfrm>
        </p:spPr>
        <p:txBody>
          <a:bodyPr/>
          <a:lstStyle/>
          <a:p>
            <a:pPr marL="697548" indent="-342900" rtl="0" fontAlgn="base">
              <a:lnSpc>
                <a:spcPct val="150000"/>
              </a:lnSpc>
              <a:spcBef>
                <a:spcPts val="700"/>
              </a:spcBef>
              <a:spcAft>
                <a:spcPts val="0"/>
              </a:spcAft>
              <a:buFont typeface="Wingdings" panose="05000000000000000000" pitchFamily="2" charset="2"/>
              <a:buChar char="Ø"/>
            </a:pPr>
            <a:r>
              <a:rPr lang="en-US" sz="2400" b="0" i="0" u="none" strike="noStrike" dirty="0">
                <a:solidFill>
                  <a:srgbClr val="434343"/>
                </a:solidFill>
                <a:effectLst/>
              </a:rPr>
              <a:t>Social skills, interests</a:t>
            </a:r>
            <a:r>
              <a:rPr lang="en-US" sz="2400" dirty="0">
                <a:solidFill>
                  <a:srgbClr val="434343"/>
                </a:solidFill>
              </a:rPr>
              <a:t>, </a:t>
            </a:r>
            <a:r>
              <a:rPr lang="en-US" sz="2400" b="0" i="0" u="none" strike="noStrike" dirty="0">
                <a:solidFill>
                  <a:srgbClr val="434343"/>
                </a:solidFill>
                <a:effectLst/>
              </a:rPr>
              <a:t>involvement</a:t>
            </a:r>
          </a:p>
          <a:p>
            <a:pPr marL="697548" indent="-342900" rtl="0" fontAlgn="base">
              <a:lnSpc>
                <a:spcPct val="150000"/>
              </a:lnSpc>
              <a:spcBef>
                <a:spcPts val="700"/>
              </a:spcBef>
              <a:spcAft>
                <a:spcPts val="0"/>
              </a:spcAft>
              <a:buFont typeface="Wingdings" panose="05000000000000000000" pitchFamily="2" charset="2"/>
              <a:buChar char="Ø"/>
            </a:pPr>
            <a:r>
              <a:rPr lang="en-US" sz="2400" b="0" i="0" u="none" strike="noStrike" dirty="0">
                <a:solidFill>
                  <a:srgbClr val="434343"/>
                </a:solidFill>
                <a:effectLst/>
              </a:rPr>
              <a:t>Communication skills</a:t>
            </a:r>
          </a:p>
          <a:p>
            <a:pPr marL="697548" indent="-342900" rtl="0" fontAlgn="base">
              <a:lnSpc>
                <a:spcPct val="150000"/>
              </a:lnSpc>
              <a:spcBef>
                <a:spcPts val="700"/>
              </a:spcBef>
              <a:spcAft>
                <a:spcPts val="0"/>
              </a:spcAft>
              <a:buFont typeface="Wingdings" panose="05000000000000000000" pitchFamily="2" charset="2"/>
              <a:buChar char="Ø"/>
            </a:pPr>
            <a:r>
              <a:rPr lang="en-US" sz="2400" b="0" i="0" u="none" strike="noStrike" dirty="0">
                <a:solidFill>
                  <a:srgbClr val="434343"/>
                </a:solidFill>
                <a:effectLst/>
              </a:rPr>
              <a:t>Interpersonal abilities</a:t>
            </a:r>
          </a:p>
          <a:p>
            <a:pPr marL="697548" indent="-342900" rtl="0" fontAlgn="base">
              <a:lnSpc>
                <a:spcPct val="150000"/>
              </a:lnSpc>
              <a:spcBef>
                <a:spcPts val="700"/>
              </a:spcBef>
              <a:spcAft>
                <a:spcPts val="0"/>
              </a:spcAft>
              <a:buFont typeface="Wingdings" panose="05000000000000000000" pitchFamily="2" charset="2"/>
              <a:buChar char="Ø"/>
            </a:pPr>
            <a:r>
              <a:rPr lang="en-US" sz="2400" b="0" i="0" u="none" strike="noStrike" dirty="0">
                <a:solidFill>
                  <a:srgbClr val="434343"/>
                </a:solidFill>
                <a:effectLst/>
              </a:rPr>
              <a:t>Problem solving</a:t>
            </a:r>
          </a:p>
          <a:p>
            <a:pPr marL="697548" indent="-342900" rtl="0" fontAlgn="base">
              <a:lnSpc>
                <a:spcPct val="150000"/>
              </a:lnSpc>
              <a:spcBef>
                <a:spcPts val="700"/>
              </a:spcBef>
              <a:spcAft>
                <a:spcPts val="0"/>
              </a:spcAft>
              <a:buFont typeface="Wingdings" panose="05000000000000000000" pitchFamily="2" charset="2"/>
              <a:buChar char="Ø"/>
            </a:pPr>
            <a:r>
              <a:rPr lang="en-US" sz="2400" b="0" i="0" u="none" strike="noStrike" dirty="0">
                <a:solidFill>
                  <a:srgbClr val="434343"/>
                </a:solidFill>
                <a:effectLst/>
              </a:rPr>
              <a:t>Teamwork</a:t>
            </a:r>
          </a:p>
          <a:p>
            <a:pPr marL="697548" indent="-342900" rtl="0" fontAlgn="base">
              <a:lnSpc>
                <a:spcPct val="150000"/>
              </a:lnSpc>
              <a:spcBef>
                <a:spcPts val="700"/>
              </a:spcBef>
              <a:spcAft>
                <a:spcPts val="1200"/>
              </a:spcAft>
              <a:buFont typeface="Wingdings" panose="05000000000000000000" pitchFamily="2" charset="2"/>
              <a:buChar char="Ø"/>
            </a:pPr>
            <a:r>
              <a:rPr lang="en-US" sz="2400" b="0" i="0" u="none" strike="noStrike" dirty="0">
                <a:solidFill>
                  <a:srgbClr val="434343"/>
                </a:solidFill>
                <a:effectLst/>
              </a:rPr>
              <a:t>Adaptability/flexibility</a:t>
            </a:r>
          </a:p>
        </p:txBody>
      </p:sp>
      <p:sp>
        <p:nvSpPr>
          <p:cNvPr id="5" name="Slide Number Placeholder 4">
            <a:extLst>
              <a:ext uri="{FF2B5EF4-FFF2-40B4-BE49-F238E27FC236}">
                <a16:creationId xmlns:a16="http://schemas.microsoft.com/office/drawing/2014/main" id="{77CFFB28-4AAB-ED19-6FE2-960516C1D232}"/>
              </a:ext>
            </a:extLst>
          </p:cNvPr>
          <p:cNvSpPr>
            <a:spLocks noGrp="1"/>
          </p:cNvSpPr>
          <p:nvPr>
            <p:ph type="sldNum" sz="quarter" idx="12"/>
          </p:nvPr>
        </p:nvSpPr>
        <p:spPr/>
        <p:txBody>
          <a:bodyPr/>
          <a:lstStyle/>
          <a:p>
            <a:fld id="{80AD2437-B558-414C-94B2-800AD1118709}" type="slidenum">
              <a:rPr lang="en-US" smtClean="0"/>
              <a:pPr/>
              <a:t>6</a:t>
            </a:fld>
            <a:endParaRPr lang="en-US" dirty="0"/>
          </a:p>
        </p:txBody>
      </p:sp>
      <p:pic>
        <p:nvPicPr>
          <p:cNvPr id="1026" name="Picture 2">
            <a:extLst>
              <a:ext uri="{FF2B5EF4-FFF2-40B4-BE49-F238E27FC236}">
                <a16:creationId xmlns:a16="http://schemas.microsoft.com/office/drawing/2014/main" id="{6C5CC2BA-9931-7E18-78D5-314D617D23A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303" y="2041101"/>
            <a:ext cx="3272446" cy="3544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472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F2FC-B583-96AB-2A5A-D903735A3E8F}"/>
              </a:ext>
            </a:extLst>
          </p:cNvPr>
          <p:cNvSpPr>
            <a:spLocks noGrp="1"/>
          </p:cNvSpPr>
          <p:nvPr>
            <p:ph type="title"/>
          </p:nvPr>
        </p:nvSpPr>
        <p:spPr>
          <a:xfrm>
            <a:off x="612489" y="525230"/>
            <a:ext cx="10978994" cy="887518"/>
          </a:xfrm>
        </p:spPr>
        <p:txBody>
          <a:bodyPr/>
          <a:lstStyle/>
          <a:p>
            <a:r>
              <a:rPr lang="en-US" dirty="0"/>
              <a:t>EXECUTIVE FUNCTIONS DEFINED</a:t>
            </a:r>
          </a:p>
        </p:txBody>
      </p:sp>
      <p:sp>
        <p:nvSpPr>
          <p:cNvPr id="3" name="Text Placeholder 2">
            <a:extLst>
              <a:ext uri="{FF2B5EF4-FFF2-40B4-BE49-F238E27FC236}">
                <a16:creationId xmlns:a16="http://schemas.microsoft.com/office/drawing/2014/main" id="{ECFB13CA-6CA0-777E-5D3E-1B0D38BAE003}"/>
              </a:ext>
            </a:extLst>
          </p:cNvPr>
          <p:cNvSpPr>
            <a:spLocks noGrp="1"/>
          </p:cNvSpPr>
          <p:nvPr>
            <p:ph type="body" sz="quarter" idx="10"/>
          </p:nvPr>
        </p:nvSpPr>
        <p:spPr>
          <a:xfrm>
            <a:off x="612488" y="1841231"/>
            <a:ext cx="10796540" cy="3889247"/>
          </a:xfrm>
        </p:spPr>
        <p:txBody>
          <a:bodyPr/>
          <a:lstStyle/>
          <a:p>
            <a:pPr marL="378460" indent="-457200" rtl="0" fontAlgn="base">
              <a:spcBef>
                <a:spcPts val="0"/>
              </a:spcBef>
              <a:spcAft>
                <a:spcPts val="0"/>
              </a:spcAft>
              <a:buFont typeface="Wingdings" panose="05000000000000000000" pitchFamily="2" charset="2"/>
              <a:buChar char="Ø"/>
            </a:pPr>
            <a:r>
              <a:rPr lang="en-US" sz="3200" b="1" i="0" u="none" strike="noStrike" dirty="0">
                <a:solidFill>
                  <a:schemeClr val="bg2">
                    <a:lumMod val="25000"/>
                  </a:schemeClr>
                </a:solidFill>
                <a:effectLst/>
              </a:rPr>
              <a:t>Cognitive processes</a:t>
            </a:r>
            <a:r>
              <a:rPr lang="en-US" sz="3200" b="0" i="0" u="none" strike="noStrike" dirty="0">
                <a:solidFill>
                  <a:schemeClr val="bg2">
                    <a:lumMod val="25000"/>
                  </a:schemeClr>
                </a:solidFill>
                <a:effectLst/>
              </a:rPr>
              <a:t> that enable individuals to engage in </a:t>
            </a:r>
            <a:r>
              <a:rPr lang="en-US" sz="3200" b="1" i="0" u="none" strike="noStrike" dirty="0">
                <a:solidFill>
                  <a:schemeClr val="bg2">
                    <a:lumMod val="25000"/>
                  </a:schemeClr>
                </a:solidFill>
                <a:effectLst/>
              </a:rPr>
              <a:t>goal-directed or problem-solving</a:t>
            </a:r>
            <a:r>
              <a:rPr lang="en-US" sz="3200" b="0" i="1" u="none" strike="noStrike" dirty="0">
                <a:solidFill>
                  <a:schemeClr val="bg2">
                    <a:lumMod val="25000"/>
                  </a:schemeClr>
                </a:solidFill>
                <a:effectLst/>
              </a:rPr>
              <a:t> </a:t>
            </a:r>
            <a:r>
              <a:rPr lang="en-US" sz="3200" b="0" i="0" u="none" strike="noStrike" dirty="0">
                <a:solidFill>
                  <a:schemeClr val="bg2">
                    <a:lumMod val="25000"/>
                  </a:schemeClr>
                </a:solidFill>
                <a:effectLst/>
              </a:rPr>
              <a:t>behavior </a:t>
            </a:r>
            <a:endParaRPr lang="en-US" sz="3200" b="1" i="0" u="none" strike="noStrike" dirty="0">
              <a:solidFill>
                <a:schemeClr val="bg2">
                  <a:lumMod val="25000"/>
                </a:schemeClr>
              </a:solidFill>
              <a:effectLst/>
            </a:endParaRPr>
          </a:p>
          <a:p>
            <a:pPr marL="651510" indent="0" rtl="0">
              <a:spcBef>
                <a:spcPts val="0"/>
              </a:spcBef>
              <a:spcAft>
                <a:spcPts val="0"/>
              </a:spcAft>
              <a:buNone/>
            </a:pPr>
            <a:r>
              <a:rPr lang="en-US" sz="3200" b="0" i="0" u="none" strike="noStrike" dirty="0">
                <a:solidFill>
                  <a:schemeClr val="bg2">
                    <a:lumMod val="25000"/>
                  </a:schemeClr>
                </a:solidFill>
                <a:effectLst/>
              </a:rPr>
              <a:t>		(Council for Exceptional Children, 2011)</a:t>
            </a:r>
          </a:p>
          <a:p>
            <a:pPr marL="1108710" indent="-457200" rtl="0">
              <a:spcBef>
                <a:spcPts val="0"/>
              </a:spcBef>
              <a:spcAft>
                <a:spcPts val="0"/>
              </a:spcAft>
              <a:buFont typeface="Wingdings" panose="05000000000000000000" pitchFamily="2" charset="2"/>
              <a:buChar char="Ø"/>
            </a:pPr>
            <a:endParaRPr lang="en-US" sz="3200" b="0" dirty="0">
              <a:solidFill>
                <a:schemeClr val="bg2">
                  <a:lumMod val="25000"/>
                </a:schemeClr>
              </a:solidFill>
              <a:effectLst/>
            </a:endParaRPr>
          </a:p>
          <a:p>
            <a:pPr marL="378460" indent="-457200" rtl="0" fontAlgn="base">
              <a:spcBef>
                <a:spcPts val="0"/>
              </a:spcBef>
              <a:spcAft>
                <a:spcPts val="0"/>
              </a:spcAft>
              <a:buFont typeface="Wingdings" panose="05000000000000000000" pitchFamily="2" charset="2"/>
              <a:buChar char="Ø"/>
            </a:pPr>
            <a:r>
              <a:rPr lang="en-US" sz="3200" b="0" i="0" u="none" strike="noStrike" dirty="0">
                <a:solidFill>
                  <a:schemeClr val="bg2">
                    <a:lumMod val="25000"/>
                  </a:schemeClr>
                </a:solidFill>
                <a:effectLst/>
              </a:rPr>
              <a:t>Allow us to</a:t>
            </a:r>
            <a:r>
              <a:rPr lang="en-US" sz="3200" b="1" i="0" u="none" strike="noStrike" dirty="0">
                <a:solidFill>
                  <a:schemeClr val="bg2">
                    <a:lumMod val="25000"/>
                  </a:schemeClr>
                </a:solidFill>
                <a:effectLst/>
              </a:rPr>
              <a:t> organize our behavior</a:t>
            </a:r>
            <a:r>
              <a:rPr lang="en-US" sz="3200" b="0" i="0" u="none" strike="noStrike" dirty="0">
                <a:solidFill>
                  <a:schemeClr val="bg2">
                    <a:lumMod val="25000"/>
                  </a:schemeClr>
                </a:solidFill>
                <a:effectLst/>
              </a:rPr>
              <a:t> over time and </a:t>
            </a:r>
            <a:r>
              <a:rPr lang="en-US" sz="3200" b="1" i="0" u="none" strike="noStrike" dirty="0">
                <a:solidFill>
                  <a:schemeClr val="bg2">
                    <a:lumMod val="25000"/>
                  </a:schemeClr>
                </a:solidFill>
                <a:effectLst/>
              </a:rPr>
              <a:t>override immediate demands</a:t>
            </a:r>
            <a:r>
              <a:rPr lang="en-US" sz="3200" b="0" i="0" u="none" strike="noStrike" dirty="0">
                <a:solidFill>
                  <a:schemeClr val="bg2">
                    <a:lumMod val="25000"/>
                  </a:schemeClr>
                </a:solidFill>
                <a:effectLst/>
              </a:rPr>
              <a:t> in favor of longer-term goals </a:t>
            </a:r>
          </a:p>
          <a:p>
            <a:pPr marL="651510" indent="0" rtl="0">
              <a:spcBef>
                <a:spcPts val="0"/>
              </a:spcBef>
              <a:spcAft>
                <a:spcPts val="0"/>
              </a:spcAft>
              <a:buNone/>
            </a:pPr>
            <a:r>
              <a:rPr lang="en-US" sz="3200" b="0" i="0" u="none" strike="noStrike" dirty="0">
                <a:solidFill>
                  <a:schemeClr val="bg2">
                    <a:lumMod val="25000"/>
                  </a:schemeClr>
                </a:solidFill>
                <a:effectLst/>
              </a:rPr>
              <a:t>		(Dawson &amp; </a:t>
            </a:r>
            <a:r>
              <a:rPr lang="en-US" sz="3200" b="0" i="0" u="none" strike="noStrike" dirty="0" err="1">
                <a:solidFill>
                  <a:schemeClr val="bg2">
                    <a:lumMod val="25000"/>
                  </a:schemeClr>
                </a:solidFill>
                <a:effectLst/>
              </a:rPr>
              <a:t>Guare</a:t>
            </a:r>
            <a:r>
              <a:rPr lang="en-US" sz="3200" b="0" i="0" u="none" strike="noStrike" dirty="0">
                <a:solidFill>
                  <a:schemeClr val="bg2">
                    <a:lumMod val="25000"/>
                  </a:schemeClr>
                </a:solidFill>
                <a:effectLst/>
              </a:rPr>
              <a:t>, 2010)</a:t>
            </a:r>
            <a:endParaRPr lang="en-US" sz="3200" b="0" dirty="0">
              <a:solidFill>
                <a:schemeClr val="bg2">
                  <a:lumMod val="25000"/>
                </a:schemeClr>
              </a:solidFill>
              <a:effectLst/>
            </a:endParaRPr>
          </a:p>
        </p:txBody>
      </p:sp>
      <p:sp>
        <p:nvSpPr>
          <p:cNvPr id="4" name="Slide Number Placeholder 3">
            <a:extLst>
              <a:ext uri="{FF2B5EF4-FFF2-40B4-BE49-F238E27FC236}">
                <a16:creationId xmlns:a16="http://schemas.microsoft.com/office/drawing/2014/main" id="{496EAFB5-6A0F-9625-BC2A-925F6B2595A9}"/>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7</a:t>
            </a:fld>
            <a:endParaRPr lang="en-US" dirty="0"/>
          </a:p>
        </p:txBody>
      </p:sp>
    </p:spTree>
    <p:extLst>
      <p:ext uri="{BB962C8B-B14F-4D97-AF65-F5344CB8AC3E}">
        <p14:creationId xmlns:p14="http://schemas.microsoft.com/office/powerpoint/2010/main" val="2041494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29FF2-75AC-07EB-1987-8EF83A722D4A}"/>
              </a:ext>
            </a:extLst>
          </p:cNvPr>
          <p:cNvSpPr>
            <a:spLocks noGrp="1"/>
          </p:cNvSpPr>
          <p:nvPr>
            <p:ph type="title"/>
          </p:nvPr>
        </p:nvSpPr>
        <p:spPr>
          <a:xfrm>
            <a:off x="595900" y="477915"/>
            <a:ext cx="10989963" cy="1005818"/>
          </a:xfrm>
        </p:spPr>
        <p:txBody>
          <a:bodyPr/>
          <a:lstStyle/>
          <a:p>
            <a:r>
              <a:rPr lang="en-US" dirty="0"/>
              <a:t>EXECUTIVE FUNCTIONS </a:t>
            </a:r>
            <a:r>
              <a:rPr lang="en-US" b="0" dirty="0"/>
              <a:t>(Dawson &amp; </a:t>
            </a:r>
            <a:r>
              <a:rPr lang="en-US" b="0" dirty="0" err="1"/>
              <a:t>Guare</a:t>
            </a:r>
            <a:r>
              <a:rPr lang="en-US" b="0" dirty="0"/>
              <a:t>)</a:t>
            </a:r>
            <a:endParaRPr lang="en-US" dirty="0"/>
          </a:p>
        </p:txBody>
      </p:sp>
      <p:sp>
        <p:nvSpPr>
          <p:cNvPr id="4" name="Slide Number Placeholder 3">
            <a:extLst>
              <a:ext uri="{FF2B5EF4-FFF2-40B4-BE49-F238E27FC236}">
                <a16:creationId xmlns:a16="http://schemas.microsoft.com/office/drawing/2014/main" id="{97F62D4C-BD86-1F1E-73B6-61A38658B6C2}"/>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8</a:t>
            </a:fld>
            <a:endParaRPr lang="en-US" dirty="0"/>
          </a:p>
        </p:txBody>
      </p:sp>
      <p:graphicFrame>
        <p:nvGraphicFramePr>
          <p:cNvPr id="7" name="Table 6">
            <a:extLst>
              <a:ext uri="{FF2B5EF4-FFF2-40B4-BE49-F238E27FC236}">
                <a16:creationId xmlns:a16="http://schemas.microsoft.com/office/drawing/2014/main" id="{9790A41F-9ACB-BC6C-D449-EBA22170CE74}"/>
              </a:ext>
            </a:extLst>
          </p:cNvPr>
          <p:cNvGraphicFramePr>
            <a:graphicFrameLocks noGrp="1"/>
          </p:cNvGraphicFramePr>
          <p:nvPr>
            <p:extLst>
              <p:ext uri="{D42A27DB-BD31-4B8C-83A1-F6EECF244321}">
                <p14:modId xmlns:p14="http://schemas.microsoft.com/office/powerpoint/2010/main" val="422087623"/>
              </p:ext>
            </p:extLst>
          </p:nvPr>
        </p:nvGraphicFramePr>
        <p:xfrm>
          <a:off x="595900" y="1387481"/>
          <a:ext cx="5500100" cy="4375533"/>
        </p:xfrm>
        <a:graphic>
          <a:graphicData uri="http://schemas.openxmlformats.org/drawingml/2006/table">
            <a:tbl>
              <a:tblPr firstRow="1"/>
              <a:tblGrid>
                <a:gridCol w="1088521">
                  <a:extLst>
                    <a:ext uri="{9D8B030D-6E8A-4147-A177-3AD203B41FA5}">
                      <a16:colId xmlns:a16="http://schemas.microsoft.com/office/drawing/2014/main" val="207077683"/>
                    </a:ext>
                  </a:extLst>
                </a:gridCol>
                <a:gridCol w="1973179">
                  <a:extLst>
                    <a:ext uri="{9D8B030D-6E8A-4147-A177-3AD203B41FA5}">
                      <a16:colId xmlns:a16="http://schemas.microsoft.com/office/drawing/2014/main" val="1521564246"/>
                    </a:ext>
                  </a:extLst>
                </a:gridCol>
                <a:gridCol w="2438400">
                  <a:extLst>
                    <a:ext uri="{9D8B030D-6E8A-4147-A177-3AD203B41FA5}">
                      <a16:colId xmlns:a16="http://schemas.microsoft.com/office/drawing/2014/main" val="2725348751"/>
                    </a:ext>
                  </a:extLst>
                </a:gridCol>
              </a:tblGrid>
              <a:tr h="521510">
                <a:tc>
                  <a:txBody>
                    <a:bodyPr/>
                    <a:lstStyle/>
                    <a:p>
                      <a:pPr rtl="0" fontAlgn="t">
                        <a:spcBef>
                          <a:spcPts val="0"/>
                        </a:spcBef>
                        <a:spcAft>
                          <a:spcPts val="0"/>
                        </a:spcAft>
                      </a:pPr>
                      <a:r>
                        <a:rPr lang="en-US" sz="1600" b="1" i="0" u="none" strike="noStrike" dirty="0">
                          <a:solidFill>
                            <a:srgbClr val="FFFFFF"/>
                          </a:solidFill>
                          <a:effectLst/>
                          <a:latin typeface="Calibri" panose="020F0502020204030204" pitchFamily="34" charset="0"/>
                          <a:cs typeface="Calibri" panose="020F0502020204030204" pitchFamily="34" charset="0"/>
                        </a:rPr>
                        <a:t>Executive Function</a:t>
                      </a:r>
                      <a:endParaRPr lang="en-US" sz="1600" dirty="0">
                        <a:effectLst/>
                        <a:latin typeface="Calibri" panose="020F0502020204030204" pitchFamily="34" charset="0"/>
                        <a:cs typeface="Calibri" panose="020F0502020204030204" pitchFamily="34" charset="0"/>
                      </a:endParaRPr>
                    </a:p>
                  </a:txBody>
                  <a:tcPr marL="48101" marR="48101" marT="21378" marB="21378"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tc>
                  <a:txBody>
                    <a:bodyPr/>
                    <a:lstStyle/>
                    <a:p>
                      <a:pPr rtl="0" fontAlgn="t">
                        <a:spcBef>
                          <a:spcPts val="0"/>
                        </a:spcBef>
                        <a:spcAft>
                          <a:spcPts val="0"/>
                        </a:spcAft>
                      </a:pPr>
                      <a:r>
                        <a:rPr lang="en-US" sz="1600" b="1" i="0" u="none" strike="noStrike" dirty="0">
                          <a:solidFill>
                            <a:srgbClr val="FFFFFF"/>
                          </a:solidFill>
                          <a:effectLst/>
                          <a:latin typeface="Calibri" panose="020F0502020204030204" pitchFamily="34" charset="0"/>
                          <a:cs typeface="Calibri" panose="020F0502020204030204" pitchFamily="34" charset="0"/>
                        </a:rPr>
                        <a:t>Definition</a:t>
                      </a:r>
                      <a:endParaRPr lang="en-US" sz="1600" dirty="0">
                        <a:effectLst/>
                        <a:latin typeface="Calibri" panose="020F0502020204030204" pitchFamily="34" charset="0"/>
                        <a:cs typeface="Calibri" panose="020F0502020204030204" pitchFamily="34" charset="0"/>
                      </a:endParaRPr>
                    </a:p>
                  </a:txBody>
                  <a:tcPr marL="48101" marR="48101" marT="21378" marB="21378"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tc>
                  <a:txBody>
                    <a:bodyPr/>
                    <a:lstStyle/>
                    <a:p>
                      <a:pPr rtl="0" fontAlgn="t">
                        <a:spcBef>
                          <a:spcPts val="0"/>
                        </a:spcBef>
                        <a:spcAft>
                          <a:spcPts val="0"/>
                        </a:spcAft>
                      </a:pPr>
                      <a:r>
                        <a:rPr lang="en-US" sz="1600" b="1" i="0" u="none" strike="noStrike" dirty="0">
                          <a:solidFill>
                            <a:srgbClr val="FFFFFF"/>
                          </a:solidFill>
                          <a:effectLst/>
                          <a:latin typeface="Calibri" panose="020F0502020204030204" pitchFamily="34" charset="0"/>
                          <a:cs typeface="Calibri" panose="020F0502020204030204" pitchFamily="34" charset="0"/>
                        </a:rPr>
                        <a:t>Signs of Difficulty</a:t>
                      </a:r>
                      <a:endParaRPr lang="en-US" sz="1600" dirty="0">
                        <a:effectLst/>
                        <a:latin typeface="Calibri" panose="020F0502020204030204" pitchFamily="34" charset="0"/>
                        <a:cs typeface="Calibri" panose="020F0502020204030204" pitchFamily="34" charset="0"/>
                      </a:endParaRPr>
                    </a:p>
                  </a:txBody>
                  <a:tcPr marL="48101" marR="48101" marT="21378" marB="21378"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extLst>
                  <a:ext uri="{0D108BD9-81ED-4DB2-BD59-A6C34878D82A}">
                    <a16:rowId xmlns:a16="http://schemas.microsoft.com/office/drawing/2014/main" val="613968472"/>
                  </a:ext>
                </a:extLst>
              </a:tr>
              <a:tr h="761247">
                <a:tc>
                  <a:txBody>
                    <a:bodyPr/>
                    <a:lstStyle/>
                    <a:p>
                      <a:pPr rtl="0" fontAlgn="t">
                        <a:spcBef>
                          <a:spcPts val="0"/>
                        </a:spcBef>
                        <a:spcAft>
                          <a:spcPts val="0"/>
                        </a:spcAft>
                      </a:pPr>
                      <a:r>
                        <a:rPr lang="en-US" sz="1600" b="1" i="0" u="none" strike="noStrike" dirty="0">
                          <a:solidFill>
                            <a:srgbClr val="31394D"/>
                          </a:solidFill>
                          <a:effectLst/>
                          <a:latin typeface="Calibri" panose="020F0502020204030204" pitchFamily="34" charset="0"/>
                          <a:cs typeface="Calibri" panose="020F0502020204030204" pitchFamily="34" charset="0"/>
                        </a:rPr>
                        <a:t>Emotional Control</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Regulates emotion to be appropriate to situation</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Easily upset or excited, overreacts, frequent mood changes</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extLst>
                  <a:ext uri="{0D108BD9-81ED-4DB2-BD59-A6C34878D82A}">
                    <a16:rowId xmlns:a16="http://schemas.microsoft.com/office/drawing/2014/main" val="2394945061"/>
                  </a:ext>
                </a:extLst>
              </a:tr>
              <a:tr h="761247">
                <a:tc>
                  <a:txBody>
                    <a:bodyPr/>
                    <a:lstStyle/>
                    <a:p>
                      <a:pPr rtl="0" fontAlgn="t">
                        <a:spcBef>
                          <a:spcPts val="0"/>
                        </a:spcBef>
                        <a:spcAft>
                          <a:spcPts val="0"/>
                        </a:spcAft>
                      </a:pPr>
                      <a:r>
                        <a:rPr lang="en-US" sz="1600" b="1" i="0" u="none" strike="noStrike">
                          <a:solidFill>
                            <a:srgbClr val="31394D"/>
                          </a:solidFill>
                          <a:effectLst/>
                          <a:latin typeface="Calibri" panose="020F0502020204030204" pitchFamily="34" charset="0"/>
                          <a:cs typeface="Calibri" panose="020F0502020204030204" pitchFamily="34" charset="0"/>
                        </a:rPr>
                        <a:t>Inhibit</a:t>
                      </a:r>
                      <a:endParaRPr lang="en-US" sz="160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Delays certain activities or response for sake of others</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Distractible or impulsive, cannot delay gratification</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372503730"/>
                  </a:ext>
                </a:extLst>
              </a:tr>
              <a:tr h="940729">
                <a:tc>
                  <a:txBody>
                    <a:bodyPr/>
                    <a:lstStyle/>
                    <a:p>
                      <a:pPr rtl="0" fontAlgn="t">
                        <a:spcBef>
                          <a:spcPts val="0"/>
                        </a:spcBef>
                        <a:spcAft>
                          <a:spcPts val="0"/>
                        </a:spcAft>
                      </a:pPr>
                      <a:r>
                        <a:rPr lang="en-US" sz="1600" b="1" i="0" u="none" strike="noStrike" dirty="0">
                          <a:solidFill>
                            <a:srgbClr val="31394D"/>
                          </a:solidFill>
                          <a:effectLst/>
                          <a:latin typeface="Calibri" panose="020F0502020204030204" pitchFamily="34" charset="0"/>
                          <a:cs typeface="Calibri" panose="020F0502020204030204" pitchFamily="34" charset="0"/>
                        </a:rPr>
                        <a:t>Goal Setting/</a:t>
                      </a:r>
                      <a:br>
                        <a:rPr lang="en-US" sz="1600" b="1" i="0" u="none" strike="noStrike" dirty="0">
                          <a:solidFill>
                            <a:srgbClr val="31394D"/>
                          </a:solidFill>
                          <a:effectLst/>
                          <a:latin typeface="Calibri" panose="020F0502020204030204" pitchFamily="34" charset="0"/>
                          <a:cs typeface="Calibri" panose="020F0502020204030204" pitchFamily="34" charset="0"/>
                        </a:rPr>
                      </a:br>
                      <a:r>
                        <a:rPr lang="en-US" sz="1600" b="1" i="0" u="none" strike="noStrike" dirty="0">
                          <a:solidFill>
                            <a:srgbClr val="31394D"/>
                          </a:solidFill>
                          <a:effectLst/>
                          <a:latin typeface="Calibri" panose="020F0502020204030204" pitchFamily="34" charset="0"/>
                          <a:cs typeface="Calibri" panose="020F0502020204030204" pitchFamily="34" charset="0"/>
                        </a:rPr>
                        <a:t>Planning</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Setting goals and identifying steps to take</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Sets unrealistic goals, starts work at last minute, fails to anticipate consequences</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extLst>
                  <a:ext uri="{0D108BD9-81ED-4DB2-BD59-A6C34878D82A}">
                    <a16:rowId xmlns:a16="http://schemas.microsoft.com/office/drawing/2014/main" val="416069748"/>
                  </a:ext>
                </a:extLst>
              </a:tr>
              <a:tr h="761247">
                <a:tc>
                  <a:txBody>
                    <a:bodyPr/>
                    <a:lstStyle/>
                    <a:p>
                      <a:pPr rtl="0" fontAlgn="t">
                        <a:spcBef>
                          <a:spcPts val="0"/>
                        </a:spcBef>
                        <a:spcAft>
                          <a:spcPts val="0"/>
                        </a:spcAft>
                      </a:pPr>
                      <a:r>
                        <a:rPr lang="en-US" sz="1600" b="1" i="0" u="none" strike="noStrike">
                          <a:solidFill>
                            <a:srgbClr val="31394D"/>
                          </a:solidFill>
                          <a:effectLst/>
                          <a:latin typeface="Calibri" panose="020F0502020204030204" pitchFamily="34" charset="0"/>
                          <a:cs typeface="Calibri" panose="020F0502020204030204" pitchFamily="34" charset="0"/>
                        </a:rPr>
                        <a:t>Organize</a:t>
                      </a:r>
                      <a:endParaRPr lang="en-US" sz="160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Establishing order in a place or activity</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Scattered, disorganized approach to solving problems,  materials</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88668792"/>
                  </a:ext>
                </a:extLst>
              </a:tr>
              <a:tr h="581540">
                <a:tc>
                  <a:txBody>
                    <a:bodyPr/>
                    <a:lstStyle/>
                    <a:p>
                      <a:pPr rtl="0" fontAlgn="t">
                        <a:spcBef>
                          <a:spcPts val="0"/>
                        </a:spcBef>
                        <a:spcAft>
                          <a:spcPts val="0"/>
                        </a:spcAft>
                      </a:pPr>
                      <a:r>
                        <a:rPr lang="en-US" sz="1600" b="1" i="0" u="none" strike="noStrike" dirty="0">
                          <a:solidFill>
                            <a:srgbClr val="31394D"/>
                          </a:solidFill>
                          <a:effectLst/>
                          <a:latin typeface="Calibri" panose="020F0502020204030204" pitchFamily="34" charset="0"/>
                          <a:cs typeface="Calibri" panose="020F0502020204030204" pitchFamily="34" charset="0"/>
                        </a:rPr>
                        <a:t>Initiate</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Begin a task or activity</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Trouble getting started, may appear defiant</a:t>
                      </a:r>
                      <a:endParaRPr lang="en-US" sz="1600" dirty="0">
                        <a:effectLst/>
                        <a:latin typeface="Calibri" panose="020F0502020204030204" pitchFamily="34" charset="0"/>
                        <a:cs typeface="Calibri" panose="020F0502020204030204" pitchFamily="34" charset="0"/>
                      </a:endParaRPr>
                    </a:p>
                  </a:txBody>
                  <a:tcPr marL="48101" marR="48101" marT="21378" marB="21378">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extLst>
                  <a:ext uri="{0D108BD9-81ED-4DB2-BD59-A6C34878D82A}">
                    <a16:rowId xmlns:a16="http://schemas.microsoft.com/office/drawing/2014/main" val="271437058"/>
                  </a:ext>
                </a:extLst>
              </a:tr>
            </a:tbl>
          </a:graphicData>
        </a:graphic>
      </p:graphicFrame>
      <p:sp>
        <p:nvSpPr>
          <p:cNvPr id="8" name="Rectangle 2">
            <a:extLst>
              <a:ext uri="{FF2B5EF4-FFF2-40B4-BE49-F238E27FC236}">
                <a16:creationId xmlns:a16="http://schemas.microsoft.com/office/drawing/2014/main" id="{7299DA92-113A-DD1C-EE3A-B49DD894F73B}"/>
              </a:ext>
              <a:ext uri="{C183D7F6-B498-43B3-948B-1728B52AA6E4}">
                <adec:decorative xmlns:adec="http://schemas.microsoft.com/office/drawing/2017/decorative" val="1"/>
              </a:ext>
            </a:extLst>
          </p:cNvPr>
          <p:cNvSpPr>
            <a:spLocks noChangeArrowheads="1"/>
          </p:cNvSpPr>
          <p:nvPr/>
        </p:nvSpPr>
        <p:spPr bwMode="auto">
          <a:xfrm>
            <a:off x="3917950" y="17430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Table 8">
            <a:extLst>
              <a:ext uri="{FF2B5EF4-FFF2-40B4-BE49-F238E27FC236}">
                <a16:creationId xmlns:a16="http://schemas.microsoft.com/office/drawing/2014/main" id="{F22026D4-EA48-25DE-E962-4A6C0DB58A3D}"/>
              </a:ext>
            </a:extLst>
          </p:cNvPr>
          <p:cNvGraphicFramePr>
            <a:graphicFrameLocks noGrp="1"/>
          </p:cNvGraphicFramePr>
          <p:nvPr>
            <p:extLst>
              <p:ext uri="{D42A27DB-BD31-4B8C-83A1-F6EECF244321}">
                <p14:modId xmlns:p14="http://schemas.microsoft.com/office/powerpoint/2010/main" val="3869556240"/>
              </p:ext>
            </p:extLst>
          </p:nvPr>
        </p:nvGraphicFramePr>
        <p:xfrm>
          <a:off x="6201778" y="1393021"/>
          <a:ext cx="5384085" cy="4353960"/>
        </p:xfrm>
        <a:graphic>
          <a:graphicData uri="http://schemas.openxmlformats.org/drawingml/2006/table">
            <a:tbl>
              <a:tblPr firstRow="1"/>
              <a:tblGrid>
                <a:gridCol w="1482390">
                  <a:extLst>
                    <a:ext uri="{9D8B030D-6E8A-4147-A177-3AD203B41FA5}">
                      <a16:colId xmlns:a16="http://schemas.microsoft.com/office/drawing/2014/main" val="436418099"/>
                    </a:ext>
                  </a:extLst>
                </a:gridCol>
                <a:gridCol w="1636295">
                  <a:extLst>
                    <a:ext uri="{9D8B030D-6E8A-4147-A177-3AD203B41FA5}">
                      <a16:colId xmlns:a16="http://schemas.microsoft.com/office/drawing/2014/main" val="2225148170"/>
                    </a:ext>
                  </a:extLst>
                </a:gridCol>
                <a:gridCol w="2265400">
                  <a:extLst>
                    <a:ext uri="{9D8B030D-6E8A-4147-A177-3AD203B41FA5}">
                      <a16:colId xmlns:a16="http://schemas.microsoft.com/office/drawing/2014/main" val="166285560"/>
                    </a:ext>
                  </a:extLst>
                </a:gridCol>
              </a:tblGrid>
              <a:tr h="525167">
                <a:tc>
                  <a:txBody>
                    <a:bodyPr/>
                    <a:lstStyle/>
                    <a:p>
                      <a:pPr rtl="0" fontAlgn="t">
                        <a:spcBef>
                          <a:spcPts val="0"/>
                        </a:spcBef>
                        <a:spcAft>
                          <a:spcPts val="0"/>
                        </a:spcAft>
                      </a:pPr>
                      <a:r>
                        <a:rPr lang="en-US" sz="1600" b="1" i="0" u="none" strike="noStrike" dirty="0">
                          <a:solidFill>
                            <a:srgbClr val="FFFFFF"/>
                          </a:solidFill>
                          <a:effectLst/>
                          <a:latin typeface="Calibri" panose="020F0502020204030204" pitchFamily="34" charset="0"/>
                          <a:cs typeface="Calibri" panose="020F0502020204030204" pitchFamily="34" charset="0"/>
                        </a:rPr>
                        <a:t>Executive Function</a:t>
                      </a:r>
                      <a:endParaRPr lang="en-US" sz="1600" dirty="0">
                        <a:effectLst/>
                        <a:latin typeface="Calibri" panose="020F0502020204030204" pitchFamily="34" charset="0"/>
                        <a:cs typeface="Calibri" panose="020F0502020204030204" pitchFamily="34" charset="0"/>
                      </a:endParaRPr>
                    </a:p>
                  </a:txBody>
                  <a:tcPr marL="57150" marR="57150" marT="25400" marB="25400"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tc>
                  <a:txBody>
                    <a:bodyPr/>
                    <a:lstStyle/>
                    <a:p>
                      <a:pPr rtl="0" fontAlgn="t">
                        <a:spcBef>
                          <a:spcPts val="0"/>
                        </a:spcBef>
                        <a:spcAft>
                          <a:spcPts val="0"/>
                        </a:spcAft>
                      </a:pPr>
                      <a:r>
                        <a:rPr lang="en-US" sz="1600" b="1" i="0" u="none" strike="noStrike" dirty="0">
                          <a:solidFill>
                            <a:srgbClr val="FFFFFF"/>
                          </a:solidFill>
                          <a:effectLst/>
                          <a:latin typeface="Calibri" panose="020F0502020204030204" pitchFamily="34" charset="0"/>
                          <a:cs typeface="Calibri" panose="020F0502020204030204" pitchFamily="34" charset="0"/>
                        </a:rPr>
                        <a:t>Definition</a:t>
                      </a:r>
                      <a:endParaRPr lang="en-US" sz="1600" dirty="0">
                        <a:effectLst/>
                        <a:latin typeface="Calibri" panose="020F0502020204030204" pitchFamily="34" charset="0"/>
                        <a:cs typeface="Calibri" panose="020F0502020204030204" pitchFamily="34" charset="0"/>
                      </a:endParaRPr>
                    </a:p>
                  </a:txBody>
                  <a:tcPr marL="57150" marR="57150" marT="25400" marB="25400"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tc>
                  <a:txBody>
                    <a:bodyPr/>
                    <a:lstStyle/>
                    <a:p>
                      <a:pPr rtl="0" fontAlgn="t">
                        <a:spcBef>
                          <a:spcPts val="0"/>
                        </a:spcBef>
                        <a:spcAft>
                          <a:spcPts val="0"/>
                        </a:spcAft>
                      </a:pPr>
                      <a:r>
                        <a:rPr lang="en-US" sz="1600" b="1" i="0" u="none" strike="noStrike" dirty="0">
                          <a:solidFill>
                            <a:srgbClr val="FFFFFF"/>
                          </a:solidFill>
                          <a:effectLst/>
                          <a:latin typeface="Calibri" panose="020F0502020204030204" pitchFamily="34" charset="0"/>
                          <a:cs typeface="Calibri" panose="020F0502020204030204" pitchFamily="34" charset="0"/>
                        </a:rPr>
                        <a:t>Signs of Difficulty</a:t>
                      </a:r>
                      <a:endParaRPr lang="en-US" sz="1600" dirty="0">
                        <a:effectLst/>
                        <a:latin typeface="Calibri" panose="020F0502020204030204" pitchFamily="34" charset="0"/>
                        <a:cs typeface="Calibri" panose="020F0502020204030204" pitchFamily="34" charset="0"/>
                      </a:endParaRPr>
                    </a:p>
                  </a:txBody>
                  <a:tcPr marL="57150" marR="57150" marT="25400" marB="25400" anchor="ctr">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002F4A"/>
                    </a:solidFill>
                  </a:tcPr>
                </a:tc>
                <a:extLst>
                  <a:ext uri="{0D108BD9-81ED-4DB2-BD59-A6C34878D82A}">
                    <a16:rowId xmlns:a16="http://schemas.microsoft.com/office/drawing/2014/main" val="3398046372"/>
                  </a:ext>
                </a:extLst>
              </a:tr>
              <a:tr h="1238602">
                <a:tc>
                  <a:txBody>
                    <a:bodyPr/>
                    <a:lstStyle/>
                    <a:p>
                      <a:pPr rtl="0" fontAlgn="t">
                        <a:spcBef>
                          <a:spcPts val="0"/>
                        </a:spcBef>
                        <a:spcAft>
                          <a:spcPts val="0"/>
                        </a:spcAft>
                      </a:pPr>
                      <a:r>
                        <a:rPr lang="en-US" sz="1600" b="1" i="0" u="none" strike="noStrike" dirty="0">
                          <a:solidFill>
                            <a:srgbClr val="31394D"/>
                          </a:solidFill>
                          <a:effectLst/>
                          <a:latin typeface="Calibri" panose="020F0502020204030204" pitchFamily="34" charset="0"/>
                          <a:cs typeface="Calibri" panose="020F0502020204030204" pitchFamily="34" charset="0"/>
                        </a:rPr>
                        <a:t>Working Memory</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Holding information in mind while performing other tasks</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Forgets assignments, materials, classroom procedures, remembers only part of directions</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extLst>
                  <a:ext uri="{0D108BD9-81ED-4DB2-BD59-A6C34878D82A}">
                    <a16:rowId xmlns:a16="http://schemas.microsoft.com/office/drawing/2014/main" val="3740574363"/>
                  </a:ext>
                </a:extLst>
              </a:tr>
              <a:tr h="1000790">
                <a:tc>
                  <a:txBody>
                    <a:bodyPr/>
                    <a:lstStyle/>
                    <a:p>
                      <a:pPr rtl="0" fontAlgn="t">
                        <a:spcBef>
                          <a:spcPts val="0"/>
                        </a:spcBef>
                        <a:spcAft>
                          <a:spcPts val="0"/>
                        </a:spcAft>
                      </a:pPr>
                      <a:r>
                        <a:rPr lang="en-US" sz="1600" b="1" i="0" u="none" strike="noStrike" dirty="0">
                          <a:solidFill>
                            <a:srgbClr val="31394D"/>
                          </a:solidFill>
                          <a:effectLst/>
                          <a:latin typeface="Calibri" panose="020F0502020204030204" pitchFamily="34" charset="0"/>
                          <a:cs typeface="Calibri" panose="020F0502020204030204" pitchFamily="34" charset="0"/>
                        </a:rPr>
                        <a:t>Shift</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Smoothly transitioning from one task to another</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Difficulty coping with changes in routine, thinking “outside of the box”</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65369852"/>
                  </a:ext>
                </a:extLst>
              </a:tr>
              <a:tr h="1519320">
                <a:tc>
                  <a:txBody>
                    <a:bodyPr/>
                    <a:lstStyle/>
                    <a:p>
                      <a:pPr rtl="0" fontAlgn="t">
                        <a:spcBef>
                          <a:spcPts val="0"/>
                        </a:spcBef>
                        <a:spcAft>
                          <a:spcPts val="0"/>
                        </a:spcAft>
                      </a:pPr>
                      <a:r>
                        <a:rPr lang="en-US" sz="1600" b="1" i="0" u="none" strike="noStrike" dirty="0">
                          <a:solidFill>
                            <a:srgbClr val="31394D"/>
                          </a:solidFill>
                          <a:effectLst/>
                          <a:latin typeface="Calibri" panose="020F0502020204030204" pitchFamily="34" charset="0"/>
                          <a:cs typeface="Calibri" panose="020F0502020204030204" pitchFamily="34" charset="0"/>
                        </a:rPr>
                        <a:t>Self-Monitor</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Assessing progress toward goal or effect on others</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tc>
                  <a:txBody>
                    <a:bodyPr/>
                    <a:lstStyle/>
                    <a:p>
                      <a:pPr rtl="0" fontAlgn="t">
                        <a:spcBef>
                          <a:spcPts val="0"/>
                        </a:spcBef>
                        <a:spcAft>
                          <a:spcPts val="0"/>
                        </a:spcAft>
                      </a:pPr>
                      <a:r>
                        <a:rPr lang="en-US" sz="1600" b="0" i="0" u="none" strike="noStrike" dirty="0">
                          <a:solidFill>
                            <a:srgbClr val="31394D"/>
                          </a:solidFill>
                          <a:effectLst/>
                          <a:latin typeface="Calibri" panose="020F0502020204030204" pitchFamily="34" charset="0"/>
                          <a:cs typeface="Calibri" panose="020F0502020204030204" pitchFamily="34" charset="0"/>
                        </a:rPr>
                        <a:t>Doesn’t notice how others react to behavior, asks for help rather than trying first, avoids problem-solving games</a:t>
                      </a:r>
                      <a:endParaRPr lang="en-US" sz="1600" dirty="0">
                        <a:effectLst/>
                        <a:latin typeface="Calibri" panose="020F0502020204030204" pitchFamily="34" charset="0"/>
                        <a:cs typeface="Calibri" panose="020F0502020204030204" pitchFamily="34" charset="0"/>
                      </a:endParaRPr>
                    </a:p>
                  </a:txBody>
                  <a:tcPr marL="57150" marR="57150" marT="25400" marB="2540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F4F5FA"/>
                    </a:solidFill>
                  </a:tcPr>
                </a:tc>
                <a:extLst>
                  <a:ext uri="{0D108BD9-81ED-4DB2-BD59-A6C34878D82A}">
                    <a16:rowId xmlns:a16="http://schemas.microsoft.com/office/drawing/2014/main" val="2818562188"/>
                  </a:ext>
                </a:extLst>
              </a:tr>
            </a:tbl>
          </a:graphicData>
        </a:graphic>
      </p:graphicFrame>
      <p:sp>
        <p:nvSpPr>
          <p:cNvPr id="10" name="Rectangle 3">
            <a:extLst>
              <a:ext uri="{FF2B5EF4-FFF2-40B4-BE49-F238E27FC236}">
                <a16:creationId xmlns:a16="http://schemas.microsoft.com/office/drawing/2014/main" id="{2D3C59BA-9B1A-3310-33DB-D6ADC780D454}"/>
              </a:ext>
              <a:ext uri="{C183D7F6-B498-43B3-948B-1728B52AA6E4}">
                <adec:decorative xmlns:adec="http://schemas.microsoft.com/office/drawing/2017/decorative" val="1"/>
              </a:ext>
            </a:extLst>
          </p:cNvPr>
          <p:cNvSpPr>
            <a:spLocks noChangeArrowheads="1"/>
          </p:cNvSpPr>
          <p:nvPr/>
        </p:nvSpPr>
        <p:spPr bwMode="auto">
          <a:xfrm>
            <a:off x="3508375" y="1982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85533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3CA-8203-25DA-7010-BED67A262120}"/>
              </a:ext>
            </a:extLst>
          </p:cNvPr>
          <p:cNvSpPr>
            <a:spLocks noGrp="1"/>
          </p:cNvSpPr>
          <p:nvPr>
            <p:ph type="title"/>
          </p:nvPr>
        </p:nvSpPr>
        <p:spPr>
          <a:xfrm>
            <a:off x="612489" y="600731"/>
            <a:ext cx="10978994" cy="758286"/>
          </a:xfrm>
        </p:spPr>
        <p:txBody>
          <a:bodyPr/>
          <a:lstStyle/>
          <a:p>
            <a:r>
              <a:rPr lang="en-US" dirty="0"/>
              <a:t>EXECUTIVE FUNCTIONING…</a:t>
            </a:r>
          </a:p>
        </p:txBody>
      </p:sp>
      <p:sp>
        <p:nvSpPr>
          <p:cNvPr id="3" name="Text Placeholder 2">
            <a:extLst>
              <a:ext uri="{FF2B5EF4-FFF2-40B4-BE49-F238E27FC236}">
                <a16:creationId xmlns:a16="http://schemas.microsoft.com/office/drawing/2014/main" id="{75AEC1D6-D3A3-7266-50E5-06E1D2269EC4}"/>
              </a:ext>
            </a:extLst>
          </p:cNvPr>
          <p:cNvSpPr>
            <a:spLocks noGrp="1"/>
          </p:cNvSpPr>
          <p:nvPr>
            <p:ph type="body" sz="quarter" idx="10"/>
          </p:nvPr>
        </p:nvSpPr>
        <p:spPr>
          <a:xfrm>
            <a:off x="606503" y="1398780"/>
            <a:ext cx="10978994" cy="3889247"/>
          </a:xfrm>
        </p:spPr>
        <p:txBody>
          <a:bodyPr/>
          <a:lstStyle/>
          <a:p>
            <a:pPr marL="0" indent="0" rtl="0">
              <a:spcBef>
                <a:spcPts val="0"/>
              </a:spcBef>
              <a:spcAft>
                <a:spcPts val="0"/>
              </a:spcAft>
              <a:buNone/>
            </a:pPr>
            <a:r>
              <a:rPr lang="en-US" sz="3200" b="0" i="0" u="none" strike="noStrike" dirty="0">
                <a:solidFill>
                  <a:srgbClr val="434343"/>
                </a:solidFill>
                <a:effectLst/>
              </a:rPr>
              <a:t>Is </a:t>
            </a:r>
            <a:r>
              <a:rPr lang="en-US" sz="3200" b="0" i="0" u="none" strike="noStrike" dirty="0">
                <a:solidFill>
                  <a:srgbClr val="009E47"/>
                </a:solidFill>
                <a:effectLst/>
              </a:rPr>
              <a:t>sharply reduced </a:t>
            </a:r>
            <a:r>
              <a:rPr lang="en-US" sz="3200" b="0" i="0" u="none" strike="noStrike" dirty="0">
                <a:solidFill>
                  <a:srgbClr val="434343"/>
                </a:solidFill>
                <a:effectLst/>
              </a:rPr>
              <a:t>when: </a:t>
            </a:r>
          </a:p>
          <a:p>
            <a:pPr rtl="0">
              <a:spcBef>
                <a:spcPts val="0"/>
              </a:spcBef>
              <a:spcAft>
                <a:spcPts val="0"/>
              </a:spcAft>
            </a:pPr>
            <a:endParaRPr lang="en-US" sz="1800" b="0" dirty="0">
              <a:effectLst/>
            </a:endParaRPr>
          </a:p>
          <a:p>
            <a:pPr rtl="0" fontAlgn="base">
              <a:spcBef>
                <a:spcPts val="0"/>
              </a:spcBef>
              <a:spcAft>
                <a:spcPts val="2400"/>
              </a:spcAft>
              <a:buFont typeface="Wingdings" panose="05000000000000000000" pitchFamily="2" charset="2"/>
              <a:buChar char="Ø"/>
            </a:pPr>
            <a:r>
              <a:rPr lang="en-US" sz="3200" b="0" i="0" u="none" strike="noStrike" dirty="0">
                <a:solidFill>
                  <a:srgbClr val="434343"/>
                </a:solidFill>
                <a:effectLst/>
              </a:rPr>
              <a:t> executive functioning capacity must be devoted to managing “lower level” (cognitive) skills and responses which are not automatic or fluent thus the capacity for “higher level” (metacognitive) functions is taken; (takes up mental desk space)</a:t>
            </a:r>
            <a:endParaRPr lang="en-US" sz="1800" b="0" i="0" u="none" strike="noStrike" dirty="0">
              <a:solidFill>
                <a:srgbClr val="434343"/>
              </a:solidFill>
              <a:effectLst/>
            </a:endParaRPr>
          </a:p>
          <a:p>
            <a:pPr rtl="0" fontAlgn="base">
              <a:spcBef>
                <a:spcPts val="0"/>
              </a:spcBef>
              <a:spcAft>
                <a:spcPts val="2400"/>
              </a:spcAft>
              <a:buFont typeface="Wingdings" panose="05000000000000000000" pitchFamily="2" charset="2"/>
              <a:buChar char="Ø"/>
            </a:pPr>
            <a:r>
              <a:rPr lang="en-US" sz="3200" b="0" i="0" u="none" strike="noStrike" dirty="0">
                <a:solidFill>
                  <a:srgbClr val="434343"/>
                </a:solidFill>
                <a:effectLst/>
              </a:rPr>
              <a:t> executive capacity itself is reduced due to some sort of higher- level disability or to lack of fluency with executive strategies. </a:t>
            </a:r>
          </a:p>
          <a:p>
            <a:pPr marL="457200" lvl="2" indent="0" fontAlgn="base">
              <a:spcBef>
                <a:spcPts val="0"/>
              </a:spcBef>
              <a:spcAft>
                <a:spcPts val="1000"/>
              </a:spcAft>
              <a:buNone/>
            </a:pPr>
            <a:r>
              <a:rPr lang="en-US" sz="3200" dirty="0">
                <a:solidFill>
                  <a:srgbClr val="434343"/>
                </a:solidFill>
              </a:rPr>
              <a:t>						</a:t>
            </a:r>
            <a:r>
              <a:rPr lang="en-US" sz="2400" dirty="0">
                <a:solidFill>
                  <a:srgbClr val="434343"/>
                </a:solidFill>
                <a:hlinkClick r:id="rId3"/>
              </a:rPr>
              <a:t>UDL Guidelines</a:t>
            </a:r>
            <a:endParaRPr lang="en-US" sz="2400" b="0" i="0" u="none" strike="noStrike" dirty="0">
              <a:solidFill>
                <a:srgbClr val="434343"/>
              </a:solidFill>
              <a:effectLst/>
            </a:endParaRPr>
          </a:p>
        </p:txBody>
      </p:sp>
      <p:sp>
        <p:nvSpPr>
          <p:cNvPr id="4" name="Slide Number Placeholder 3">
            <a:extLst>
              <a:ext uri="{FF2B5EF4-FFF2-40B4-BE49-F238E27FC236}">
                <a16:creationId xmlns:a16="http://schemas.microsoft.com/office/drawing/2014/main" id="{96D6688E-F09B-DC99-5B24-D623F02CF869}"/>
              </a:ext>
              <a:ext uri="{C183D7F6-B498-43B3-948B-1728B52AA6E4}">
                <adec:decorative xmlns:adec="http://schemas.microsoft.com/office/drawing/2017/decorative" val="1"/>
              </a:ext>
            </a:extLst>
          </p:cNvPr>
          <p:cNvSpPr>
            <a:spLocks noGrp="1"/>
          </p:cNvSpPr>
          <p:nvPr>
            <p:ph type="sldNum" sz="quarter" idx="12"/>
          </p:nvPr>
        </p:nvSpPr>
        <p:spPr/>
        <p:txBody>
          <a:bodyPr/>
          <a:lstStyle/>
          <a:p>
            <a:fld id="{80AD2437-B558-414C-94B2-800AD1118709}" type="slidenum">
              <a:rPr lang="en-US" smtClean="0"/>
              <a:pPr/>
              <a:t>9</a:t>
            </a:fld>
            <a:endParaRPr lang="en-US" dirty="0"/>
          </a:p>
        </p:txBody>
      </p:sp>
    </p:spTree>
    <p:extLst>
      <p:ext uri="{BB962C8B-B14F-4D97-AF65-F5344CB8AC3E}">
        <p14:creationId xmlns:p14="http://schemas.microsoft.com/office/powerpoint/2010/main" val="787121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j30OxID7ku7kKRwimKYGJDJlxeI=" isBookmarkSet="no" pdftag="H1" artifact="_x0030_" bookmark="yes" Order="_x0031_"/>
  <Shape xmlns="" ID="jLAQauuCvp2utLmE63stDS1RDiM=" isBookmarkSet="no" bookmark="yes" pdftag="P" artifact="_x0030_" Order="_x0032_"/>
  <Shape xmlns="" ID="MFxPEuuIKZHk0BfvT8Jy0UChcFg=" pdftag="_x005B_Artifact_x005D_" isBookmarkSet="no" bookmark="no" Order="_x002D_1"/>
  <Shape xmlns="" ID="Fdye7t7b9xKXZmNSiQOEKPC1IN0=" pdftag="H2" isBookmarkSet="no" bookmark="yes" Order="_x0031_"/>
  <Shape xmlns="" ID="QfMxiofEwOxC4Zxkug4qllkwi1o=" pdftag="P" isBookmarkSet="no" bookmark="no" Order="_x0032_"/>
  <Shape xmlns="" ID="4CUVBmt1L0QB4GYa0l3ska2bs/c=" Order="_x0031_" pdftag="_x005B_Artifact_x005D_" isBookmarkSet="no" bookmark="no"/>
  <Shape xmlns="" ID="Cm1fXag3EktBZjGLfxaL1APZ19o=" pdftag="H2" isBookmarkSet="no" bookmark="yes" Order="_x0031_"/>
  <Shape xmlns="" ID="08Y5JVHjLHgU3aBN61BzK2xGCmY=" pdftag="P" isBookmarkSet="no" bookmark="no" Order="_x0032_"/>
  <Shape xmlns="" ID="fJU28V6/1s8V6zsD0THsgFwyQvI=" Order="_x0031_" pdftag="_x005B_Artifact_x005D_" isBookmarkSet="no" bookmark="no"/>
  <Shape xmlns="" ID="Rsxa3aQ7TFRO2Jdek/wjbbhql/s=" formula="no" inline="no" pdftag="Figure" isBookmarkSet="no" bookmark="no" Lang="" Order="_x0033_" artifact="_x0030_" validate="no"/>
  <HyperLink xmlns="" ID="ViqisXygF/ZpWPy7RCefflA+89M=-1891089792483.3561_423.1002" plainAltText="UDL_x0020_Guidelines" language="" Lang=""/>
  <HyperLink xmlns="" ID="rcW316TlWoHV/+ZsKl4jKNdPtTg=-1891089792627.8274_398.1328" plainAltText="UDL_x0020_Guidelines" language="" Lang=""/>
  <HyperLink xmlns="" ID="USGAFUYTbACKz3P4DT4h66wyXVs=-149635200851.8274_333.3788" plainAltText="A_x0020_Guide_x0020_to_x0020_Executive_x0020_Functioning" language="" Lang=""/>
  <HyperLink xmlns="" ID="fOkN26RHJvkqHjqyZOPAOuyopYI=-1751140817636.8817_199.8108" plainAltText="Executive_x0020_Functions:_x0020_" language="" Lang=""/>
  <HyperLink xmlns="" ID="fOkN26RHJvkqHjqyZOPAOuyopYI=-27805260752.71165_225.7308" plainAltText="Implications_x0020_for_x0020_Education" language="" Lang=""/>
  <HyperLink xmlns="" ID="fOkN26RHJvkqHjqyZOPAOuyopYI=-2086286346244.2667_361.4108" plainAltText="Developing_x0020_Child_x0020__x2013__x0020_Harvard_x0020_University" language="" Lang=""/>
  <HyperLink xmlns="" ID="2ts3JeTaFDeCRadYZatvrY8WHyM=-8150903454.12126_51.09323" plainAltText="Executive_x0020_Function_x0020_Student_x0020_Profile" language="" Lang=""/>
  <HyperLink xmlns="" ID="KRgR8/3GffXa72EHrousWXg4xlA=-753135020398.5313_344.0879" plainAltText="tracym_x0040_sst8.org" language="" Lang=""/>
  <HyperLink xmlns="" ID="KRgR8/3GffXa72EHrousWXg4xlA=1643105892377.6113_394.0079" plainAltText="https:_x002F__x002F_www.sst8.org" language="" Lang=""/>
  <Shape xmlns="" ID="NQYjD1dce6j/yREXDRKkqZI1iH8=" pdftag="H2" isBookmarkSet="no" bookmark="yes" Order="_x0031_"/>
  <Shape xmlns="" ID="fTYFz/PHD+fM1aQZ9R0gYifQRF4=" pdftag="P" isBookmarkSet="no" bookmark="no" Order="_x0032_"/>
  <Shape xmlns="" ID="LmKnehMspqtak1vZO8NNTjpAH94=" Order="_x0031_" pdftag="_x005B_Artifact_x005D_" isBookmarkSet="no" bookmark="no"/>
  <Shape xmlns="" ID="qmYxC0ll9d2+icnZFAg3usgMlps=" pdftag="H2" isBookmarkSet="no" bookmark="yes" Order="_x0031_"/>
  <Shape xmlns="" ID="L39pJvnCqH7ym1eVngZUWw5pd1A=" pdftag="P" isBookmarkSet="no" bookmark="no" Order="_x0032_"/>
  <Shape xmlns="" ID="V9oUzMRoG8By8C7ieuu4PW5xLb8=" pdftag="P" isBookmarkSet="no" bookmark="no" Order="_x0033_"/>
  <Shape xmlns="" ID="Arr4uzGf//jg7XP2on3fkNr3Gbs=" Order="_x0031_" pdftag="_x005B_Artifact_x005D_" isBookmarkSet="no" bookmark="no"/>
  <Shape xmlns="" ID="QwUz1KJsmwjALHyAyL/9IkpsiLA=" pdftag="H2" isBookmarkSet="no" bookmark="yes" Order="_x0031_"/>
  <Shape xmlns="" ID="VAI0MxqFVbeiD8WImJCAr6EPetY=" pdftag="P" isBookmarkSet="no" bookmark="no" Order="_x0032_"/>
  <Shape xmlns="" ID="wxIZl8pqCFCy7npdRtTjoRztcPc=" Order="_x0031_" pdftag="_x005B_Artifact_x005D_" isBookmarkSet="no" bookmark="no"/>
  <Shape xmlns="" ID="8g6vPN66drwfGSk/0hOKPZTLL5U=" Order="_x0034_" artifact="_x0031_" pdftag="_x005B_Artifact_x005D_" formula="no" inline="no" isBookmarkSet="no" bookmark="no" Lang="" validate="no"/>
  <Shape xmlns="" ID="XLPLgqAKbs4LVHj6H5bcJLFD/io=" pdftag="H2" isBookmarkSet="no" bookmark="yes" Order="_x0031_"/>
  <Shape xmlns="" ID="eazZ8gNZ0QdxU/7lQckm/uykZvQ=" pdftag="P" isBookmarkSet="no" bookmark="no" Order="_x0032_"/>
  <Shape xmlns="" ID="KnJRMSxL46qtPNhmLoRP1veobGk=" Order="_x0031_" pdftag="_x005B_Artifact_x005D_" isBookmarkSet="no" bookmark="no"/>
  <Shape xmlns="" ID="moRZ534y0MUBQfst2MnxznqFcUk=" pdftag="H2" isBookmarkSet="no" bookmark="yes" Order="_x0031_"/>
  <Shape xmlns="" ID="r+pyFqF5zYLCaPaK1P0i01XaKsU=" Order="_x0031_" pdftag="_x005B_Artifact_x005D_" isBookmarkSet="no" bookmark="no"/>
  <Shape xmlns="" ID="GQaFAluS8EaMZS/dMM8+TKtyAh4=" pdftag="P" isBookmarkSet="no" bookmark="no" Order="_x0032_"/>
  <Shape xmlns="" ID="LdoJbb9JiQQhRbXWY2pjAu82OyQ=" artifact="_x0031_" formula="no" inline="no" pdftag="Figure" isBookmarkSet="no" bookmark="no" Order="_x0034_" validate="no"/>
  <Shape xmlns="" ID="lNYqFNprk2kTJ8HmB0hVH3XbTXI=" pdftag="P" isBookmarkSet="no" bookmark="no" Order="_x0033_"/>
  <Shape xmlns="" ID="7lm+P+LTdxxzAP2KvyDWPy8ZS/E=" formula="no" inline="no" Order="_x0036_" isBookmarkSet="no" bookmark="no" pdftag="_x005B_Artifact_x005D_" artifact="_x0031_" validate="no"/>
  <Shape xmlns="" ID="OFZ2IA3kVR5CkQS3sjFUGVQxRXQ=" pdftag="H2" isBookmarkSet="no" bookmark="yes" Order="_x0031_"/>
  <Shape xmlns="" ID="ViqisXygF/ZpWPy7RCefflA+89M=" pdftag="P" isBookmarkSet="no" bookmark="no" Order="_x0032_"/>
  <Shape xmlns="" ID="HooG0drKberw7FGtGnNCUg9GdGk=" Order="_x0031_" pdftag="_x005B_Artifact_x005D_" isBookmarkSet="no" bookmark="no"/>
  <Shape xmlns="" ID="nI2U/Rt4zEGXPI01T7fuUSuaD1I=" pdftag="H2" isBookmarkSet="no" bookmark="yes" Order="_x0031_"/>
  <Shape xmlns="" ID="rcW316TlWoHV/+ZsKl4jKNdPtTg=" pdftag="P" isBookmarkSet="no" bookmark="no" Order="_x0032_"/>
  <Shape xmlns="" ID="c+OiO1H+svoCoYV/xYYl1gEhYyg=" Order="_x0031_" pdftag="_x005B_Artifact_x005D_" isBookmarkSet="no" bookmark="no"/>
  <Shape xmlns="" ID="5h59ksII822iaHRZsImD3tyFxAc=" pdftag="H2" isBookmarkSet="no" bookmark="yes" Order="_x0031_"/>
  <Shape xmlns="" ID="WHwE5l60klJGmaDV8meNZLXUZv8=" Order="_x0031_" pdftag="_x005B_Artifact_x005D_" isBookmarkSet="no" bookmark="no"/>
  <Shape xmlns="" ID="lykYct9RECjuAppqOntdQhrmPKI=" pdftag="P" isBookmarkSet="no" bookmark="no" Order="_x0032_"/>
  <Shape xmlns="" ID="yE4otZ8yMFi//3BWRtT2cfsFL7Q=" formula="no" pdftag="Figure" artifact="_x0030_" inline="no" isBookmarkSet="no" bookmark="no" Lang="" Order="_x0033_" validate="no"/>
  <Shape xmlns="" ID="CnPycD9zzaUmxMzMYjIvrCC2okI=" pdftag="H2" isBookmarkSet="no" bookmark="yes" Order="_x0031_"/>
  <Shape xmlns="" ID="kXxrZX3OB58a7Zym8tOxONhvs4w=" Order="_x0031_" pdftag="_x005B_Artifact_x005D_" isBookmarkSet="no" bookmark="no"/>
  <Shape xmlns="" ID="Q6H4MTiKZlpwmACLUYy16mzvyh4=" formula="no" artifact="_x0030_" inline="no" pdftag="Figure" isBookmarkSet="no" bookmark="no" Lang="" Order="_x0032_" validate="no"/>
  <Shape xmlns="" ID="ppbhgja5vJUVes59ivjmgXnrhYA=" Order="_x0031_" isBookmarkSet="yes" bookmark="no" pdftag="_x005B_Artifact_x005D_" artifact="_x0031_"/>
  <Shape xmlns="" ID="RLAJ0LU4C7N+zTunvefE+bvoiUI=" Order="_x0032_" pdftag="_x005B_Artifact_x005D_" isBookmarkSet="no" bookmark="no"/>
  <Shape xmlns="" ID="XtZc6knisOkv4QBDaHG7V6Rk7IU=" formula="no" artifact="_x0030_" inline="no" pdftag="Figure" isBookmarkSet="no" bookmark="no" Lang="" Order="_x0031_" validate="no"/>
  <Shape xmlns="" ID="gFBBTu+0vX+4xjG9pI8AXLQgRzw=" pdftag="H2" isBookmarkSet="no" bookmark="yes" Order="_x0031_"/>
  <Shape xmlns="" ID="USGAFUYTbACKz3P4DT4h66wyXVs=" pdftag="P" isBookmarkSet="no" bookmark="no" Order="_x0032_"/>
  <Shape xmlns="" ID="CNyAzMinEk2P8kCw9IbOM4Usumg=" Order="_x0031_" pdftag="_x005B_Artifact_x005D_" isBookmarkSet="no" bookmark="no"/>
  <Shape xmlns="" ID="0LqbFcEdp+R22Mm8rsKtZiVEvws=" pdftag="H2" isBookmarkSet="no" bookmark="yes" Order="_x0031_"/>
  <Shape xmlns="" ID="fOkN26RHJvkqHjqyZOPAOuyopYI=" pdftag="P" isBookmarkSet="no" bookmark="no" Order="_x0032_"/>
  <Shape xmlns="" ID="CT2zL3Jx9yS7kjDsQxaO/sqKQX8=" Order="_x0031_" pdftag="_x005B_Artifact_x005D_" isBookmarkSet="no" bookmark="no"/>
  <Shape xmlns="" ID="sp9ZXPKR1UgNv66m2+VIjorBlXg=" pdftag="H2" isBookmarkSet="no" bookmark="yes" Order="_x0031_"/>
  <Shape xmlns="" ID="j1QD2gdp2OfnL0KTUYJ/Le3yZiQ=" Order="_x0031_" pdftag="_x005B_Artifact_x005D_" isBookmarkSet="no" bookmark="no"/>
  <Shape xmlns="" ID="Ybamtuotm2oSuZizMfZFJyr7Yf0=" pdftag="P" isBookmarkSet="no" bookmark="no" Order="_x0032_"/>
  <Shape xmlns="" ID="FPYQxb2AMmG7Q8M6iOW98U5XMsk=" pdftag="H2" isBookmarkSet="no" bookmark="yes" Order="_x0031_"/>
  <Shape xmlns="" ID="u2V8/01fxodIwmFdPJdnSSsqH0Y=" pdftag="P" isBookmarkSet="no" bookmark="no" Order="_x0032_"/>
  <Shape xmlns="" ID="kdzHdC8UAX/TVA0culem8ExzklI=" Order="_x0031_" pdftag="_x005B_Artifact_x005D_" isBookmarkSet="no" bookmark="no"/>
  <Shape xmlns="" ID="+lW4sF4ePmgP4aOSSUc40AI5y3E=" formula="no" artifact="_x0030_" inline="no" pdftag="Figure" isBookmarkSet="no" bookmark="no" Lang="" Order="_x0033_" validate="no"/>
  <Shape xmlns="" ID="dCdn2aCJe7b4Y1wAeqffkFjzuPg=" pdftag="H2" isBookmarkSet="no" bookmark="yes" Order="_x0031_"/>
  <Shape xmlns="" ID="xAQatlT2y6mUQXd0VC1mW7hhLjk=" pdftag="P" isBookmarkSet="no" bookmark="no" Order="_x0032_"/>
  <Shape xmlns="" ID="mKIYPxd0fBZ166NSfoM4T0T8YZc=" pdftag="P" isBookmarkSet="no" bookmark="no" Order="_x0033_"/>
  <Shape xmlns="" ID="C16BujDKSTZ6LVMR1kw2H0gBWWQ=" Order="_x0031_" pdftag="_x005B_Artifact_x005D_" isBookmarkSet="no" bookmark="no"/>
  <Shape xmlns="" ID="3Y9MJ/0tMMR/fcsJmzpqTo3AH28=" pdftag="H2" isBookmarkSet="no" bookmark="yes" Order="_x0031_"/>
  <Shape xmlns="" ID="lD2xypn/8EUOImDMReGaxzd2zFo=" pdftag="P" isBookmarkSet="no" bookmark="no" Order="_x0032_"/>
  <Shape xmlns="" ID="4cdwOmhkdsmabLNaTtkinfy5w3E=" pdftag="P" isBookmarkSet="no" bookmark="no" Order="_x0033_"/>
  <Shape xmlns="" ID="wd5X1p8pBOrJaRCsNAYmpHpwo78=" Order="_x0031_" pdftag="_x005B_Artifact_x005D_" isBookmarkSet="no" bookmark="no"/>
  <Shape xmlns="" ID="Rdsgx5QYH1lqJvV63QvFZ9rJ8D4=" pdftag="H2" isBookmarkSet="no" bookmark="yes" Order="_x0031_"/>
  <Shape xmlns="" ID="9mVH0DkbAQbGmmmCElw9m+THOaw=" pdftag="P" isBookmarkSet="no" bookmark="no" Order="_x0032_"/>
  <Shape xmlns="" ID="2hUaVhSYDTBbFttfJgCiWGXeuf4=" pdftag="P" isBookmarkSet="no" bookmark="no" Order="_x0033_"/>
  <Shape xmlns="" ID="93z1yb18QUnRcIdDg4GmqTARPWE=" Order="_x0031_" pdftag="_x005B_Artifact_x005D_" isBookmarkSet="no" bookmark="no"/>
  <Shape xmlns="" ID="lGKSv9gx6jA3GPvGeTcrLQp1STY=" pdftag="H2" isBookmarkSet="no" bookmark="yes" Order="_x0031_"/>
  <Shape xmlns="" ID="+JFPGpA8Db7ud4I9LNfQ9SoNGLY=" pdftag="P" isBookmarkSet="no" bookmark="no" Order="_x0032_"/>
  <Shape xmlns="" ID="tRr7eUN66MrwzEWALPNYsZpTVZk=" pdftag="P" isBookmarkSet="no" bookmark="no" Order="_x0033_"/>
  <Shape xmlns="" ID="5tMJaz1gVUVWCLli1y+Aq2av6BQ=" Order="_x0031_" pdftag="_x005B_Artifact_x005D_" isBookmarkSet="no" bookmark="no"/>
  <Shape xmlns="" ID="arVSLbcvEJOGjqC4Fxp/79mWkh0=" pdftag="H2" isBookmarkSet="no" bookmark="yes" Order="_x0031_"/>
  <Shape xmlns="" ID="C6Z6guAxKIxxZXR3RgE0W1QH08g=" pdftag="P" isBookmarkSet="no" bookmark="no" Order="_x0032_"/>
  <Shape xmlns="" ID="m42jYIsdQBXTvtig3fu3xV+PRfE=" Order="_x0031_" pdftag="_x005B_Artifact_x005D_" isBookmarkSet="no" bookmark="no"/>
  <Shape xmlns="" ID="u9mDg7V/+FIx+7TH9ilFtL3uJFA=" formula="no" artifact="_x0030_" inline="no" pdftag="Figure" isBookmarkSet="no" bookmark="no" Lang="" Order="_x0033_" validate="no"/>
  <Shape xmlns="" ID="7FZv/DtPZ01cRQXxhH8UQh1IaXg=" pdftag="H2" isBookmarkSet="no" bookmark="yes" Order="_x0031_"/>
  <Shape xmlns="" ID="mxo5niGiArFWobG5Q8nt0t0uu/o=" pdftag="P" isBookmarkSet="no" bookmark="no" Order="_x0032_"/>
  <Shape xmlns="" ID="C2OOcoRy+rlAnnpwh+OF1BbQLL8=" Order="_x0031_" pdftag="_x005B_Artifact_x005D_" isBookmarkSet="no" bookmark="no"/>
  <Shape xmlns="" ID="Kw4360k0QLAqj4gBOsKQgUOpL9U=" Order="_x0031_" isBookmarkSet="yes" bookmark="no" pdftag="_x005B_Artifact_x005D_" artifact="_x0031_"/>
  <Shape xmlns="" ID="ae9sApb8ifLXxY+ZVb5EM16pgJ8=" Order="_x0032_" pdftag="_x005B_Artifact_x005D_" isBookmarkSet="no" bookmark="no"/>
  <Shape xmlns="" ID="y8DqTsbQz6QH4AqrlSsRKHsYUUE=" pdftag="P" isBookmarkSet="no" bookmark="no" Order="_x0031_"/>
  <Shape xmlns="" ID="U3pNeAuIBcwuqTIuBz2/31dC+Gc=" Order="_x0034_" artifact="_x0031_" pdftag="_x005B_Artifact_x005D_" formula="no" inline="no" isBookmarkSet="no" bookmark="no" validate="no"/>
  <Shape xmlns="" ID="GB/jLeb53xqr+HatV2lk0hkDXT8=" pdftag="P" isBookmarkSet="no" bookmark="no" Order="_x0032_"/>
  <Shape xmlns="" ID="JJpLs3bq1ME9ax3UQDdHI5AVf/s=" pdftag="H2" isBookmarkSet="no" bookmark="yes" Order="_x0031_"/>
  <Shape xmlns="" ID="zRMDgxEedRZIDR47TeVTnKpHr9w=" pdftag="P" isBookmarkSet="no" bookmark="no" Order="_x0032_"/>
  <Shape xmlns="" ID="1j//LU3YjNA/1OLhHu/w9KZiJ+Y=" Order="_x0031_" pdftag="_x005B_Artifact_x005D_" isBookmarkSet="no" bookmark="no"/>
  <Shape xmlns="" ID="Y+o/1fKsUTeMw9qjoBBYCsgv2AE=" pdftag="H2" isBookmarkSet="no" bookmark="yes" Order="_x0031_"/>
  <Shape xmlns="" ID="MozoXBLwiP9KkRTe+jyEGdf+9p4=" pdftag="P" isBookmarkSet="no" bookmark="no" Order="_x0032_"/>
  <Shape xmlns="" ID="ohhvY8K0+rD/eAYJLpNF0k+bWPY=" Order="_x0031_" pdftag="_x005B_Artifact_x005D_" isBookmarkSet="no" bookmark="no"/>
  <Shape xmlns="" ID="maAhiRQTDNspvtkDvAsHMhGXn1M=" Order="_x0031_" isBookmarkSet="yes" bookmark="no" pdftag="_x005B_Artifact_x005D_" artifact="_x0031_"/>
  <Shape xmlns="" ID="dYzLQfDMzUFFGIHebOXKRMtWBHQ=" Order="_x0032_" pdftag="_x005B_Artifact_x005D_" isBookmarkSet="no" bookmark="no"/>
  <Shape xmlns="" ID="KJKEFQe0x8OzpxHnpZcRrtYHMrs=" formula="no" pdftag="Figure" artifact="_x0030_" inline="no" isBookmarkSet="no" bookmark="no" Lang="" Order="_x0031_" validate="no"/>
  <Shape xmlns="" ID="b9Z6MWfozNbz+M96pPrWGndA0v8=" Order="_x0031_" isBookmarkSet="yes" bookmark="no" pdftag="_x005B_Artifact_x005D_" artifact="_x0031_"/>
  <Shape xmlns="" ID="T+cZi0p+DdqDZnrGd3U279Ggx9o=" Order="_x0032_" pdftag="_x005B_Artifact_x005D_" isBookmarkSet="no" bookmark="no"/>
  <Shape xmlns="" ID="m0MjhKH0XYinrmdv9COL94sXtP4=" formula="no" artifact="_x0030_" inline="no" pdftag="Figure" isBookmarkSet="no" bookmark="no" Lang="" Order="_x0031_" validate="no"/>
  <Shape xmlns="" ID="ErQG3BmXOg0Z9JRBlwDnJqzeRp0=" Order="_x0031_" isBookmarkSet="yes" bookmark="no" pdftag="_x005B_Artifact_x005D_" artifact="_x0031_"/>
  <Shape xmlns="" ID="9YU6JOsmZhEQeBB4U/0smViIi78=" Order="_x0032_" pdftag="_x005B_Artifact_x005D_" isBookmarkSet="no" bookmark="no"/>
  <Shape xmlns="" ID="wqGVIbHRWO2rfzMHMVLJ1Lm1NjU=" formula="no" artifact="_x0030_" inline="no" pdftag="Figure" isBookmarkSet="no" bookmark="no" Lang="" Order="_x0031_" validate="no"/>
  <Shape xmlns="" ID="22hDImwwbsKHjaSFkwHZmzfEEHI=" isBookmarkSet="yes" bookmark="yes" pdftag="H2" artifact="_x0030_" Order="_x0031_"/>
  <Shape xmlns="" ID="V1shcIxZAbkYi+T9peX/qwDWPwU=" pdftag="P" isBookmarkSet="no" bookmark="no" Order="_x0032_"/>
  <Shape xmlns="" ID="ufMcUe56ZBq7HTTTtq8ti96NGtE=" Order="_x0031_" pdftag="_x005B_Artifact_x005D_" isBookmarkSet="no" bookmark="no"/>
  <Shape xmlns="" ID="bTIl57fpZtRWbL3GrYGhsvtdc0g=" formula="no" artifact="_x0030_" inline="no" pdftag="Figure" isBookmarkSet="no" bookmark="no" Lang="" Order="_x0033_" validate="no"/>
  <Shape xmlns="" ID="2ts3JeTaFDeCRadYZatvrY8WHyM=" pdftag="H2" isBookmarkSet="no" bookmark="yes" Order="_x0031_"/>
  <Shape xmlns="" ID="rfVGEHY7arHLCRbnONgF25cCrmA=" Order="_x0031_" pdftag="_x005B_Artifact_x005D_" isBookmarkSet="no" bookmark="no"/>
  <Shape xmlns="" ID="S7PqjDf7ChXJTHtMlwneDT/j8JA=" formula="no" artifact="_x0030_" inline="no" pdftag="Figure" isBookmarkSet="no" bookmark="no" Lang="" Order="_x0032_" validate="no"/>
  <Shape xmlns="" ID="RW/4NlMxdAdRUJYM/JNwaXGyOiE=" pdftag="H2" isBookmarkSet="no" bookmark="yes" Order="_x0031_"/>
  <Shape xmlns="" ID="KRgR8/3GffXa72EHrousWXg4xlA=" pdftag="P" isBookmarkSet="no" bookmark="no" Order="_x0032_"/>
  <Shape xmlns="" ID="wIJG//6Gcc7k6LuY4oT2/8rNfOc=" Order="_x0031_" pdftag="_x005B_Artifact_x005D_" isBookmarkSet="no" bookmark="no"/>
  <SubText xmlns="" ID="Rsxa3aQ7TFRO2Jdek/wjbbhql/s=" ActualText=""/>
  <SubText xmlns="" ID="8g6vPN66drwfGSk/0hOKPZTLL5U=" ActualText=""/>
  <SubText xmlns="" ID="yE4otZ8yMFi//3BWRtT2cfsFL7Q=" ActualText=""/>
  <SubText xmlns="" ID="Q6H4MTiKZlpwmACLUYy16mzvyh4=" ActualText=""/>
  <SubText xmlns="" ID="XtZc6knisOkv4QBDaHG7V6Rk7IU=" ActualText=""/>
  <SubText xmlns="" ID="+lW4sF4ePmgP4aOSSUc40AI5y3E=" ActualText=""/>
  <SubText xmlns="" ID="u9mDg7V/+FIx+7TH9ilFtL3uJFA=" ActualText=""/>
  <SubText xmlns="" ID="U3pNeAuIBcwuqTIuBz2/31dC+Gc=" ActualText=""/>
  <SubText xmlns="" ID="KJKEFQe0x8OzpxHnpZcRrtYHMrs=" ActualText=""/>
  <SubText xmlns="" ID="m0MjhKH0XYinrmdv9COL94sXtP4=" ActualText=""/>
  <SubText xmlns="" ID="wqGVIbHRWO2rfzMHMVLJ1Lm1NjU=" ActualText=""/>
  <SubText xmlns="" ID="bTIl57fpZtRWbL3GrYGhsvtdc0g=" ActualText=""/>
  <SubText xmlns="" ID="S7PqjDf7ChXJTHtMlwneDT/j8JA=" ActualText=""/>
  <table xmlns="" ID="GQaFAluS8EaMZS/dMM8+TKtyAh4=" type="_x0030_" HRows="_x0031_" HCols="_x0031_" Summary="" TableLinerizing="V" Exclude="no" LinkedHeaders="" Scope="" Header="no" Caption="no"/>
  <table xmlns="" ID="1NiiPTv6N6mDLXrYNqP9CXnbGmI=" Exclude="no" LinkedHeaders="" Scope="" Header="no" Caption="no"/>
  <table xmlns="" ID="ET65u5ycVjwvXDs6oMmG1FbJ13k=" Exclude="no" LinkedHeaders="" Scope="" Header="no" Caption="no"/>
  <table xmlns="" ID="ITXKAELCJJ4120qmzV3ln0/DGrs=" Exclude="no" LinkedHeaders="" Scope="" Header="no" Caption="no"/>
  <table xmlns="" ID="fmaJYty7UwRhUFOOzivirSlIPJY=" Exclude="no" LinkedHeaders="" Scope="" Header="no" Caption="no"/>
  <table xmlns="" ID="i8r82ylTkwdZyxJ/KL5aBqcrNO8=" Exclude="no" LinkedHeaders="" Scope="" Header="no" Caption="no"/>
  <table xmlns="" ID="h/CTT9HEYD3ja/dC8vl/7PLdwgg=" Exclude="no" LinkedHeaders="" Scope="" Header="no" Caption="no"/>
  <table xmlns="" ID="Y5a8iiB0kV+wesOoOUQnlQUsvvs=" Exclude="no" LinkedHeaders="" Scope="" Header="no" Caption="no"/>
  <table xmlns="" ID="vW5bT3RUjr8sMNhy2TeRPH97/t4=" Exclude="no" LinkedHeaders="" Scope="" Header="no" Caption="no"/>
  <table xmlns="" ID="cSNN2uAD/pWxuB2oWKViuLSoLKE=" Exclude="no" LinkedHeaders="" Scope="" Header="no" Caption="no"/>
  <table xmlns="" ID="73MQtv+17p53vLp3g7IfSPx204w=" Exclude="no" LinkedHeaders="" Scope="" Header="no" Caption="no"/>
  <table xmlns="" ID="QsOSJZSX9nM12vb/wQF75YRsihI=" Exclude="no" LinkedHeaders="" Scope="" Header="no" Caption="no"/>
  <table xmlns="" ID="0U8mXnD6YFUbvnntuzfNKNAJPm0=" Exclude="no" LinkedHeaders="" Scope="" Header="no" Caption="no"/>
  <table xmlns="" ID="aHuvwmhFDGsv9fXjfbQUjPAcA5c=" Exclude="no" LinkedHeaders="" Scope="" Header="no" Caption="no"/>
  <table xmlns="" ID="JFruI911TTcTy0woULKLQW+H1/w=" Exclude="no" LinkedHeaders="" Scope="" Header="no" Caption="no"/>
  <table xmlns="" ID="5uHlfqWOS2KwokrAqzAURDwmdZs=" Exclude="no" LinkedHeaders="" Scope="" Header="no" Caption="no"/>
  <table xmlns="" ID="aXls2hi7BaBQPepstrH76VJH5X0=" Exclude="no" LinkedHeaders="" Scope="" Header="no" Caption="no"/>
  <table xmlns="" ID="5MmJ9QAWY1Qb3Ab4ek5ETNp/Y2U=" Exclude="no" LinkedHeaders="" Scope="" Header="no" Caption="no"/>
  <table xmlns="" ID="lNYqFNprk2kTJ8HmB0hVH3XbTXI=" type="_x0030_" HRows="_x0031_" HCols="_x0031_" Summary="" TableLinerizing="V" Exclude="no" LinkedHeaders="" Scope="" Header="no" Caption="no"/>
  <table xmlns="" ID="SUEnH553HphZJsloId1ekR3jWgQ=" Exclude="no" LinkedHeaders="" Scope="" Header="no" Caption="no"/>
  <table xmlns="" ID="0blrjzxA01U/8cF55DzL6qhsdQ4=" Exclude="no" LinkedHeaders="" Scope="" Header="no" Caption="no"/>
  <table xmlns="" ID="82qgCvr6h0HwGyrB2CDLsNAhlVw=" Exclude="no" LinkedHeaders="" Scope="" Header="no" Caption="no"/>
  <table xmlns="" ID="kwfBDBTi9svQFQodIc7RwyebYMM=" Exclude="no" LinkedHeaders="" Scope="" Header="no" Caption="no"/>
  <table xmlns="" ID="KEqajVsxKG5ggXwtjbDKrJRP2BY=" Exclude="no" LinkedHeaders="" Scope="" Header="no" Caption="no"/>
  <table xmlns="" ID="ZFo8pvaIpVgfTmBc2K5V4R75wxs=" Exclude="no" LinkedHeaders="" Scope="" Header="no" Caption="no"/>
  <table xmlns="" ID="Fky/5NFzucdGQ7whop0Y+usV/h8=" Exclude="no" LinkedHeaders="" Scope="" Header="no" Caption="no"/>
  <table xmlns="" ID="3usfW7oijoww55km28yYnYRNj9U=" Exclude="no" LinkedHeaders="" Scope="" Header="no" Caption="no"/>
  <table xmlns="" ID="NwpsI9Cd/dxB4NnSYkCmhpMXIPA=" Exclude="no" LinkedHeaders="" Scope="" Header="no" Caption="no"/>
  <table xmlns="" ID="L1Vq4qFfFMzpn1hTRi3kvJnA+s4=" Exclude="no" LinkedHeaders="" Scope="" Header="no" Caption="no"/>
  <table xmlns="" ID="/Vmj2v9tIBqLX5ffgKIPREK7Pr0=" Exclude="no" LinkedHeaders="" Scope="" Header="no" Caption="no"/>
  <table xmlns="" ID="y8DqTsbQz6QH4AqrlSsRKHsYUUE=" type="_x0030_" HRows="_x0031_" HCols="_x0031_" Summary="" TableLinerizing="V" Exclude="no" LinkedHeaders="" Scope="" Header="no" Caption="no"/>
  <table xmlns="" ID="ucnnBqtp2g3ltzYzujmwcyBrzRQ=" Exclude="no" LinkedHeaders="" Scope="" Header="no" Caption="no"/>
  <table xmlns="" ID="A8fQ4/UVG4/AMwGMRTRsWOBWAaQ=" Exclude="no" LinkedHeaders="" Scope="" Header="no" Caption="no"/>
  <table xmlns="" ID="Q+in0tLhlm0JZjuj/Wu276fjuOY=" Exclude="no" LinkedHeaders="" Scope="" Header="no" Caption="no"/>
  <table xmlns="" ID="u3+eaxXO6SmNXCC/z0vT1yYXVOA=" Exclude="no" LinkedHeaders="" Scope="" Header="no" Caption="no"/>
  <table xmlns="" ID="42HIraNIY5F4bKjo3tsSUq1NAHA=" Exclude="no" LinkedHeaders="" Scope="" Header="no" Caption="no"/>
  <table xmlns="" ID="UCJvUkqM1cg6KVkFucuJo2WAeLM=" Exclude="no" LinkedHeaders="" Scope="" Header="no" Caption="no"/>
  <table xmlns="" ID="qTD4IK8J2YDNvVY7MnzjmZIRdiY=" Exclude="no" LinkedHeaders="" Scope="" Header="no" Caption="no"/>
  <table xmlns="" ID="TGh0RO4o+NO6oJuLVJCWYFVNoLA=" Exclude="no" LinkedHeaders="" Scope="" Header="no" Caption="no"/>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Integral</Template>
  <TotalTime>29493</TotalTime>
  <Words>1575</Words>
  <Application>Microsoft Office PowerPoint</Application>
  <PresentationFormat>Widescreen</PresentationFormat>
  <Paragraphs>274</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Courier New</vt:lpstr>
      <vt:lpstr>Gill Sans</vt:lpstr>
      <vt:lpstr>Tw Cen MT</vt:lpstr>
      <vt:lpstr>Wingdings</vt:lpstr>
      <vt:lpstr>Wingdings 3</vt:lpstr>
      <vt:lpstr>Integral</vt:lpstr>
      <vt:lpstr>Executive Function:  The Gateway to Success!</vt:lpstr>
      <vt:lpstr>OBJECTIVES</vt:lpstr>
      <vt:lpstr>PLANNING A TRIP - ACTIVITY</vt:lpstr>
      <vt:lpstr>IN THE WORLD BEYOND SCHOOL…</vt:lpstr>
      <vt:lpstr>SUCCESS IN SCHOOL Top 10 Skills as identified by a survey of 8,000 teachers (Elliot &amp; Grisham, 2006) </vt:lpstr>
      <vt:lpstr>PREPARES YOUNG PEOPLE FOR SUCCESS IN ADULTHOOD Common list of soft skills employers want:</vt:lpstr>
      <vt:lpstr>EXECUTIVE FUNCTIONS DEFINED</vt:lpstr>
      <vt:lpstr>EXECUTIVE FUNCTIONS (Dawson &amp; Guare)</vt:lpstr>
      <vt:lpstr>EXECUTIVE FUNCTIONING…</vt:lpstr>
      <vt:lpstr>EFFORTS TO EXPAND EXECUTIVE CAPACITY…</vt:lpstr>
      <vt:lpstr>NEURONS THAT FIRE TOGETHER, WIRE TOGETHER</vt:lpstr>
      <vt:lpstr>HOW DO EXECUTIVE FUNCTIONS DEVELOP?</vt:lpstr>
      <vt:lpstr>Executive Function Skills Build Throughout Childhood and Adolescence</vt:lpstr>
      <vt:lpstr>RESOURCE: LEARN MORE ABOUT EF DEVELOPMENT</vt:lpstr>
      <vt:lpstr>WHO STRUGGLES WITH EXECUTIVE DYSFUNCTION?</vt:lpstr>
      <vt:lpstr>HOWEVER, the good news is…</vt:lpstr>
      <vt:lpstr>HOW EXECUTIVE FUNCTIONS MANIFEST</vt:lpstr>
      <vt:lpstr>MANIFESTATION AREA: SELF-MANAGEMENT</vt:lpstr>
      <vt:lpstr>MANIFESTATION AREA: TIME-MANAGEMENT</vt:lpstr>
      <vt:lpstr>MANIFESTATION AREA: MATERIALS-MANAGEMENT</vt:lpstr>
      <vt:lpstr>MANIFESTATION AREA: INFORMATION-MANAGEMENT</vt:lpstr>
      <vt:lpstr>WHAT YOU SEE ON A DAILY BASIS… </vt:lpstr>
      <vt:lpstr>ASSESSING EXECUTIVE FUNCTION</vt:lpstr>
      <vt:lpstr>ASSESSING EXECUTIVE FUNCTION Table </vt:lpstr>
      <vt:lpstr>CONSIDERATIONS WHEN TEACHING EXECUTIVE FUNCTION SKILLS</vt:lpstr>
      <vt:lpstr>HOW TO MANAGE EXECUTIVE FUNCTION CHALLENGES</vt:lpstr>
      <vt:lpstr>Modifying the Environment by Changing Physical or Social Environment</vt:lpstr>
      <vt:lpstr>Sequence of Teaching the Skill </vt:lpstr>
      <vt:lpstr>Using Incentives</vt:lpstr>
      <vt:lpstr>REVIEW &amp; REFLECT - ACTIVITY</vt:lpstr>
      <vt:lpstr>Executive Function Student Profile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the Cs Presentation 2023: Executive Function: _x000b_The Gateway to Success!</dc:title>
  <dc:creator>Tracy Mail</dc:creator>
  <cp:lastModifiedBy>Shuyin Maciel</cp:lastModifiedBy>
  <cp:revision>820</cp:revision>
  <dcterms:created xsi:type="dcterms:W3CDTF">2020-04-18T15:28:58Z</dcterms:created>
  <dcterms:modified xsi:type="dcterms:W3CDTF">2023-01-20T16:15:27Z</dcterms:modified>
</cp:coreProperties>
</file>