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328" r:id="rId4"/>
    <p:sldId id="269" r:id="rId5"/>
    <p:sldId id="329" r:id="rId6"/>
    <p:sldId id="275" r:id="rId7"/>
    <p:sldId id="286" r:id="rId8"/>
    <p:sldId id="287" r:id="rId9"/>
    <p:sldId id="288" r:id="rId10"/>
    <p:sldId id="289" r:id="rId11"/>
    <p:sldId id="290" r:id="rId12"/>
    <p:sldId id="295" r:id="rId13"/>
    <p:sldId id="300" r:id="rId14"/>
    <p:sldId id="312" r:id="rId15"/>
    <p:sldId id="309" r:id="rId16"/>
    <p:sldId id="310" r:id="rId17"/>
    <p:sldId id="307" r:id="rId18"/>
    <p:sldId id="305" r:id="rId19"/>
    <p:sldId id="306" r:id="rId20"/>
    <p:sldId id="332" r:id="rId21"/>
    <p:sldId id="308" r:id="rId22"/>
    <p:sldId id="330" r:id="rId23"/>
    <p:sldId id="315" r:id="rId24"/>
    <p:sldId id="316" r:id="rId25"/>
    <p:sldId id="280" r:id="rId26"/>
    <p:sldId id="33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F26B43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C"/>
    <a:srgbClr val="0083BF"/>
    <a:srgbClr val="001689"/>
    <a:srgbClr val="003399"/>
    <a:srgbClr val="F7FFF7"/>
    <a:srgbClr val="FFFFEB"/>
    <a:srgbClr val="FF9900"/>
    <a:srgbClr val="000000"/>
    <a:srgbClr val="FFFFCC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7" autoAdjust="0"/>
    <p:restoredTop sz="92522" autoAdjust="0"/>
  </p:normalViewPr>
  <p:slideViewPr>
    <p:cSldViewPr snapToGrid="0" snapToObjects="1">
      <p:cViewPr varScale="1">
        <p:scale>
          <a:sx n="105" d="100"/>
          <a:sy n="105" d="100"/>
        </p:scale>
        <p:origin x="540" y="144"/>
      </p:cViewPr>
      <p:guideLst>
        <p:guide orient="horz" pos="3576"/>
        <p:guide pos="3840"/>
      </p:guideLst>
    </p:cSldViewPr>
  </p:slideViewPr>
  <p:outlineViewPr>
    <p:cViewPr>
      <p:scale>
        <a:sx n="33" d="100"/>
        <a:sy n="33" d="100"/>
      </p:scale>
      <p:origin x="0" y="-134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2" d="100"/>
          <a:sy n="102" d="100"/>
        </p:scale>
        <p:origin x="2898" y="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b5f30562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b5f30562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050eeee3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050eeee3e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0b5f305621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0b5f305621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b5f305621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0b5f305621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0b5f305621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0b5f305621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0b5f305621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0b5f305621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0b5f305621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0b5f305621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050eeee3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050eeee3e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733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0b5f305621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0b5f305621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0b5f305621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0b5f305621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cca5296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fcca5296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0b5f305621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0b5f305621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0b5f305621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0b5f305621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f25b65e20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f25b65e20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50eeee3e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050eeee3e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050eeee3e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050eeee3e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b5f3056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0b5f3056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050eeee3e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050eeee3e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050eeee3e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050eeee3e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b5f30562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0b5f30562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050eeee3e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050eeee3e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conferenc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">
            <a:extLst>
              <a:ext uri="{FF2B5EF4-FFF2-40B4-BE49-F238E27FC236}">
                <a16:creationId xmlns:a16="http://schemas.microsoft.com/office/drawing/2014/main" id="{3E5AC0DD-75F0-44CC-A2A5-F845DE181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888"/>
            <a:ext cx="12191999" cy="80553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804" y="2227801"/>
            <a:ext cx="11000232" cy="914400"/>
          </a:xfrm>
        </p:spPr>
        <p:txBody>
          <a:bodyPr anchor="ctr">
            <a:noAutofit/>
          </a:bodyPr>
          <a:lstStyle>
            <a:lvl1pPr algn="ctr">
              <a:defRPr sz="44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804" y="3241886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B2ABE75-882D-4641-872C-1ED0B6D2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7C9A1C64-045C-D508-6E47-D800E78A274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533" y="607394"/>
            <a:ext cx="6116934" cy="135931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48" y="240558"/>
            <a:ext cx="10969415" cy="1469618"/>
          </a:xfrm>
        </p:spPr>
        <p:txBody>
          <a:bodyPr anchor="ctr">
            <a:noAutofit/>
          </a:bodyPr>
          <a:lstStyle>
            <a:lvl1pPr algn="l">
              <a:defRPr sz="36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ABFC44A-F353-4616-B355-0A54DF49C6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1982829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3DBC83-6BD7-44AC-804B-A68B7CE75C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8" y="3764348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41BE0D53-6DF1-4CBB-8F4D-5C27EF806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9455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7F0458-BE61-4397-BBCA-1FD39B500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1841231"/>
            <a:ext cx="7994909" cy="3889247"/>
          </a:xfrm>
        </p:spPr>
        <p:txBody>
          <a:bodyPr/>
          <a:lstStyle>
            <a:lvl1pPr>
              <a:defRPr sz="20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0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0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634C702-EF39-45AB-923B-8BCA2E95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1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 and Chart horizontal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00" y="247176"/>
            <a:ext cx="10989963" cy="1469618"/>
          </a:xfrm>
        </p:spPr>
        <p:txBody>
          <a:bodyPr anchor="ctr">
            <a:noAutofit/>
          </a:bodyPr>
          <a:lstStyle>
            <a:lvl1pPr algn="l">
              <a:defRPr sz="36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785D5F96-F93E-43BC-889E-1F2588CC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9455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35343C5-E15B-454D-8F0B-F79D46CD3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1841231"/>
            <a:ext cx="5473002" cy="3889247"/>
          </a:xfrm>
        </p:spPr>
        <p:txBody>
          <a:bodyPr/>
          <a:lstStyle>
            <a:lvl1pPr>
              <a:defRPr sz="20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0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0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EF86EA8-3DB7-466A-B804-DC6D5F25E45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6338" y="1962150"/>
            <a:ext cx="5337175" cy="3494088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79A03E32-17D4-43A6-AF48-BF81250B1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0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 center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00" y="247176"/>
            <a:ext cx="10989963" cy="1469618"/>
          </a:xfrm>
        </p:spPr>
        <p:txBody>
          <a:bodyPr anchor="ctr">
            <a:noAutofit/>
          </a:bodyPr>
          <a:lstStyle>
            <a:lvl1pPr algn="l">
              <a:defRPr sz="36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785D5F96-F93E-43BC-889E-1F2588CC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9455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EF86EA8-3DB7-466A-B804-DC6D5F25E45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71451" y="1909600"/>
            <a:ext cx="9270124" cy="3752850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79A03E32-17D4-43A6-AF48-BF81250B1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9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Table horizontal 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00" y="247176"/>
            <a:ext cx="10989963" cy="1469618"/>
          </a:xfrm>
        </p:spPr>
        <p:txBody>
          <a:bodyPr anchor="ctr">
            <a:noAutofit/>
          </a:bodyPr>
          <a:lstStyle>
            <a:lvl1pPr algn="l">
              <a:defRPr sz="36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785D5F96-F93E-43BC-889E-1F2588CC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9455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35343C5-E15B-454D-8F0B-F79D46CD3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1841231"/>
            <a:ext cx="5473002" cy="3889247"/>
          </a:xfrm>
        </p:spPr>
        <p:txBody>
          <a:bodyPr/>
          <a:lstStyle>
            <a:lvl1pPr>
              <a:defRPr sz="20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0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0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442CED6-6225-4ACD-B1D2-7F1D964CA9C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56338" y="1962150"/>
            <a:ext cx="5337175" cy="3494088"/>
          </a:xfrm>
          <a:solidFill>
            <a:srgbClr val="F7FFF7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37F18927-5337-4D2C-BA43-5AF886B45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5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 centered 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00" y="247176"/>
            <a:ext cx="10989963" cy="1469618"/>
          </a:xfrm>
        </p:spPr>
        <p:txBody>
          <a:bodyPr anchor="ctr">
            <a:noAutofit/>
          </a:bodyPr>
          <a:lstStyle>
            <a:lvl1pPr algn="l">
              <a:defRPr sz="36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785D5F96-F93E-43BC-889E-1F2588CC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9455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442CED6-6225-4ACD-B1D2-7F1D964CA9C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524000" y="1941130"/>
            <a:ext cx="9165021" cy="3752850"/>
          </a:xfrm>
          <a:solidFill>
            <a:srgbClr val="F7FFF7"/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37F18927-5337-4D2C-BA43-5AF886B45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96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ith conferenc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8AC3E3B-C861-4F0D-B6F2-B967D0F9B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1947592"/>
            <a:ext cx="10999281" cy="1555532"/>
          </a:xfrm>
        </p:spPr>
        <p:txBody>
          <a:bodyPr anchor="ctr">
            <a:noAutofit/>
          </a:bodyPr>
          <a:lstStyle>
            <a:lvl1pPr algn="ctr">
              <a:defRPr sz="32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798786B-47A3-4826-83FC-A8574B198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593636"/>
            <a:ext cx="10978994" cy="1452768"/>
          </a:xfrm>
        </p:spPr>
        <p:txBody>
          <a:bodyPr/>
          <a:lstStyle>
            <a:lvl1pPr algn="ctr">
              <a:defRPr sz="2000"/>
            </a:lvl1pPr>
            <a:lvl2pPr marL="571500" indent="-342900" algn="ctr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000"/>
            </a:lvl2pPr>
            <a:lvl3pPr marL="800100" indent="-342900" algn="ctr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2400"/>
            </a:lvl4pPr>
            <a:lvl5pPr marL="914400" indent="-285750" algn="ctr">
              <a:buClr>
                <a:srgbClr val="003399"/>
              </a:buClr>
              <a:buFont typeface="Wingdings" panose="05000000000000000000" pitchFamily="2" charset="2"/>
              <a:buChar char="§"/>
              <a:defRPr sz="2000"/>
            </a:lvl5pPr>
            <a:lvl6pPr marL="1257300" indent="-457200" algn="ctr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E97C9616-510E-474B-8473-957C7022E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885"/>
            <a:ext cx="12191999" cy="804672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DDE16BD-0977-4248-843D-72A1B76D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3B296772-7D53-22AF-91CF-6B8358EA324D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619" y="621042"/>
            <a:ext cx="5293289" cy="11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0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ith conference logo plus one ad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8AC3E3B-C861-4F0D-B6F2-B967D0F9B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1947592"/>
            <a:ext cx="10999281" cy="914400"/>
          </a:xfrm>
        </p:spPr>
        <p:txBody>
          <a:bodyPr anchor="ctr">
            <a:noAutofit/>
          </a:bodyPr>
          <a:lstStyle>
            <a:lvl1pPr algn="ctr">
              <a:defRPr sz="32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798786B-47A3-4826-83FC-A8574B198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047720"/>
            <a:ext cx="10978994" cy="1452768"/>
          </a:xfrm>
        </p:spPr>
        <p:txBody>
          <a:bodyPr/>
          <a:lstStyle>
            <a:lvl1pPr algn="ctr">
              <a:defRPr sz="2000"/>
            </a:lvl1pPr>
            <a:lvl2pPr marL="571500" indent="-342900" algn="ctr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000"/>
            </a:lvl2pPr>
            <a:lvl3pPr marL="800100" indent="-342900" algn="ctr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2400"/>
            </a:lvl4pPr>
            <a:lvl5pPr marL="914400" indent="-285750" algn="ctr">
              <a:buClr>
                <a:srgbClr val="003399"/>
              </a:buClr>
              <a:buFont typeface="Wingdings" panose="05000000000000000000" pitchFamily="2" charset="2"/>
              <a:buChar char="§"/>
              <a:defRPr sz="2000"/>
            </a:lvl5pPr>
            <a:lvl6pPr marL="1257300" indent="-457200" algn="ctr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8BB5E5-DD3B-4113-A7B0-2DFAC528C7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4866" y="4579218"/>
            <a:ext cx="1311722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E97C9616-510E-474B-8473-957C7022E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885"/>
            <a:ext cx="12191999" cy="804672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DDE16BD-0977-4248-843D-72A1B76D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1BD2308-AF36-4547-9017-8036AD4C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4254" y="5718112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9C2ED8FB-8AD4-2D11-FAFA-AFD54AF3BFF4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615" y="621042"/>
            <a:ext cx="5293289" cy="117628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ith conference logo plus 2 additiona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8AC3E3B-C861-4F0D-B6F2-B967D0F9B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1947592"/>
            <a:ext cx="10999281" cy="914400"/>
          </a:xfrm>
        </p:spPr>
        <p:txBody>
          <a:bodyPr anchor="ctr">
            <a:noAutofit/>
          </a:bodyPr>
          <a:lstStyle>
            <a:lvl1pPr algn="ctr">
              <a:defRPr sz="32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798786B-47A3-4826-83FC-A8574B198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047720"/>
            <a:ext cx="10978994" cy="1452768"/>
          </a:xfrm>
        </p:spPr>
        <p:txBody>
          <a:bodyPr/>
          <a:lstStyle>
            <a:lvl1pPr algn="ctr">
              <a:defRPr sz="2000"/>
            </a:lvl1pPr>
            <a:lvl2pPr marL="571500" indent="-342900" algn="ctr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000"/>
            </a:lvl2pPr>
            <a:lvl3pPr marL="800100" indent="-342900" algn="ctr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2400"/>
            </a:lvl4pPr>
            <a:lvl5pPr marL="914400" indent="-285750" algn="ctr">
              <a:buClr>
                <a:srgbClr val="003399"/>
              </a:buClr>
              <a:buFont typeface="Wingdings" panose="05000000000000000000" pitchFamily="2" charset="2"/>
              <a:buChar char="§"/>
              <a:defRPr sz="2000"/>
            </a:lvl5pPr>
            <a:lvl6pPr marL="1257300" indent="-457200" algn="ctr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8BB5E5-DD3B-4113-A7B0-2DFAC528C7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402" y="4579218"/>
            <a:ext cx="1311722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E97C9616-510E-474B-8473-957C7022E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885"/>
            <a:ext cx="12191999" cy="804672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DDE16BD-0977-4248-843D-72A1B76D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9C2ED8FB-8AD4-2D11-FAFA-AFD54AF3BFF4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615" y="621042"/>
            <a:ext cx="5293289" cy="1176287"/>
          </a:xfrm>
          <a:prstGeom prst="rect">
            <a:avLst/>
          </a:prstGeom>
        </p:spPr>
      </p:pic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571453-553E-A5A0-6369-6C2EFBDC91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4274" y="4572335"/>
            <a:ext cx="1311723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14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ith conference logo plus 3 additiona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8AC3E3B-C861-4F0D-B6F2-B967D0F9B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1947592"/>
            <a:ext cx="10999281" cy="914400"/>
          </a:xfrm>
        </p:spPr>
        <p:txBody>
          <a:bodyPr anchor="ctr">
            <a:noAutofit/>
          </a:bodyPr>
          <a:lstStyle>
            <a:lvl1pPr algn="ctr">
              <a:defRPr sz="32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798786B-47A3-4826-83FC-A8574B198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047720"/>
            <a:ext cx="10978994" cy="1452768"/>
          </a:xfrm>
        </p:spPr>
        <p:txBody>
          <a:bodyPr/>
          <a:lstStyle>
            <a:lvl1pPr algn="ctr">
              <a:defRPr sz="2000"/>
            </a:lvl1pPr>
            <a:lvl2pPr marL="571500" indent="-342900" algn="ctr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000"/>
            </a:lvl2pPr>
            <a:lvl3pPr marL="800100" indent="-342900" algn="ctr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2400"/>
            </a:lvl4pPr>
            <a:lvl5pPr marL="914400" indent="-285750" algn="ctr">
              <a:buClr>
                <a:srgbClr val="003399"/>
              </a:buClr>
              <a:buFont typeface="Wingdings" panose="05000000000000000000" pitchFamily="2" charset="2"/>
              <a:buChar char="§"/>
              <a:defRPr sz="2000"/>
            </a:lvl5pPr>
            <a:lvl6pPr marL="1257300" indent="-457200" algn="ctr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8BB5E5-DD3B-4113-A7B0-2DFAC528C7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77214" y="4579218"/>
            <a:ext cx="1311722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E97C9616-510E-474B-8473-957C7022E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885"/>
            <a:ext cx="12191999" cy="804672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DDE16BD-0977-4248-843D-72A1B76D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9C2ED8FB-8AD4-2D11-FAFA-AFD54AF3BFF4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615" y="621042"/>
            <a:ext cx="5293289" cy="1176287"/>
          </a:xfrm>
          <a:prstGeom prst="rect">
            <a:avLst/>
          </a:prstGeom>
        </p:spPr>
      </p:pic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571453-553E-A5A0-6369-6C2EFBDC91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0086" y="4572335"/>
            <a:ext cx="1311723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5121986-F2FB-F12A-B544-D27BC4CE9E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4440" y="4567928"/>
            <a:ext cx="1388484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7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 - Half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rot="-1760302">
            <a:off x="6117867" y="849515"/>
            <a:ext cx="5608848" cy="5482596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14" name="Google Shape;114;p18"/>
          <p:cNvGrpSpPr/>
          <p:nvPr/>
        </p:nvGrpSpPr>
        <p:grpSpPr>
          <a:xfrm>
            <a:off x="5836383" y="575418"/>
            <a:ext cx="5814403" cy="5707165"/>
            <a:chOff x="576654" y="555403"/>
            <a:chExt cx="3865959" cy="3794658"/>
          </a:xfrm>
        </p:grpSpPr>
        <p:sp>
          <p:nvSpPr>
            <p:cNvPr id="115" name="Google Shape;115;p18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8"/>
          <p:cNvSpPr/>
          <p:nvPr/>
        </p:nvSpPr>
        <p:spPr>
          <a:xfrm rot="2700000">
            <a:off x="6626279" y="1272902"/>
            <a:ext cx="267959" cy="230468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 rot="8434612">
            <a:off x="10414313" y="5279020"/>
            <a:ext cx="720367" cy="352413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50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conference plus 1 add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746C6E-0379-464A-B70A-53FDF621A4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9471" y="4656908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2" name="shape 1">
            <a:extLst>
              <a:ext uri="{FF2B5EF4-FFF2-40B4-BE49-F238E27FC236}">
                <a16:creationId xmlns:a16="http://schemas.microsoft.com/office/drawing/2014/main" id="{3E5AC0DD-75F0-44CC-A2A5-F845DE181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888"/>
            <a:ext cx="12191999" cy="80553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804" y="2050989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804" y="307872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B2ABE75-882D-4641-872C-1ED0B6D2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Charting the Cs: Cooperation, Communication and Collaboration.">
            <a:extLst>
              <a:ext uri="{FF2B5EF4-FFF2-40B4-BE49-F238E27FC236}">
                <a16:creationId xmlns:a16="http://schemas.microsoft.com/office/drawing/2014/main" id="{0AB8DE6A-BB3E-8C5C-F219-A2E3DC9D81A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533" y="607394"/>
            <a:ext cx="6116934" cy="13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0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5" name="Google Shape;85;p16"/>
          <p:cNvSpPr/>
          <p:nvPr/>
        </p:nvSpPr>
        <p:spPr>
          <a:xfrm>
            <a:off x="434048" y="1370193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342669" y="1494769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880749" y="503913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853940" y="548403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26324" y="5459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1499550" y="2342806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6205899" y="6073993"/>
            <a:ext cx="908065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27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1042967" y="1037461"/>
            <a:ext cx="10106061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9947125" y="723249"/>
            <a:ext cx="1085676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10829291" y="1094674"/>
            <a:ext cx="247627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3930557" y="673688"/>
            <a:ext cx="110816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57624" y="649722"/>
            <a:ext cx="371152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4733007" y="6019681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33479" y="6161424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490533" y="2308633"/>
            <a:ext cx="7210800" cy="2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9pPr>
          </a:lstStyle>
          <a:p>
            <a:endParaRPr/>
          </a:p>
        </p:txBody>
      </p:sp>
      <p:sp>
        <p:nvSpPr>
          <p:cNvPr id="64" name="Google Shape;64;p14"/>
          <p:cNvSpPr/>
          <p:nvPr/>
        </p:nvSpPr>
        <p:spPr>
          <a:xfrm rot="-871776">
            <a:off x="792726" y="883466"/>
            <a:ext cx="1646557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 rot="-5400000">
            <a:off x="728001" y="4316907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 rot="1737742">
            <a:off x="10600281" y="5251215"/>
            <a:ext cx="282332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35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" name="Google Shape;69;p15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/>
        </p:nvSpPr>
        <p:spPr>
          <a:xfrm rot="-5673298">
            <a:off x="3165457" y="5744019"/>
            <a:ext cx="151047" cy="12715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/>
          <p:nvPr/>
        </p:nvSpPr>
        <p:spPr>
          <a:xfrm rot="-5673298">
            <a:off x="2951902" y="6246239"/>
            <a:ext cx="107207" cy="53184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453534" y="398834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41550" y="2665959"/>
            <a:ext cx="282121" cy="357283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1419718" y="4779372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 rot="5069525">
            <a:off x="10470846" y="4989089"/>
            <a:ext cx="1085543" cy="1363137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 rot="5400000">
            <a:off x="407224" y="406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456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2669200" cy="3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533851" y="2008467"/>
            <a:ext cx="2669200" cy="3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3"/>
          </p:nvPr>
        </p:nvSpPr>
        <p:spPr>
          <a:xfrm>
            <a:off x="7483468" y="2008467"/>
            <a:ext cx="2669200" cy="3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3" name="Google Shape;103;p17"/>
          <p:cNvSpPr/>
          <p:nvPr/>
        </p:nvSpPr>
        <p:spPr>
          <a:xfrm rot="10338673">
            <a:off x="11663971" y="1555035"/>
            <a:ext cx="151213" cy="12729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/>
          <p:nvPr/>
        </p:nvSpPr>
        <p:spPr>
          <a:xfrm rot="10338673">
            <a:off x="11831130" y="2153643"/>
            <a:ext cx="107325" cy="532427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4203022" y="508141"/>
            <a:ext cx="1184197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5459028" y="549211"/>
            <a:ext cx="115853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685536" y="548765"/>
            <a:ext cx="399637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 rot="5534346">
            <a:off x="29788" y="4545749"/>
            <a:ext cx="908759" cy="285993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8122707" y="6354739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8623179" y="6496483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640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1219170" lvl="1" indent="-491054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00"/>
              <a:buChar char="✗"/>
              <a:defRPr/>
            </a:lvl2pPr>
            <a:lvl3pPr marL="1828754" lvl="2" indent="-491054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3" name="Google Shape;143;p20"/>
          <p:cNvSpPr/>
          <p:nvPr/>
        </p:nvSpPr>
        <p:spPr>
          <a:xfrm>
            <a:off x="4287149" y="494923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260340" y="53941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326324" y="5459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11437699" y="3943239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6471862" y="6143069"/>
            <a:ext cx="1135532" cy="20688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7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th conference plus 2 additiona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746C6E-0379-464A-B70A-53FDF621A4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4656908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2B2987C-27E2-8317-84B9-DA7AF88ED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4660196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12" name="shape 1">
            <a:extLst>
              <a:ext uri="{FF2B5EF4-FFF2-40B4-BE49-F238E27FC236}">
                <a16:creationId xmlns:a16="http://schemas.microsoft.com/office/drawing/2014/main" id="{3E5AC0DD-75F0-44CC-A2A5-F845DE181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888"/>
            <a:ext cx="12191999" cy="80553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804" y="2050989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804" y="307872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B2ABE75-882D-4641-872C-1ED0B6D2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Charting the Cs: Cooperation, Communication and Collaboration.">
            <a:extLst>
              <a:ext uri="{FF2B5EF4-FFF2-40B4-BE49-F238E27FC236}">
                <a16:creationId xmlns:a16="http://schemas.microsoft.com/office/drawing/2014/main" id="{0AB8DE6A-BB3E-8C5C-F219-A2E3DC9D81A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533" y="607394"/>
            <a:ext cx="6116934" cy="13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38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conference logo plus 3 additiona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746C6E-0379-464A-B70A-53FDF621A4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4725155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5A5E3-66FE-3D8C-7ED1-1260B15EA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938" y="4715918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2B2987C-27E2-8317-84B9-DA7AF88EDD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471591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2" name="shape 1">
            <a:extLst>
              <a:ext uri="{FF2B5EF4-FFF2-40B4-BE49-F238E27FC236}">
                <a16:creationId xmlns:a16="http://schemas.microsoft.com/office/drawing/2014/main" id="{3E5AC0DD-75F0-44CC-A2A5-F845DE181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888"/>
            <a:ext cx="12191999" cy="80553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804" y="2039585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804" y="3051037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B2ABE75-882D-4641-872C-1ED0B6D2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Charting the Cs: Cooperation, Communication and Collaboration.">
            <a:extLst>
              <a:ext uri="{FF2B5EF4-FFF2-40B4-BE49-F238E27FC236}">
                <a16:creationId xmlns:a16="http://schemas.microsoft.com/office/drawing/2014/main" id="{0A076F84-2EA0-0894-0B67-3C63B20462FA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533" y="607394"/>
            <a:ext cx="6116934" cy="13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5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240004"/>
            <a:ext cx="10978994" cy="151180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841231"/>
            <a:ext cx="10978994" cy="3889247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D47C81C-0873-40B9-BF7B-21CECB99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395" y="-12602"/>
            <a:ext cx="475488" cy="301752"/>
          </a:xfrm>
          <a:prstGeom prst="rect">
            <a:avLst/>
          </a:prstGeom>
          <a:solidFill>
            <a:srgbClr val="005A8C"/>
          </a:solidFill>
        </p:spPr>
        <p:txBody>
          <a:bodyPr lIns="0" rIns="0" anchor="ctr" anchorCtr="1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240004"/>
            <a:ext cx="10999091" cy="15087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1841231"/>
            <a:ext cx="5264079" cy="3873769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1872340"/>
            <a:ext cx="5297067" cy="3842660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D2DD894-BAFB-4604-9B6E-23F091DB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5224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4" y="240004"/>
            <a:ext cx="10968402" cy="15087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4CADB4-7213-4DA4-9BAF-04CAE8A57A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7043" y="1823242"/>
            <a:ext cx="5279537" cy="480131"/>
          </a:xfrm>
        </p:spPr>
        <p:txBody>
          <a:bodyPr wrap="square" anchor="ctr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E0AED3C-2747-4684-BF8B-0CB37F1AF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394494"/>
            <a:ext cx="5263582" cy="332050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BB1139-CE22-4070-887A-9C67C18377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2652" y="1839362"/>
            <a:ext cx="5295215" cy="480131"/>
          </a:xfrm>
        </p:spPr>
        <p:txBody>
          <a:bodyPr wrap="square" anchor="ctr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2C3AE3-998D-46FE-AFA3-470BBD18B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2652" y="2420020"/>
            <a:ext cx="5309340" cy="3294980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08C6881E-8CD8-496C-BFB6-57EB69A4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1 Picture horizontal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00" y="247176"/>
            <a:ext cx="10989963" cy="1469618"/>
          </a:xfrm>
        </p:spPr>
        <p:txBody>
          <a:bodyPr anchor="ctr">
            <a:noAutofit/>
          </a:bodyPr>
          <a:lstStyle>
            <a:lvl1pPr algn="l">
              <a:defRPr sz="36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E428A9-3E48-43CA-B0D3-BA2A79A3E0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1962733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785D5F96-F93E-43BC-889E-1F2588CC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9455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35343C5-E15B-454D-8F0B-F79D46CD3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1841231"/>
            <a:ext cx="5473002" cy="3889247"/>
          </a:xfrm>
        </p:spPr>
        <p:txBody>
          <a:bodyPr/>
          <a:lstStyle>
            <a:lvl1pPr>
              <a:defRPr sz="20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0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0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0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5F254D7-8BFD-4717-B771-2FC760921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 center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00" y="247176"/>
            <a:ext cx="10989963" cy="1469618"/>
          </a:xfrm>
        </p:spPr>
        <p:txBody>
          <a:bodyPr anchor="ctr">
            <a:noAutofit/>
          </a:bodyPr>
          <a:lstStyle>
            <a:lvl1pPr algn="l">
              <a:defRPr sz="36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E428A9-3E48-43CA-B0D3-BA2A79A3E0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1830722"/>
            <a:ext cx="9249104" cy="3873768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785D5F96-F93E-43BC-889E-1F2588CC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9455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5F254D7-8BFD-4717-B771-2FC760921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949" y="239550"/>
            <a:ext cx="10972800" cy="155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1867184"/>
            <a:ext cx="10972799" cy="384781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9455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817E1-FC25-42E3-B2EC-EEE07E8A3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4698" y="-10633"/>
            <a:ext cx="478248" cy="303027"/>
          </a:xfrm>
          <a:prstGeom prst="rect">
            <a:avLst/>
          </a:prstGeom>
          <a:solidFill>
            <a:srgbClr val="005A8C"/>
          </a:solidFill>
        </p:spPr>
        <p:txBody>
          <a:bodyPr anchor="ctr" anchorCtr="1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7" r:id="rId3"/>
    <p:sldLayoutId id="2147483672" r:id="rId4"/>
    <p:sldLayoutId id="2147483650" r:id="rId5"/>
    <p:sldLayoutId id="2147483652" r:id="rId6"/>
    <p:sldLayoutId id="2147483662" r:id="rId7"/>
    <p:sldLayoutId id="2147483660" r:id="rId8"/>
    <p:sldLayoutId id="2147483666" r:id="rId9"/>
    <p:sldLayoutId id="2147483663" r:id="rId10"/>
    <p:sldLayoutId id="2147483664" r:id="rId11"/>
    <p:sldLayoutId id="2147483667" r:id="rId12"/>
    <p:sldLayoutId id="2147483665" r:id="rId13"/>
    <p:sldLayoutId id="2147483668" r:id="rId14"/>
    <p:sldLayoutId id="2147483674" r:id="rId15"/>
    <p:sldLayoutId id="2147483655" r:id="rId16"/>
    <p:sldLayoutId id="2147483675" r:id="rId17"/>
    <p:sldLayoutId id="2147483676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0066CC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333333"/>
        </a:buClr>
        <a:buSzPct val="98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94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chemeClr val="tx1">
            <a:lumMod val="75000"/>
            <a:lumOff val="25000"/>
          </a:schemeClr>
        </a:buClr>
        <a:buSzPct val="9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justintarte.com/2015/09/should-all-classrooms-be-lik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blog.ncce.org/2016/05/03/happy-teacher-appreciation-day-carry-inspiring-students-create-technology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@sarahkesty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061" y="2138346"/>
            <a:ext cx="9163878" cy="22348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" sz="4900" dirty="0"/>
              <a:t>Creating a Brain Toolbox:</a:t>
            </a:r>
            <a:br>
              <a:rPr lang="en" sz="3600" dirty="0"/>
            </a:br>
            <a:r>
              <a:rPr lang="en" sz="3100" dirty="0"/>
              <a:t>Building </a:t>
            </a:r>
            <a:r>
              <a:rPr lang="en" sz="3100" b="1" dirty="0">
                <a:solidFill>
                  <a:srgbClr val="0083BF"/>
                </a:solidFill>
              </a:rPr>
              <a:t>Executive Function </a:t>
            </a:r>
            <a:r>
              <a:rPr lang="en" sz="3100" dirty="0"/>
              <a:t>Skills to Help your students thrive!</a:t>
            </a:r>
            <a:endParaRPr lang="en-US" sz="31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04" y="4631634"/>
            <a:ext cx="11019187" cy="1032845"/>
          </a:xfrm>
        </p:spPr>
        <p:txBody>
          <a:bodyPr>
            <a:normAutofit lnSpcReduction="10000"/>
          </a:bodyPr>
          <a:lstStyle/>
          <a:p>
            <a:r>
              <a:rPr lang="en" sz="2800" b="1" dirty="0"/>
              <a:t>Part Two: In Your Classrooms</a:t>
            </a:r>
          </a:p>
          <a:p>
            <a:r>
              <a:rPr lang="en-US" dirty="0"/>
              <a:t>Presented by Sarah </a:t>
            </a:r>
            <a:r>
              <a:rPr lang="en-US" dirty="0" err="1"/>
              <a:t>Kesty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53706-8814-4949-A7DF-BBB457744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A8C"/>
          </a:solidFill>
        </p:spPr>
        <p:txBody>
          <a:bodyPr/>
          <a:lstStyle/>
          <a:p>
            <a:fld id="{80AD2437-B558-414C-94B2-800AD1118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F456-23D5-995E-1D6D-F0ED3198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356738"/>
            <a:ext cx="10978994" cy="1199690"/>
          </a:xfrm>
        </p:spPr>
        <p:txBody>
          <a:bodyPr/>
          <a:lstStyle/>
          <a:p>
            <a:r>
              <a:rPr lang="en-US" dirty="0"/>
              <a:t>Mini Lessons for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99CB3-9B27-DC68-A19D-C2D1C4499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841231"/>
            <a:ext cx="10078210" cy="383566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Connect: </a:t>
            </a:r>
            <a:r>
              <a:rPr lang="en-US" dirty="0"/>
              <a:t>Engage students with a story that illustrates the need</a:t>
            </a:r>
          </a:p>
          <a:p>
            <a:pPr marL="0" indent="0">
              <a:buNone/>
            </a:pPr>
            <a:r>
              <a:rPr lang="en-US" b="1" dirty="0"/>
              <a:t>Teach: </a:t>
            </a:r>
            <a:r>
              <a:rPr lang="en-US" dirty="0"/>
              <a:t>“Today I want to teach you that…”</a:t>
            </a:r>
          </a:p>
          <a:p>
            <a:pPr marL="0" indent="0">
              <a:buNone/>
            </a:pPr>
            <a:r>
              <a:rPr lang="en-US" b="1" dirty="0"/>
              <a:t>Active Engagement: </a:t>
            </a:r>
            <a:r>
              <a:rPr lang="en-US" dirty="0"/>
              <a:t>Invite students to practice/discuss with your help</a:t>
            </a:r>
          </a:p>
          <a:p>
            <a:pPr marL="0" indent="0">
              <a:buNone/>
            </a:pPr>
            <a:r>
              <a:rPr lang="en-US" b="1" dirty="0"/>
              <a:t>Link: </a:t>
            </a:r>
            <a:r>
              <a:rPr lang="en-US" dirty="0"/>
              <a:t>Invite students to practice the strategy and remind them when they will know they need it. 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55A8F60-21F0-2E3F-6284-D9820D80B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932" y="1387736"/>
            <a:ext cx="3210810" cy="42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7631" y="1387732"/>
            <a:ext cx="3210811" cy="42810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2BCCC6-01AA-D900-3F7C-0B179B588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-1040160"/>
            <a:ext cx="10978994" cy="65288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Samples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916C7EE-8A77-65CC-E505-0A09C74CF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" dirty="0"/>
              <a:t>Teaching EF Skills:</a:t>
            </a:r>
            <a:endParaRPr dirty="0"/>
          </a:p>
          <a:p>
            <a:pPr>
              <a:spcAft>
                <a:spcPts val="600"/>
              </a:spcAft>
            </a:pPr>
            <a:r>
              <a:rPr lang="en" sz="3200" dirty="0">
                <a:solidFill>
                  <a:schemeClr val="accent2">
                    <a:lumMod val="75000"/>
                  </a:schemeClr>
                </a:solidFill>
              </a:rPr>
              <a:t>	Part Two: Questions and Coaching</a:t>
            </a:r>
            <a:endParaRPr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Graphic 2" descr="A watering can pouring water">
            <a:extLst>
              <a:ext uri="{FF2B5EF4-FFF2-40B4-BE49-F238E27FC236}">
                <a16:creationId xmlns:a16="http://schemas.microsoft.com/office/drawing/2014/main" id="{7D9B1591-53B8-FDD8-1BB4-7912B9FCB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45" t="11887" r="4290" b="9903"/>
          <a:stretch/>
        </p:blipFill>
        <p:spPr>
          <a:xfrm rot="20282696" flipH="1">
            <a:off x="5429004" y="1919862"/>
            <a:ext cx="3699532" cy="3180789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1BF53DA1-6887-6743-4218-C4F8E64A9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The Magic 7 (questions that develop EF skills)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EE5D3-7A95-C9B8-A254-23E99F5CD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1775" indent="-231775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“What do you notice?” </a:t>
            </a:r>
          </a:p>
          <a:p>
            <a:pPr marL="231775" indent="-231775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“What parts do you understand?” </a:t>
            </a:r>
          </a:p>
          <a:p>
            <a:pPr marL="231775" indent="-231775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“What do you think you might need right now?” </a:t>
            </a:r>
          </a:p>
          <a:p>
            <a:pPr marL="231775" indent="-231775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“How can you tell?” </a:t>
            </a:r>
          </a:p>
          <a:p>
            <a:pPr marL="231775" indent="-231775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“Where could you look for that information?” </a:t>
            </a:r>
          </a:p>
          <a:p>
            <a:pPr marL="231775" indent="-231775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“How will you remember to… ( use that strategy or take that action?)”  </a:t>
            </a:r>
          </a:p>
          <a:p>
            <a:pPr marL="231775" indent="-231775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“What’s your plan for…” 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F625B3B0-D4BC-39B4-8A7B-21A822BE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Question-Coaching techniques</a:t>
            </a:r>
            <a:endParaRPr dirty="0"/>
          </a:p>
        </p:txBody>
      </p:sp>
      <p:sp>
        <p:nvSpPr>
          <p:cNvPr id="653" name="Google Shape;653;p78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Hear Responses without Judgement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60A2E-0877-6B69-3252-7E89DD58F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394494"/>
            <a:ext cx="5263582" cy="3282406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EF Skill-building questions are designed to be open-ended.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They ask students to problem-solve and create their own solutions and systems.</a:t>
            </a:r>
          </a:p>
        </p:txBody>
      </p:sp>
      <p:sp>
        <p:nvSpPr>
          <p:cNvPr id="651" name="Google Shape;651;p78"/>
          <p:cNvSpPr txBox="1"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Remove Your Instructor Hat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D428F-8167-B7C3-C97B-B676007241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2652" y="2420020"/>
            <a:ext cx="4621782" cy="329498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You are simply seeking information, opinions, and reflections.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If you teach and preach, it won’t be lasting learning. 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3C08CDE-68A7-6B7A-EE0A-2642E9CF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79" descr="The Purchase Funnel diagram: Awareness, Interest, Desire, Action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109" y="2234973"/>
            <a:ext cx="3038965" cy="2491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A4857F-C844-4EC0-9361-239F96B7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1" y="761278"/>
            <a:ext cx="10999091" cy="381720"/>
          </a:xfrm>
        </p:spPr>
        <p:txBody>
          <a:bodyPr/>
          <a:lstStyle/>
          <a:p>
            <a:r>
              <a:rPr lang="en-US" dirty="0"/>
              <a:t>Question-Coaching Techniques, </a:t>
            </a:r>
            <a:r>
              <a:rPr lang="en-US" sz="2800" dirty="0"/>
              <a:t>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86E37-6CDE-A67A-62D2-1022CDC7A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1602101"/>
            <a:ext cx="7113441" cy="410295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dirty="0"/>
              <a:t>Start broad and narrow until the student is self-identifying the first step or a strategy to try.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What homework did you bring today?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Which assignment seems the easiest?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Which one seems the hardest?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What would make the  most sense to work on while you have help?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Tell me what you understand on/about this assignment…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What’s your first step?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CBFD8-90E4-70BC-1624-0126B0E6A1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5864" y="1468877"/>
            <a:ext cx="3563137" cy="5155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Funnel Your Questions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91E4ADA-3B44-A494-986C-D006B3E6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6"/>
          <p:cNvSpPr txBox="1">
            <a:spLocks noGrp="1"/>
          </p:cNvSpPr>
          <p:nvPr>
            <p:ph type="title"/>
          </p:nvPr>
        </p:nvSpPr>
        <p:spPr>
          <a:xfrm>
            <a:off x="612489" y="415105"/>
            <a:ext cx="10978994" cy="110241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Coaching stems </a:t>
            </a:r>
            <a:r>
              <a:rPr lang="en" dirty="0"/>
              <a:t>to consider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8DF784-C511-B3F0-8011-E4B31F4CC1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605065"/>
            <a:ext cx="10978994" cy="4125414"/>
          </a:xfrm>
        </p:spPr>
        <p:txBody>
          <a:bodyPr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Some people like to…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Have you considered…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Tell me more about…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What’s your plan for….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How will you be sure to…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What’s your strategy for…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Let’s practice what ---- will look like…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AAEBD20C-8130-A399-031A-5277EC11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4"/>
          <p:cNvSpPr txBox="1">
            <a:spLocks noGrp="1"/>
          </p:cNvSpPr>
          <p:nvPr>
            <p:ph type="title"/>
          </p:nvPr>
        </p:nvSpPr>
        <p:spPr>
          <a:xfrm>
            <a:off x="612489" y="454012"/>
            <a:ext cx="10978994" cy="99540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Try to Avoid…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A5607-3868-22F5-E6C4-E041BE1F79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595336"/>
            <a:ext cx="10978994" cy="413514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Closed </a:t>
            </a:r>
            <a:br>
              <a:rPr lang="en-US" b="1" dirty="0"/>
            </a:br>
            <a:r>
              <a:rPr lang="en-US" dirty="0"/>
              <a:t>Yes/no, one-word answers give you little information and stall momentum. </a:t>
            </a:r>
          </a:p>
          <a:p>
            <a:pPr marL="0" indent="0">
              <a:buNone/>
            </a:pPr>
            <a:r>
              <a:rPr lang="en-US" b="1" dirty="0"/>
              <a:t>Leading</a:t>
            </a:r>
            <a:br>
              <a:rPr lang="en-US" b="1" dirty="0"/>
            </a:br>
            <a:r>
              <a:rPr lang="en-US" dirty="0"/>
              <a:t>Let your students swim around a bit in thought. Don’t lead them with your words—it will result only in short-term learning. </a:t>
            </a:r>
          </a:p>
          <a:p>
            <a:pPr marL="0" indent="0">
              <a:buNone/>
            </a:pPr>
            <a:r>
              <a:rPr lang="en-US" b="1" dirty="0"/>
              <a:t>Solution-Oriented</a:t>
            </a:r>
            <a:br>
              <a:rPr lang="en-US" b="1" dirty="0"/>
            </a:br>
            <a:r>
              <a:rPr lang="en-US" dirty="0"/>
              <a:t>“Should you, Could you, Will you” have direction implied. They’re often suggestions or directives in disguise and take thinking away from the student.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ED962493-72EA-8810-914C-6B76A930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5"/>
          <p:cNvSpPr txBox="1">
            <a:spLocks noGrp="1"/>
          </p:cNvSpPr>
          <p:nvPr>
            <p:ph type="title"/>
          </p:nvPr>
        </p:nvSpPr>
        <p:spPr>
          <a:xfrm>
            <a:off x="612489" y="444288"/>
            <a:ext cx="10978994" cy="101486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Try to Avoid…</a:t>
            </a:r>
            <a:r>
              <a:rPr lang="en" sz="3200" dirty="0"/>
              <a:t>continued</a:t>
            </a:r>
            <a:endParaRPr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9F391-E963-F766-B1B5-BA8727BEA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90" y="1585609"/>
            <a:ext cx="10978994" cy="414486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Why?</a:t>
            </a:r>
            <a:br>
              <a:rPr lang="en-US" b="1" dirty="0"/>
            </a:br>
            <a:r>
              <a:rPr lang="en-US" dirty="0"/>
              <a:t>Why often puts people on the defensive. Instead, try to state it as “tell me more about…” or, “You were saying…” </a:t>
            </a:r>
          </a:p>
          <a:p>
            <a:pPr marL="0" indent="0">
              <a:buNone/>
            </a:pPr>
            <a:r>
              <a:rPr lang="en-US" b="1" dirty="0"/>
              <a:t>Rhetorical or Sarcastic</a:t>
            </a:r>
            <a:br>
              <a:rPr lang="en-US" b="1" dirty="0"/>
            </a:br>
            <a:r>
              <a:rPr lang="en-US" dirty="0"/>
              <a:t>Avoid using emotional or judgmental questions or sarcasm,  no matter how “duh!” the moment becomes. </a:t>
            </a:r>
          </a:p>
          <a:p>
            <a:pPr marL="0" indent="0">
              <a:buNone/>
            </a:pPr>
            <a:r>
              <a:rPr lang="en-US" b="1" dirty="0"/>
              <a:t>Step-Skipping</a:t>
            </a:r>
            <a:br>
              <a:rPr lang="en-US" b="1" dirty="0"/>
            </a:br>
            <a:r>
              <a:rPr lang="en-US" dirty="0"/>
              <a:t>Try to avoid taking anything for granted as you walk your student through decision-making. Don’t rush or skip steps that may be crucial to skill development. 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009CF7F-D523-C3FA-0426-03C1D195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1"/>
          <p:cNvSpPr txBox="1">
            <a:spLocks noGrp="1"/>
          </p:cNvSpPr>
          <p:nvPr>
            <p:ph type="title"/>
          </p:nvPr>
        </p:nvSpPr>
        <p:spPr>
          <a:xfrm>
            <a:off x="612489" y="473469"/>
            <a:ext cx="10978994" cy="95649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The Magic 7 (questions that develop EF skills) 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93127-74DD-938F-74AE-12377676F8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617494"/>
            <a:ext cx="10978994" cy="3889247"/>
          </a:xfrm>
        </p:spPr>
        <p:txBody>
          <a:bodyPr/>
          <a:lstStyle/>
          <a:p>
            <a:pPr marL="233363" indent="-2333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“What do you notice?” </a:t>
            </a:r>
          </a:p>
          <a:p>
            <a:pPr marL="233363" indent="-2333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“What parts do you understand?” </a:t>
            </a:r>
          </a:p>
          <a:p>
            <a:pPr marL="233363" indent="-2333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“What do you think you might need right now?” </a:t>
            </a:r>
          </a:p>
          <a:p>
            <a:pPr marL="233363" indent="-2333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“How can you tell?” </a:t>
            </a:r>
          </a:p>
          <a:p>
            <a:pPr marL="233363" indent="-2333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“Where could you look for that information?” </a:t>
            </a:r>
          </a:p>
          <a:p>
            <a:pPr marL="233363" indent="-2333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“How will you remember to… (use that strategy or take that action?)”  </a:t>
            </a:r>
          </a:p>
          <a:p>
            <a:pPr marL="233363" indent="-2333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“What’s your plan for…” 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61D89143-AB8D-362E-FC10-E219CB51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C51C-A38D-9BE0-6F86-D030181A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C653B-E8FE-AE3F-EB9B-BC3249716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" sz="4000" b="1" dirty="0"/>
              <a:t>Fault &amp; Responsibility</a:t>
            </a:r>
          </a:p>
          <a:p>
            <a:pPr marL="0" indent="0" algn="ctr">
              <a:buNone/>
            </a:pPr>
            <a:endParaRPr lang="en" sz="4000" b="1" dirty="0"/>
          </a:p>
          <a:p>
            <a:pPr marL="0" indent="0" algn="ctr">
              <a:buNone/>
            </a:pPr>
            <a:r>
              <a:rPr lang="en" sz="4000" b="1" dirty="0"/>
              <a:t>Speed &amp; Skill-Building </a:t>
            </a: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9ABFA-FA21-9F02-066E-BC1ADE8BA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2437-B558-414C-94B2-800AD11187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0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CAE3-74DA-EDAD-9781-700453B7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599928"/>
            <a:ext cx="10978994" cy="752217"/>
          </a:xfrm>
        </p:spPr>
        <p:txBody>
          <a:bodyPr/>
          <a:lstStyle/>
          <a:p>
            <a:pPr algn="ctr"/>
            <a:r>
              <a:rPr lang="en-US" dirty="0"/>
              <a:t>Time to practice!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CAD9-80ED-2B87-C8CF-97AE57A216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8952" y="1636947"/>
            <a:ext cx="6265242" cy="38737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I’m a 6th grader who’s sat for 10 minutes looking semi-busy with everything but the written work you’ve assigned. </a:t>
            </a:r>
          </a:p>
          <a:p>
            <a:pPr marL="0" indent="0">
              <a:buNone/>
            </a:pPr>
            <a:r>
              <a:rPr lang="en-US" dirty="0"/>
              <a:t>What are you assuming?</a:t>
            </a:r>
          </a:p>
          <a:p>
            <a:pPr marL="0" indent="0">
              <a:buNone/>
            </a:pPr>
            <a:r>
              <a:rPr lang="en-US" dirty="0"/>
              <a:t>What are you wondering? </a:t>
            </a:r>
          </a:p>
          <a:p>
            <a:pPr marL="0" indent="0">
              <a:buNone/>
            </a:pPr>
            <a:r>
              <a:rPr lang="en-US" dirty="0"/>
              <a:t>What questions can you ask? </a:t>
            </a:r>
          </a:p>
        </p:txBody>
      </p:sp>
      <p:pic>
        <p:nvPicPr>
          <p:cNvPr id="5" name="Picture 4" descr="Photo of a girl standing.">
            <a:extLst>
              <a:ext uri="{FF2B5EF4-FFF2-40B4-BE49-F238E27FC236}">
                <a16:creationId xmlns:a16="http://schemas.microsoft.com/office/drawing/2014/main" id="{5B2C384D-A855-E9A6-CF42-7EF3A74B36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026" y="2378759"/>
            <a:ext cx="3605401" cy="2401002"/>
          </a:xfrm>
          <a:prstGeom prst="rect">
            <a:avLst/>
          </a:prstGeom>
        </p:spPr>
      </p:pic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FF01A28-113E-7BFF-EFC1-4F6B231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3"/>
          <p:cNvSpPr txBox="1">
            <a:spLocks noGrp="1"/>
          </p:cNvSpPr>
          <p:nvPr>
            <p:ph type="title"/>
          </p:nvPr>
        </p:nvSpPr>
        <p:spPr>
          <a:xfrm>
            <a:off x="612489" y="590203"/>
            <a:ext cx="10978994" cy="70357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Let’s Calendar some EF Skills Themes</a:t>
            </a:r>
            <a:endParaRPr dirty="0"/>
          </a:p>
        </p:txBody>
      </p:sp>
      <p:graphicFrame>
        <p:nvGraphicFramePr>
          <p:cNvPr id="687" name="Google Shape;687;p83"/>
          <p:cNvGraphicFramePr/>
          <p:nvPr>
            <p:extLst>
              <p:ext uri="{D42A27DB-BD31-4B8C-83A1-F6EECF244321}">
                <p14:modId xmlns:p14="http://schemas.microsoft.com/office/powerpoint/2010/main" val="3905816200"/>
              </p:ext>
            </p:extLst>
          </p:nvPr>
        </p:nvGraphicFramePr>
        <p:xfrm>
          <a:off x="719847" y="1527245"/>
          <a:ext cx="10784442" cy="411614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58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2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7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3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dirty="0">
                          <a:sym typeface="Nunito"/>
                        </a:rPr>
                        <a:t>January</a:t>
                      </a:r>
                      <a:endParaRPr sz="2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Nunito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dirty="0">
                          <a:sym typeface="Nunito"/>
                        </a:rPr>
                        <a:t>February</a:t>
                      </a:r>
                      <a:endParaRPr sz="2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Nunito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dirty="0">
                          <a:sym typeface="Nunito"/>
                        </a:rPr>
                        <a:t>March</a:t>
                      </a:r>
                      <a:endParaRPr sz="2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Nunito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dirty="0">
                          <a:sym typeface="Nunito"/>
                        </a:rPr>
                        <a:t>April</a:t>
                      </a:r>
                      <a:endParaRPr sz="2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Nunito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dirty="0">
                          <a:sym typeface="Nunito"/>
                        </a:rPr>
                        <a:t>May</a:t>
                      </a:r>
                      <a:endParaRPr sz="2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Nunito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dirty="0">
                          <a:sym typeface="Nunito"/>
                        </a:rPr>
                        <a:t>June</a:t>
                      </a:r>
                      <a:endParaRPr sz="2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Nunito"/>
                      </a:endParaRPr>
                    </a:p>
                  </a:txBody>
                  <a:tcPr marL="130934" marR="130934" marT="130934" marB="1309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Self-regulation (sit, manage attention)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Goal-setting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Goal monitoring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Project: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Chunking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Est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Planning</a:t>
                      </a: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Sleep and health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and love</a:t>
                      </a:r>
                      <a:endParaRPr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 empowerment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 at home 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management, emotional regulation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Projects</a:t>
                      </a:r>
                      <a:endParaRPr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testing</a:t>
                      </a:r>
                      <a:endParaRPr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Catch up plans (spring break)</a:t>
                      </a:r>
                      <a:endParaRPr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deficits, mental stamina low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Hail Mary (last min grade- savers)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Calendar management (backwards plan)</a:t>
                      </a:r>
                      <a:endParaRPr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934" marR="130934" marT="130934" marB="13093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 check lists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Reflections on what went RIGHT</a:t>
                      </a:r>
                      <a:endParaRPr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934" marR="130934" marT="130934" marB="1309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CC42D861-3488-AD24-EB99-7B998AA87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4"/>
          <p:cNvSpPr txBox="1">
            <a:spLocks noGrp="1"/>
          </p:cNvSpPr>
          <p:nvPr>
            <p:ph type="title"/>
          </p:nvPr>
        </p:nvSpPr>
        <p:spPr>
          <a:xfrm>
            <a:off x="612489" y="376193"/>
            <a:ext cx="10978994" cy="1151051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Fresh start ideas: Reboot the semester!</a:t>
            </a:r>
            <a:endParaRPr dirty="0"/>
          </a:p>
        </p:txBody>
      </p:sp>
      <p:sp>
        <p:nvSpPr>
          <p:cNvPr id="693" name="Google Shape;693;p84"/>
          <p:cNvSpPr txBox="1">
            <a:spLocks noGrp="1"/>
          </p:cNvSpPr>
          <p:nvPr>
            <p:ph type="body" sz="quarter" idx="10"/>
          </p:nvPr>
        </p:nvSpPr>
        <p:spPr>
          <a:xfrm>
            <a:off x="612488" y="1841231"/>
            <a:ext cx="6809716" cy="383566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Consider “</a:t>
            </a:r>
            <a:r>
              <a:rPr lang="en" b="1" dirty="0">
                <a:solidFill>
                  <a:srgbClr val="0083BF"/>
                </a:solidFill>
              </a:rPr>
              <a:t>Organizing Parties</a:t>
            </a:r>
            <a:r>
              <a:rPr lang="en" dirty="0"/>
              <a:t>” </a:t>
            </a:r>
            <a:endParaRPr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/>
              <a:t>Digital declutter</a:t>
            </a:r>
            <a:endParaRPr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/>
              <a:t>Archive emails</a:t>
            </a:r>
            <a:endParaRPr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/>
              <a:t>Desks, backpacks, lockers</a:t>
            </a:r>
            <a:endParaRPr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" dirty="0"/>
              <a:t>Home study spaces </a:t>
            </a:r>
            <a:endParaRPr dirty="0"/>
          </a:p>
          <a:p>
            <a:pPr marL="0" indent="0">
              <a:spcAft>
                <a:spcPts val="1800"/>
              </a:spcAft>
              <a:buNone/>
            </a:pPr>
            <a:r>
              <a:rPr lang="en" dirty="0"/>
              <a:t>Collect/Dump → Sort —&gt; Organize → Plan to </a:t>
            </a:r>
            <a:r>
              <a:rPr lang="en" b="1" dirty="0"/>
              <a:t>Maintain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17AAB-B0DC-9F7E-7577-6DDDB86C8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9715"/>
            <a:ext cx="5344146" cy="2778956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1F112C75-2296-5452-2B41-0B06FE0B2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5"/>
          <p:cNvSpPr txBox="1">
            <a:spLocks noGrp="1"/>
          </p:cNvSpPr>
          <p:nvPr>
            <p:ph type="title"/>
          </p:nvPr>
        </p:nvSpPr>
        <p:spPr>
          <a:xfrm>
            <a:off x="607044" y="317828"/>
            <a:ext cx="10968402" cy="1258056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Fresh start ideas: Reboot Your Classroom Space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79E08-34F1-CD36-76FD-53B7F6D802F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7043" y="1618959"/>
            <a:ext cx="5279537" cy="480131"/>
          </a:xfrm>
        </p:spPr>
        <p:txBody>
          <a:bodyPr>
            <a:normAutofit/>
          </a:bodyPr>
          <a:lstStyle/>
          <a:p>
            <a:r>
              <a:rPr lang="en-US" dirty="0"/>
              <a:t>Make Your Classroom EF-Friendly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EB6C7E-B831-B477-B7C8-EA74CD7B0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7" y="2394494"/>
            <a:ext cx="6205819" cy="33205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Organization, with labels</a:t>
            </a:r>
          </a:p>
          <a:p>
            <a:pPr marL="0" indent="0">
              <a:buNone/>
            </a:pPr>
            <a:r>
              <a:rPr lang="en-US" dirty="0"/>
              <a:t>References as visuals (“You should know this…”)</a:t>
            </a:r>
          </a:p>
          <a:p>
            <a:pPr marL="0" indent="0">
              <a:buNone/>
            </a:pPr>
            <a:r>
              <a:rPr lang="en-US" dirty="0"/>
              <a:t>Calendar and daily schedule (at every age)</a:t>
            </a:r>
          </a:p>
          <a:p>
            <a:pPr marL="0" indent="0">
              <a:buNone/>
            </a:pPr>
            <a:r>
              <a:rPr lang="en-US" dirty="0"/>
              <a:t>Create checklists for repeating tasks </a:t>
            </a:r>
          </a:p>
          <a:p>
            <a:pPr marL="0" indent="0">
              <a:buNone/>
            </a:pPr>
            <a:r>
              <a:rPr lang="en-US" dirty="0"/>
              <a:t>Limit distractions</a:t>
            </a:r>
          </a:p>
        </p:txBody>
      </p:sp>
      <p:pic>
        <p:nvPicPr>
          <p:cNvPr id="6" name="Picture 5" descr="Photo of a classroom">
            <a:extLst>
              <a:ext uri="{FF2B5EF4-FFF2-40B4-BE49-F238E27FC236}">
                <a16:creationId xmlns:a16="http://schemas.microsoft.com/office/drawing/2014/main" id="{343C3D13-7A68-FA4E-38EA-CDAD1B6A89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28816" y="2499793"/>
            <a:ext cx="4801577" cy="2520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60E865-0A9B-DA2E-A960-2A3F79AB5F5B}"/>
              </a:ext>
            </a:extLst>
          </p:cNvPr>
          <p:cNvSpPr txBox="1"/>
          <p:nvPr/>
        </p:nvSpPr>
        <p:spPr>
          <a:xfrm>
            <a:off x="8588006" y="8504596"/>
            <a:ext cx="3003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justintarte.com/2015/09/should-all-classrooms-be-lik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2F8AB53-0643-C16B-8361-10D0A4A0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9"/>
          <p:cNvSpPr txBox="1">
            <a:spLocks noGrp="1"/>
          </p:cNvSpPr>
          <p:nvPr>
            <p:ph type="title"/>
          </p:nvPr>
        </p:nvSpPr>
        <p:spPr>
          <a:xfrm>
            <a:off x="612489" y="385919"/>
            <a:ext cx="10978994" cy="10343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400"/>
            </a:pPr>
            <a:r>
              <a:rPr lang="en" sz="6600" dirty="0">
                <a:solidFill>
                  <a:schemeClr val="dk1"/>
                </a:solidFill>
                <a:ea typeface="Calibri" panose="020F0502020204030204" pitchFamily="34" charset="0"/>
                <a:sym typeface="Amatic SC"/>
              </a:rPr>
              <a:t>You are the hope!</a:t>
            </a:r>
            <a:endParaRPr sz="6600" dirty="0">
              <a:solidFill>
                <a:schemeClr val="dk1"/>
              </a:solidFill>
              <a:ea typeface="Calibri" panose="020F0502020204030204" pitchFamily="34" charset="0"/>
              <a:sym typeface="Amatic SC"/>
            </a:endParaRPr>
          </a:p>
        </p:txBody>
      </p:sp>
      <p:sp>
        <p:nvSpPr>
          <p:cNvPr id="451" name="Google Shape;451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5A8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ctr"/>
              <a:t>24</a:t>
            </a:fld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of a red apple next to a blackboard with the words: I love my teacher">
            <a:extLst>
              <a:ext uri="{FF2B5EF4-FFF2-40B4-BE49-F238E27FC236}">
                <a16:creationId xmlns:a16="http://schemas.microsoft.com/office/drawing/2014/main" id="{93EB59F1-7F35-4AA3-A617-047B175C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10590" y="1645497"/>
            <a:ext cx="4370819" cy="3750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4A2D9-D489-BA85-FE50-1CB60749712F}"/>
              </a:ext>
            </a:extLst>
          </p:cNvPr>
          <p:cNvSpPr txBox="1"/>
          <p:nvPr/>
        </p:nvSpPr>
        <p:spPr>
          <a:xfrm>
            <a:off x="3326930" y="5429959"/>
            <a:ext cx="5690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4" tooltip="http://blog.ncce.org/2016/05/03/happy-teacher-appreciation-day-carry-inspiring-students-create-technology/"/>
              </a:rPr>
              <a:t>This Photo</a:t>
            </a:r>
            <a:r>
              <a:rPr lang="en-US" sz="1600" dirty="0"/>
              <a:t> by Unknown Author is licensed under </a:t>
            </a:r>
            <a:r>
              <a:rPr lang="en-US" sz="1600" dirty="0">
                <a:hlinkClick r:id="rId5" tooltip="https://creativecommons.org/licenses/by-sa/3.0/"/>
              </a:rPr>
              <a:t>CC BY-SA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04" y="3241886"/>
            <a:ext cx="11019187" cy="2351518"/>
          </a:xfrm>
        </p:spPr>
        <p:txBody>
          <a:bodyPr/>
          <a:lstStyle/>
          <a:p>
            <a:pPr algn="ctr"/>
            <a:r>
              <a:rPr lang="en-US" dirty="0"/>
              <a:t>Sarah Kesty</a:t>
            </a:r>
          </a:p>
          <a:p>
            <a:pPr algn="ctr"/>
            <a:r>
              <a:rPr lang="en-US" dirty="0"/>
              <a:t>Sarahkesty.com</a:t>
            </a:r>
          </a:p>
          <a:p>
            <a:pPr algn="ctr"/>
            <a:r>
              <a:rPr lang="en-US" dirty="0">
                <a:hlinkClick r:id="rId2"/>
              </a:rPr>
              <a:t>sarah@sarahkesty.com</a:t>
            </a:r>
            <a:endParaRPr lang="en-US" dirty="0"/>
          </a:p>
          <a:p>
            <a:pPr algn="ctr"/>
            <a:r>
              <a:rPr lang="en-US" dirty="0"/>
              <a:t>The Executive Function Podcast</a:t>
            </a:r>
          </a:p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1D1F3-3813-4545-9137-94FAFB63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A8C"/>
          </a:solidFill>
        </p:spPr>
        <p:txBody>
          <a:bodyPr/>
          <a:lstStyle/>
          <a:p>
            <a:fld id="{80AD2437-B558-414C-94B2-800AD11187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 txBox="1">
            <a:spLocks noGrp="1"/>
          </p:cNvSpPr>
          <p:nvPr>
            <p:ph type="title"/>
          </p:nvPr>
        </p:nvSpPr>
        <p:spPr>
          <a:xfrm>
            <a:off x="607044" y="505180"/>
            <a:ext cx="10968402" cy="8481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What is “Executive Function?”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A039B-5FF0-4B15-D2DD-E3FE6A7F4A9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11677" y="1823242"/>
            <a:ext cx="4874903" cy="480131"/>
          </a:xfrm>
        </p:spPr>
        <p:txBody>
          <a:bodyPr>
            <a:normAutofit/>
          </a:bodyPr>
          <a:lstStyle/>
          <a:p>
            <a:r>
              <a:rPr lang="en-US" dirty="0"/>
              <a:t>3 Main “Branches”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2F958-9CA1-7667-0B73-8B081D102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9498" y="2394494"/>
            <a:ext cx="4797082" cy="3282406"/>
          </a:xfrm>
        </p:spPr>
        <p:txBody>
          <a:bodyPr/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Future Skills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Emotions and Attention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Learning and Memory</a:t>
            </a:r>
          </a:p>
        </p:txBody>
      </p:sp>
      <p:sp>
        <p:nvSpPr>
          <p:cNvPr id="344" name="Google Shape;344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5A8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 dirty="0"/>
          </a:p>
        </p:txBody>
      </p:sp>
      <p:pic>
        <p:nvPicPr>
          <p:cNvPr id="346" name="Google Shape;346;p38" descr="Drawing of a tree with brunches and green leaves"/>
          <p:cNvPicPr preferRelativeResize="0"/>
          <p:nvPr/>
        </p:nvPicPr>
        <p:blipFill rotWithShape="1">
          <a:blip r:embed="rId3">
            <a:alphaModFix/>
          </a:blip>
          <a:srcRect t="5841" b="43261"/>
          <a:stretch/>
        </p:blipFill>
        <p:spPr>
          <a:xfrm>
            <a:off x="6848638" y="1441480"/>
            <a:ext cx="4554775" cy="412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0FF-B36E-FAC3-9D23-3F246EC9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523468"/>
            <a:ext cx="10978994" cy="887518"/>
          </a:xfrm>
        </p:spPr>
        <p:txBody>
          <a:bodyPr/>
          <a:lstStyle/>
          <a:p>
            <a:r>
              <a:rPr lang="en-US" dirty="0"/>
              <a:t>Where do I start? </a:t>
            </a:r>
            <a:r>
              <a:rPr lang="en-US" i="1" dirty="0"/>
              <a:t>(without adding to my plate?)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CEB83-0AED-68ED-5996-929F9E1B4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1636777"/>
            <a:ext cx="11196054" cy="409370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-US" dirty="0">
                <a:ea typeface="Nunito"/>
                <a:sym typeface="Nunito"/>
              </a:rPr>
              <a:t>Make </a:t>
            </a:r>
            <a:r>
              <a:rPr lang="en-US" b="1" dirty="0">
                <a:solidFill>
                  <a:srgbClr val="0070C0"/>
                </a:solidFill>
                <a:ea typeface="Nunito"/>
                <a:sym typeface="Nunito"/>
              </a:rPr>
              <a:t>a “Should List”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-US" dirty="0">
                <a:ea typeface="Nunito"/>
                <a:sym typeface="Nunito"/>
              </a:rPr>
              <a:t>Think in terms of </a:t>
            </a:r>
            <a:r>
              <a:rPr lang="en-US" b="1" dirty="0">
                <a:solidFill>
                  <a:srgbClr val="0070C0"/>
                </a:solidFill>
                <a:ea typeface="Nunito"/>
                <a:sym typeface="Nunito"/>
              </a:rPr>
              <a:t>triage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-US" b="1" dirty="0">
                <a:solidFill>
                  <a:srgbClr val="0070C0"/>
                </a:solidFill>
                <a:ea typeface="Nunito"/>
                <a:sym typeface="Nunito"/>
              </a:rPr>
              <a:t>One skill </a:t>
            </a:r>
            <a:r>
              <a:rPr lang="en-US" dirty="0">
                <a:ea typeface="Nunito"/>
                <a:sym typeface="Nunito"/>
              </a:rPr>
              <a:t>at a time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Calibri" panose="020F0502020204030204" pitchFamily="34" charset="0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a typeface="Calibri" panose="020F0502020204030204" pitchFamily="34" charset="0"/>
                <a:sym typeface="Amatic SC"/>
              </a:rPr>
              <a:t>And if your brain is really tired one day, you can (Quick &amp;  Easy)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Nunito"/>
              <a:sym typeface="Nuni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-US" b="1" dirty="0">
                <a:solidFill>
                  <a:srgbClr val="0070C0"/>
                </a:solidFill>
                <a:ea typeface="Nunito"/>
                <a:sym typeface="Nunito"/>
              </a:rPr>
              <a:t>Turn</a:t>
            </a:r>
            <a:r>
              <a:rPr lang="en-US" dirty="0">
                <a:solidFill>
                  <a:srgbClr val="0000FF"/>
                </a:solidFill>
                <a:ea typeface="Nunito"/>
                <a:sym typeface="Nunito"/>
              </a:rPr>
              <a:t> </a:t>
            </a:r>
            <a:r>
              <a:rPr lang="en-US" i="1" dirty="0">
                <a:ea typeface="Nunito"/>
                <a:sym typeface="Nunito"/>
              </a:rPr>
              <a:t>directions </a:t>
            </a:r>
            <a:r>
              <a:rPr lang="en-US" dirty="0">
                <a:ea typeface="Nunito"/>
                <a:sym typeface="Nunito"/>
              </a:rPr>
              <a:t>into </a:t>
            </a:r>
            <a:r>
              <a:rPr lang="en-US" i="1" dirty="0">
                <a:ea typeface="Nunito"/>
                <a:sym typeface="Nunito"/>
              </a:rPr>
              <a:t>questions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-US" b="1" dirty="0">
                <a:solidFill>
                  <a:srgbClr val="0070C0"/>
                </a:solidFill>
                <a:ea typeface="Nunito"/>
                <a:sym typeface="Nunito"/>
              </a:rPr>
              <a:t>Ask</a:t>
            </a:r>
            <a:r>
              <a:rPr lang="en-US" dirty="0">
                <a:solidFill>
                  <a:srgbClr val="0070C0"/>
                </a:solidFill>
                <a:ea typeface="Nunito"/>
                <a:sym typeface="Nunito"/>
              </a:rPr>
              <a:t> </a:t>
            </a:r>
            <a:r>
              <a:rPr lang="en-US" dirty="0">
                <a:ea typeface="Nunito"/>
                <a:sym typeface="Nunito"/>
              </a:rPr>
              <a:t>the Magic 6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-US" b="1" dirty="0">
                <a:solidFill>
                  <a:srgbClr val="0070C0"/>
                </a:solidFill>
                <a:ea typeface="Nunito"/>
                <a:sym typeface="Nunito"/>
              </a:rPr>
              <a:t>Think aloud </a:t>
            </a:r>
            <a:r>
              <a:rPr lang="en-US" dirty="0">
                <a:ea typeface="Nunito"/>
                <a:sym typeface="Nunito"/>
              </a:rPr>
              <a:t>of your own EF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11226-12CA-0EE0-CC91-BF6E1E7D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2437-B558-414C-94B2-800AD11187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8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607044" y="276580"/>
            <a:ext cx="10968402" cy="137516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Revisiting the Executive Function Tree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6564-8568-74F3-90E3-4EA3F49E19A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2998" y="1781026"/>
            <a:ext cx="5279537" cy="480131"/>
          </a:xfrm>
        </p:spPr>
        <p:txBody>
          <a:bodyPr>
            <a:normAutofit/>
          </a:bodyPr>
          <a:lstStyle/>
          <a:p>
            <a:r>
              <a:rPr lang="en-US" sz="2800" dirty="0"/>
              <a:t>Roots of EF Development: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FEE68-EFE5-A203-60B7-05757A7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394494"/>
            <a:ext cx="5263582" cy="2167778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Self-Awareness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Strategies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Practice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Reflection</a:t>
            </a:r>
          </a:p>
        </p:txBody>
      </p:sp>
      <p:pic>
        <p:nvPicPr>
          <p:cNvPr id="386" name="Google Shape;386;p44" descr="Drawing of a tree trunk with roots"/>
          <p:cNvPicPr preferRelativeResize="0"/>
          <p:nvPr/>
        </p:nvPicPr>
        <p:blipFill rotWithShape="1">
          <a:blip r:embed="rId3">
            <a:alphaModFix/>
          </a:blip>
          <a:srcRect t="54715" b="10826"/>
          <a:stretch/>
        </p:blipFill>
        <p:spPr>
          <a:xfrm>
            <a:off x="5686567" y="2254167"/>
            <a:ext cx="5040000" cy="3087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86413E1-312A-9FFF-61F9-D766E6A9F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"/>
          <p:cNvSpPr txBox="1">
            <a:spLocks noGrp="1"/>
          </p:cNvSpPr>
          <p:nvPr>
            <p:ph type="title"/>
          </p:nvPr>
        </p:nvSpPr>
        <p:spPr>
          <a:xfrm>
            <a:off x="612489" y="377164"/>
            <a:ext cx="10978994" cy="1123976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Growing Students’ Executive Function</a:t>
            </a:r>
            <a:endParaRPr dirty="0"/>
          </a:p>
        </p:txBody>
      </p:sp>
      <p:pic>
        <p:nvPicPr>
          <p:cNvPr id="504" name="Google Shape;504;p55" descr="Sun shinning clip 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88" y="1477403"/>
            <a:ext cx="2322767" cy="232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 descr="A watering can pouring water">
            <a:extLst>
              <a:ext uri="{FF2B5EF4-FFF2-40B4-BE49-F238E27FC236}">
                <a16:creationId xmlns:a16="http://schemas.microsoft.com/office/drawing/2014/main" id="{A27DA862-46E8-1E4E-FADB-26B9FFECD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64" t="10433" r="3408" b="8412"/>
          <a:stretch/>
        </p:blipFill>
        <p:spPr>
          <a:xfrm rot="20282696" flipH="1">
            <a:off x="979114" y="3351972"/>
            <a:ext cx="2286102" cy="20270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8BC030-3572-5BBA-7A17-34876870B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1139" y="1984443"/>
            <a:ext cx="3811493" cy="3023699"/>
          </a:xfrm>
        </p:spPr>
        <p:txBody>
          <a:bodyPr/>
          <a:lstStyle/>
          <a:p>
            <a:pPr marL="0" indent="0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/>
              <a:t>Direct Teaching</a:t>
            </a:r>
          </a:p>
          <a:p>
            <a:pPr marL="0" indent="0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/>
              <a:t>Questions and Coaching</a:t>
            </a:r>
          </a:p>
        </p:txBody>
      </p:sp>
      <p:pic>
        <p:nvPicPr>
          <p:cNvPr id="503" name="Google Shape;503;p55" descr="Drawing of a tree with brunches and green leaves"/>
          <p:cNvPicPr preferRelativeResize="0"/>
          <p:nvPr/>
        </p:nvPicPr>
        <p:blipFill rotWithShape="1">
          <a:blip r:embed="rId6">
            <a:alphaModFix/>
          </a:blip>
          <a:srcRect l="30993" t="25550" r="30059" b="12299"/>
          <a:stretch/>
        </p:blipFill>
        <p:spPr>
          <a:xfrm>
            <a:off x="7441660" y="1690195"/>
            <a:ext cx="4310452" cy="3869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2DDBB482-A957-B9FE-64B5-B4E727743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6"/>
          <p:cNvSpPr txBox="1">
            <a:spLocks noGrp="1"/>
          </p:cNvSpPr>
          <p:nvPr>
            <p:ph type="title"/>
          </p:nvPr>
        </p:nvSpPr>
        <p:spPr>
          <a:xfrm>
            <a:off x="612489" y="337283"/>
            <a:ext cx="10978994" cy="131642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dirty="0"/>
              <a:t>Teaching EF Skills:</a:t>
            </a:r>
            <a:endParaRPr dirty="0"/>
          </a:p>
          <a:p>
            <a:pPr>
              <a:lnSpc>
                <a:spcPct val="100000"/>
              </a:lnSpc>
            </a:pPr>
            <a:r>
              <a:rPr lang="en" sz="3200" dirty="0">
                <a:solidFill>
                  <a:schemeClr val="accent2">
                    <a:lumMod val="75000"/>
                  </a:schemeClr>
                </a:solidFill>
              </a:rPr>
              <a:t>	Part One: Direct teaching</a:t>
            </a:r>
            <a:endParaRPr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Google Shape;504;p55" descr="Sun shinning clipart">
            <a:extLst>
              <a:ext uri="{FF2B5EF4-FFF2-40B4-BE49-F238E27FC236}">
                <a16:creationId xmlns:a16="http://schemas.microsoft.com/office/drawing/2014/main" id="{DD1E7867-E8D6-9107-B1CC-564B5DD34F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605" y="1728742"/>
            <a:ext cx="4688735" cy="39407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36EBC30A-CFF5-4642-D057-545E02CD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D72ECD-160F-208B-B0AA-D9CBD2EF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EF Support:</a:t>
            </a:r>
            <a:br>
              <a:rPr lang="en-US" dirty="0"/>
            </a:br>
            <a:r>
              <a:rPr lang="en-US" dirty="0"/>
              <a:t>Opportunities to teach skills with a simple twist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06AD8-8A7A-9CA1-C462-3D935D346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Add it to </a:t>
            </a:r>
            <a:r>
              <a:rPr lang="en-US" b="1" dirty="0" err="1">
                <a:solidFill>
                  <a:schemeClr val="accent1"/>
                </a:solidFill>
              </a:rPr>
              <a:t>Socail</a:t>
            </a:r>
            <a:r>
              <a:rPr lang="en-US" b="1" dirty="0">
                <a:solidFill>
                  <a:schemeClr val="accent1"/>
                </a:solidFill>
              </a:rPr>
              <a:t>-Emotional Learning time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Turn </a:t>
            </a:r>
            <a:r>
              <a:rPr lang="en-US" b="1" dirty="0">
                <a:solidFill>
                  <a:schemeClr val="accent1"/>
                </a:solidFill>
              </a:rPr>
              <a:t>directions into questions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Focus on EF during </a:t>
            </a:r>
            <a:r>
              <a:rPr lang="en-US" b="1" dirty="0">
                <a:solidFill>
                  <a:schemeClr val="accent1"/>
                </a:solidFill>
              </a:rPr>
              <a:t>project introductions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Add small bits to your </a:t>
            </a:r>
            <a:r>
              <a:rPr lang="en-US" b="1" dirty="0">
                <a:solidFill>
                  <a:schemeClr val="accent1"/>
                </a:solidFill>
              </a:rPr>
              <a:t>opening/closing routines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Create a living “</a:t>
            </a:r>
            <a:r>
              <a:rPr lang="en-US" b="1" dirty="0">
                <a:solidFill>
                  <a:schemeClr val="accent1"/>
                </a:solidFill>
              </a:rPr>
              <a:t>Strategies Anchor Chart</a:t>
            </a:r>
            <a:r>
              <a:rPr lang="en-US" dirty="0"/>
              <a:t>” or bulletin board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>
                <a:solidFill>
                  <a:schemeClr val="accent1"/>
                </a:solidFill>
              </a:rPr>
              <a:t>Calendar</a:t>
            </a:r>
            <a:r>
              <a:rPr lang="en-US" dirty="0"/>
              <a:t> to pick skills, make monthly themes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F138B68-9F7A-8C83-E50F-E55F18D9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Directions </a:t>
            </a:r>
            <a:r>
              <a:rPr lang="en" dirty="0">
                <a:sym typeface="Wingdings" panose="05000000000000000000" pitchFamily="2" charset="2"/>
              </a:rPr>
              <a:t> </a:t>
            </a:r>
            <a:r>
              <a:rPr lang="en" dirty="0"/>
              <a:t> Questions (that develop EF!)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33A4A-5454-535F-A015-CC20D6FB0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Please take out your book</a:t>
            </a:r>
            <a:r>
              <a:rPr lang="en-US" dirty="0"/>
              <a:t>”  →  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do you need to be ready for reading</a:t>
            </a:r>
            <a:r>
              <a:rPr lang="en-US" dirty="0"/>
              <a:t>?” 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Get ready for math</a:t>
            </a:r>
            <a:r>
              <a:rPr lang="en-US" dirty="0"/>
              <a:t>” →  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do you picture on your desk during this time</a:t>
            </a:r>
            <a:r>
              <a:rPr lang="en-US" dirty="0"/>
              <a:t>?”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Stop clicking your pen</a:t>
            </a:r>
            <a:r>
              <a:rPr lang="en-US" dirty="0"/>
              <a:t>” →  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Sounds like your brain wants some activity. How could you get movement without making a distracting sound</a:t>
            </a:r>
            <a:r>
              <a:rPr lang="en-US" dirty="0"/>
              <a:t>?” (</a:t>
            </a:r>
            <a:r>
              <a:rPr lang="en-US" i="1" dirty="0"/>
              <a:t>Taps leg instead</a:t>
            </a:r>
            <a:r>
              <a:rPr lang="en-US" dirty="0"/>
              <a:t>) 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5B8BE6D0-637E-E92A-66B3-2A2B42ECB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698" y="-10633"/>
            <a:ext cx="478248" cy="303027"/>
          </a:xfrm>
          <a:solidFill>
            <a:srgbClr val="005A8C"/>
          </a:solidFill>
        </p:spPr>
        <p:txBody>
          <a:bodyPr anchor="ctr" anchorCtr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0AD2437-B558-414C-94B2-800AD111870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nlsTmE2xT1Fv3Ib6u7cjeMrwRaw=" isBookmarkSet="no" pdftag="H1" artifact="_x0030_" bookmark="yes" Order="_x0031_"/>
  <Shape xmlns="" ID="sw2gELfxeAIJZKFCsGcyPzmyWR0=" isBookmarkSet="no" pdftag="H2" artifact="_x0030_" bookmark="yes" Order="_x0032_"/>
  <Shape xmlns="" ID="MFxPEuuIKZHk0BfvT8Jy0UChcFg=" pdftag="_x005B_Artifact_x005D_" isBookmarkSet="no" bookmark="no" Order="_x002D_1"/>
  <Shape xmlns="" ID="Fdye7t7b9xKXZmNSiQOEKPC1IN0=" pdftag="H2" isBookmarkSet="no" Order="_x0031_" bookmark="yes"/>
  <Shape xmlns="" ID="QfMxiofEwOxC4Zxkug4qllkwi1o=" pdftag="P" isBookmarkSet="no" bookmark="no" Order="_x0032_"/>
  <Shape xmlns="" ID="4CUVBmt1L0QB4GYa0l3ska2bs/c=" Order="_x0031_" pdftag="_x005B_Artifact_x005D_" isBookmarkSet="no" bookmark="no"/>
  <Shape xmlns="" ID="8rvUqApFtowr+IztXh+YLirM24A=" isBookmarkSet="no" pdftag="H2" artifact="_x0030_" Order="_x0031_" bookmark="yes"/>
  <Shape xmlns="" ID="DSwGHdANFuemG059AIw2nY1NPM0=" isBookmarkSet="no" pdftag="H3" artifact="_x0030_" Order="_x0032_" bookmark="yes"/>
  <Shape xmlns="" ID="RPIS/YqhaLriE30p8YC4+P6bCCY=" pdftag="P" isBookmarkSet="no" bookmark="no" Order="_x0033_"/>
  <Shape xmlns="" ID="8YuE16iXT3i9nNj3KiiQT5Pndps=" Order="_x0031_" isBookmarkSet="no" bookmark="no" pdftag="_x005B_Artifact_x005D_" artifact="_x0031_"/>
  <Shape xmlns="" ID="NnCg0WtkyiPrmhqrav1T5Py7KdI=" formula="no" inline="no" pdftag="Figure" isBookmarkSet="no" bookmark="no" Lang="" artifact="_x0030_" validate="yes" Order="_x0034_"/>
  <HyperLink xmlns="" ID="CqKej66pIXYZWw2LHp9xbd3USLM=-20641686683.421_673.2532" plainAltText="This_x0020_Photo" Lang=""/>
  <HyperLink xmlns="" ID="CqKej66pIXYZWw2LHp9xbd3USLM=311681811855.171_673.2532" plainAltText="CC_x0020_BY" Lang=""/>
  <HyperLink xmlns="" ID="1KnbHkP86UxYwpGtnd6oktyurUE=-20641686303.8244_431.1558" plainAltText="This_x0020_Photo" Lang=""/>
  <HyperLink xmlns="" ID="1KnbHkP86UxYwpGtnd6oktyurUE=-529824140605.8044_431.1558" plainAltText="CC_x0020_BY-SA" Lang=""/>
  <HyperLink xmlns="" ID="Zi/iQLK1D7PpJmP1+7+V2szmqDc=-2117599449367.9913_340.4666" plainAltText="sarah_x0040_sarahkesty.com" Lang=""/>
  <Shape xmlns="" ID="m9RMwnngVDK+rQ8lOcSUaIYI0R4=" pdftag="H2" isBookmarkSet="no" Order="_x0031_" bookmark="yes"/>
  <Shape xmlns="" ID="6vkjrj64LcJLL6jv8nZV56RZ+FA=" pdftag="P" isBookmarkSet="no" bookmark="no" Order="_x0032_"/>
  <Shape xmlns="" ID="LmKnehMspqtak1vZO8NNTjpAH94=" Order="_x0031_" pdftag="_x005B_Artifact_x005D_" isBookmarkSet="no" bookmark="no"/>
  <Shape xmlns="" ID="AwICq3+1RBEWn9aqRSHyFIvE7MU=" pdftag="H2" artifact="_x0030_" isBookmarkSet="yes" bookmark="yes" Order="_x0031_"/>
  <Shape xmlns="" ID="PUJi96iCY42maN2YfzvpL8+OyiQ=" pdftag="H3" artifact="_x0030_" isBookmarkSet="yes" bookmark="yes" Order="_x0032_"/>
  <Shape xmlns="" ID="eVWl4pnoWbote4Cy0fX4DkAT+ug=" pdftag="P" isBookmarkSet="no" bookmark="no" Order="_x0033_"/>
  <Shape xmlns="" ID="9FiX+OEdjOdSuoP6Z59iUKkIIYw=" formula="no" artifact="_x0030_" inline="no" pdftag="Figure" isBookmarkSet="no" bookmark="no" Lang="" validate="yes" Order="_x0034_"/>
  <Shape xmlns="" ID="tZdFaO8Q12SxJOjHMbkT/JgTwEk=" Order="_x0031_" pdftag="_x005B_Artifact_x005D_" isBookmarkSet="no" bookmark="no"/>
  <Shape xmlns="" ID="+7C0FQbGq2le2/oTW3qsMb/E6sM=" pdftag="H2" artifact="_x0030_" isBookmarkSet="yes" bookmark="yes" Order="_x0031_"/>
  <Shape xmlns="" ID="CyNnYEQgSUg2Bh9y4NBX7OvCGNg=" formula="no" artifact="_x0030_" inline="no" pdftag="Figure" isBookmarkSet="no" bookmark="no" Lang="" validate="yes" Order="_x0032_"/>
  <Shape xmlns="" ID="+qp7ffn+PbJMhpUWYyc1Wo1e+fQ=" formula="no" artifact="_x0030_" inline="no" pdftag="Figure" isBookmarkSet="no" bookmark="no" Lang="" validate="yes" Order="_x0034_"/>
  <Shape xmlns="" ID="Mgok6e9Yw7gbh/D003ujRB0JfJo=" pdftag="P" isBookmarkSet="no" bookmark="no" Order="_x0033_"/>
  <Shape xmlns="" ID="oeYkyAeEKzD0UvrPivjLJQ5NKv0=" formula="no" artifact="_x0030_" inline="no" pdftag="Figure" isBookmarkSet="no" bookmark="no" Lang="" validate="yes" Order="_x0035_"/>
  <Shape xmlns="" ID="9u+JM4C+UvOn8dOL1gIrrlIRnFY=" Order="_x0031_" pdftag="_x005B_Artifact_x005D_" isBookmarkSet="no" bookmark="no"/>
  <Shape xmlns="" ID="b0fP5G6g54bUAcUElDEsumjPcss=" pdftag="H2" artifact="_x0030_" isBookmarkSet="yes" bookmark="yes" Order="_x0031_"/>
  <Shape xmlns="" ID="8lbx9TljWFlrmiQW81LOiNvkiIQ=" formula="no" artifact="_x0030_" inline="no" pdftag="Figure" isBookmarkSet="no" bookmark="no" Lang="" validate="yes" Order="_x0032_"/>
  <Shape xmlns="" ID="lhZ+zuW9qp3iFfuUS+SjKtuQwgQ=" Order="_x0031_" pdftag="_x005B_Artifact_x005D_" isBookmarkSet="no" bookmark="no"/>
  <Shape xmlns="" ID="SSgSfSRw817uZhmwHEHgGlMO2Iw=" pdftag="H2" isBookmarkSet="no" Order="_x0031_" bookmark="yes"/>
  <Shape xmlns="" ID="NJMp+0a2tW2CnUpsULjyLcjvjhE=" pdftag="P" isBookmarkSet="no" bookmark="no" Order="_x0032_"/>
  <Shape xmlns="" ID="O9gm/GpgsRwLuFkzTgfRD5kHJv0=" Order="_x0031_" pdftag="_x005B_Artifact_x005D_" isBookmarkSet="no" bookmark="no"/>
  <Shape xmlns="" ID="5GESJnPTilL62xkuWYGPyi2ibfE=" isBookmarkSet="no" pdftag="H2" artifact="_x0030_" Order="_x0031_" bookmark="yes"/>
  <Shape xmlns="" ID="QqqtW/l4YTRYDNV1OL2bH5Ktbl4=" pdftag="P" isBookmarkSet="no" bookmark="no" Order="_x0032_"/>
  <Shape xmlns="" ID="DMRhdGhl2o7Vau/BwOFpttf+1Mg=" Order="_x0031_" pdftag="_x005B_Artifact_x005D_" isBookmarkSet="no" bookmark="no"/>
  <Shape xmlns="" ID="gPYgBRZPC9kqSfexgHHyoMiBIME=" pdftag="H2" isBookmarkSet="no" Order="_x0031_" bookmark="yes"/>
  <Shape xmlns="" ID="nRxTpxr6dgnDdfMyTxChJ6qAMwA=" pdftag="P" isBookmarkSet="no" bookmark="no" Order="_x0032_"/>
  <Shape xmlns="" ID="+ZunXr4utXm2uWPrDKQiVLC07QU=" Order="_x0031_" pdftag="_x005B_Artifact_x005D_" isBookmarkSet="no" bookmark="no"/>
  <Shape xmlns="" ID="glqJGw64nQrFZOdxh/b+jEm4Xg0=" Order="_x0034_" artifact="_x0031_" pdftag="_x005B_Artifact_x005D_" formula="no" inline="no" isBookmarkSet="no" bookmark="no" Lang="" validate="no"/>
  <Shape xmlns="" ID="whsYS/a74ZnnISrioW5k4C/fLHk=" artifact="_x0031_" formula="no" inline="no" pdftag="Figure" isBookmarkSet="no" bookmark="no" Lang="" validate="no" Order="_x0032_"/>
  <Shape xmlns="" ID="qNmkRODvQVy/zEupIYguwsfVvbw=" pdftag="H2" isBookmarkSet="yes" bookmark="no" Order="_x0031_"/>
  <Shape xmlns="" ID="hNqiNuKW76/mnfR3xeWmETYWBm0=" Order="_x0032_" pdftag="_x005B_Artifact_x005D_" isBookmarkSet="no" bookmark="no"/>
  <Shape xmlns="" ID="e4eUt98uFN5rN6xMtcUn6hqgtnM=" isBookmarkSet="no" pdftag="H2" artifact="_x0030_" Order="_x0031_" bookmark="yes"/>
  <Shape xmlns="" ID="qthnBKLmo83UHRIChO14qOT8u1M=" formula="no" pdftag="Figure" artifact="_x0030_" inline="no" isBookmarkSet="no" bookmark="no" Lang="" validate="yes" Order="_x0032_"/>
  <Shape xmlns="" ID="45CahDMt/BV0CWZbztmi/EhDWdc=" Order="_x0031_" pdftag="_x005B_Artifact_x005D_" isBookmarkSet="no" bookmark="no"/>
  <Shape xmlns="" ID="3yloPyJUhldTZdUl24ELdVWx2PU=" isBookmarkSet="no" pdftag="H2" artifact="_x0030_" Order="_x0031_" bookmark="yes"/>
  <Shape xmlns="" ID="WG5IU8dqToMqYN+TI+YnuBbIqqE=" pdftag="P" isBookmarkSet="no" bookmark="no" Order="_x0032_"/>
  <Shape xmlns="" ID="DF/FDpiH+mNOXX3nGrdDIyVJm6s=" Order="_x0031_" pdftag="_x005B_Artifact_x005D_" isBookmarkSet="no" bookmark="no"/>
  <Shape xmlns="" ID="Z5+W9tkYqDXajzqyQOFIT4nE3lg=" isBookmarkSet="no" pdftag="H2" artifact="_x0030_" Order="_x0031_" bookmark="yes"/>
  <Shape xmlns="" ID="H3dUaMh+N0H4eqFDbygFA8Esa3c=" isBookmarkSet="no" pdftag="H3" artifact="_x0030_" Order="_x0032_" bookmark="yes"/>
  <Shape xmlns="" ID="FEBkVgPHMgb1ePyNwMK+VPDu1xU=" pdftag="P" isBookmarkSet="no" bookmark="no" Order="_x0033_"/>
  <Shape xmlns="" ID="b15YDY8PSA8k0hY64xix4Pkej80=" isBookmarkSet="no" pdftag="H2" artifact="_x0030_" Order="_x0034_" bookmark="yes"/>
  <Shape xmlns="" ID="sJtpySQAEswj29CU9tcjwMbOmy0=" pdftag="P" isBookmarkSet="no" bookmark="no" Order="_x0035_"/>
  <Shape xmlns="" ID="EsfflgWY5gegGxV5ae4zrxfbyDQ=" Order="_x0031_" pdftag="_x005B_Artifact_x005D_" isBookmarkSet="no" bookmark="no"/>
  <Shape xmlns="" ID="we2OEODkBgfYXpGtd75An0VyoJM=" formula="no" inline="no" pdftag="Figure" artifact="_x0030_" isBookmarkSet="no" bookmark="no" Lang="" validate="yes" Order="_x0034_"/>
  <Shape xmlns="" ID="hIIwiyfL6DunajAszD+FKlt5HOg=" Order="_x0032_" pdftag="H2" isBookmarkSet="no" bookmark="yes"/>
  <Shape xmlns="" ID="cnoSOqDRa8hFmAoF0HlugIdOaCQ=" Order="_x0033_" pdftag="P" isBookmarkSet="no" bookmark="no"/>
  <Shape xmlns="" ID="yRBreCkAN4++6j4uJcJ/Bgwujf4=" pdftag="P" isBookmarkSet="no" bookmark="no" Order="_x0033_"/>
  <Shape xmlns="" ID="dlQXB4mktpvx8UmxQ3WWcD4kuRI=" Order="_x0031_" pdftag="_x005B_Artifact_x005D_" isBookmarkSet="no" bookmark="no"/>
  <Shape xmlns="" ID="2Y27ipBprC3QQhQzB7ryEzqWKXc=" isBookmarkSet="no" pdftag="H2" artifact="_x0030_" Order="_x0031_" bookmark="yes"/>
  <Shape xmlns="" ID="KBeUsAk3LMYJyKRPtpi6oAmdtuw=" pdftag="P" isBookmarkSet="no" bookmark="no" Order="_x0032_"/>
  <Shape xmlns="" ID="MqSq2DYJX8OWADvhhXoK52dYEP4=" Order="_x0031_" pdftag="_x005B_Artifact_x005D_" isBookmarkSet="no" bookmark="no"/>
  <Shape xmlns="" ID="RpPl0EuNLZ0zi7nKeuHCBDUwHvE=" isBookmarkSet="no" pdftag="H2" artifact="_x0030_" Order="_x0031_" bookmark="yes"/>
  <Shape xmlns="" ID="8IQHTSw3vZKUCupwOZCUtrCBCrE=" pdftag="P" isBookmarkSet="no" bookmark="no" Order="_x0032_"/>
  <Shape xmlns="" ID="rzbcNlKY7GVr61HuRN0r8ug0E0Q=" Order="_x0031_" pdftag="_x005B_Artifact_x005D_" isBookmarkSet="no" bookmark="no"/>
  <Shape xmlns="" ID="2Tjuu7zcb9joqA6pHgGg1Y1f6UI=" isBookmarkSet="no" pdftag="H2" artifact="_x0030_" Order="_x0031_" bookmark="yes"/>
  <Shape xmlns="" ID="y82QrSCRyadh3XDgDh6o/xQ6UlI=" pdftag="P" isBookmarkSet="no" bookmark="no" Order="_x0032_"/>
  <Shape xmlns="" ID="iAw43915iSbK3eKvEdTf9X+BrKE=" Order="_x0031_" pdftag="_x005B_Artifact_x005D_" isBookmarkSet="no" bookmark="no"/>
  <Shape xmlns="" ID="/ORlqGQqXqbII+gnXmlEsxdLd/U=" isBookmarkSet="no" pdftag="H2" artifact="_x0030_" Order="_x0031_" bookmark="yes"/>
  <Shape xmlns="" ID="FJu6wd0wNOOOY/WKYuwIyPwdAcg=" pdftag="P" isBookmarkSet="no" bookmark="no" Order="_x0032_"/>
  <Shape xmlns="" ID="peQuOWto8TTGbgKrpLXdP/MxNOo=" Order="_x0031_" pdftag="_x005B_Artifact_x005D_" isBookmarkSet="no" bookmark="no"/>
  <Shape xmlns="" ID="NTINIyfxBiDWHLnZGeOIcwmzfU4=" pdftag="H2" isBookmarkSet="no" Order="_x0031_" bookmark="yes"/>
  <Shape xmlns="" ID="9exC2xUuWhxgLgHnop0yPjI9ZrE=" pdftag="P" isBookmarkSet="no" bookmark="no" Order="_x0032_"/>
  <Shape xmlns="" ID="WE92OtSnoPj87wirVSiDY8X15tg=" formula="no" artifact="_x0030_" inline="no" pdftag="Figure" isBookmarkSet="no" bookmark="no" Lang="" validate="yes" Order="_x0033_"/>
  <Shape xmlns="" ID="Fdh+byGLwiuZZi9DRfWW5NaVIlc=" Order="_x0031_" pdftag="_x005B_Artifact_x005D_" isBookmarkSet="no" bookmark="no"/>
  <Shape xmlns="" ID="kkX79hba70GYQsogX/Xflv+zTdo=" isBookmarkSet="no" pdftag="H2" artifact="_x0030_" Order="_x0031_" bookmark="yes"/>
  <Shape xmlns="" ID="HszwrL9ZJze4reiDJyVSFCbjn6A=" pdftag="P" isBookmarkSet="no" bookmark="no" Order="_x0032_"/>
  <Shape xmlns="" ID="9oIcY/Vdun34zQ4khBz7ZjPF0yQ=" Order="_x0031_" pdftag="_x005B_Artifact_x005D_" isBookmarkSet="no" bookmark="no"/>
  <Shape xmlns="" ID="lSxQw1GOmmxbAvdRvS/ogQFH7JE=" isBookmarkSet="no" pdftag="H2" artifact="_x0030_" Order="_x0031_" bookmark="yes"/>
  <Shape xmlns="" ID="/ZEY1Z2q2O5byj3rhXiWLMx0Rbo=" pdftag="P" isBookmarkSet="no" bookmark="no" Order="_x0032_"/>
  <Shape xmlns="" ID="gSgnznK8rC1IBV47ksIRQlkxXOA=" Order="_x0033_" artifact="_x0031_" pdftag="_x005B_Artifact_x005D_" formula="no" inline="no" isBookmarkSet="no" bookmark="no" Lang="" validate="no"/>
  <Shape xmlns="" ID="ckL6znhupEANr3RUWKnY+6/u1O4=" Order="_x0031_" pdftag="_x005B_Artifact_x005D_" isBookmarkSet="no" bookmark="no"/>
  <Shape xmlns="" ID="43CZ4ofJp4qwARPg8MVUMD3a+ik=" isBookmarkSet="no" pdftag="H2" artifact="_x0030_" Order="_x0031_" bookmark="yes"/>
  <Shape xmlns="" ID="XyuP5jRyH9T4BsqdT8uVNyI3m60=" isBookmarkSet="no" pdftag="H3" artifact="_x0030_" Order="_x0032_" bookmark="yes"/>
  <Shape xmlns="" ID="Gtpu1/YCCNc2xJQd8oZG0AI+tYs=" pdftag="P" isBookmarkSet="no" bookmark="no" Order="_x0033_"/>
  <Shape xmlns="" ID="MoE2ILZQoyOwjO6zXot7tGc6P4s=" formula="no" pdftag="Figure" artifact="_x0030_" inline="no" isBookmarkSet="no" bookmark="no" Lang="" validate="yes" Order="_x0034_"/>
  <Shape xmlns="" ID="CqKej66pIXYZWw2LHp9xbd3USLM=" isBookmarkSet="no" bookmark="no" pdftag="P" artifact="_x0030_" Order="_x0035_"/>
  <Shape xmlns="" ID="speDUXzHQ/mCmlEbAQk9x85sfAA=" Order="_x0031_" pdftag="_x005B_Artifact_x005D_" isBookmarkSet="no" bookmark="no"/>
  <Shape xmlns="" ID="qBHLoGSpRWK2g72RMM4VIneIbT0=" isBookmarkSet="no" pdftag="H2" artifact="_x0030_" Order="_x0031_" bookmark="yes"/>
  <Shape xmlns="" ID="joskqrg16u/dMywQl4A3wQFmLJA=" Order="_x0031_" isBookmarkSet="no" bookmark="no" pdftag="_x005B_Artifact_x005D_" artifact="_x0031_"/>
  <Shape xmlns="" ID="Pal5ZZqgqdBVQSPLNXDvzvACEUI=" formula="no" inline="no" pdftag="Figure" isBookmarkSet="no" bookmark="no" Lang="" artifact="_x0030_" validate="yes" Order="_x0032_"/>
  <Shape xmlns="" ID="1KnbHkP86UxYwpGtnd6oktyurUE=" pdftag="P" isBookmarkSet="no" bookmark="no" Order="_x0033_"/>
  <Shape xmlns="" ID="YAVEyg0rwCGqKZQApAaOvCDN5d0=" pdftag="H2" isBookmarkSet="no" Order="_x0031_" bookmark="yes"/>
  <Shape xmlns="" ID="Zi/iQLK1D7PpJmP1+7+V2szmqDc=" pdftag="P" isBookmarkSet="no" bookmark="no" Order="_x0032_"/>
  <Shape xmlns="" ID="+BlQQpY6aRsvI7/Ow4y0KJGNe8M=" Order="_x0031_" pdftag="_x005B_Artifact_x005D_" isBookmarkSet="no" bookmark="no"/>
  <SubText xmlns="" ID="NnCg0WtkyiPrmhqrav1T5Py7KdI=" ActualText=""/>
  <SubText xmlns="" ID="9FiX+OEdjOdSuoP6Z59iUKkIIYw=" ActualText=""/>
  <SubText xmlns="" ID="CyNnYEQgSUg2Bh9y4NBX7OvCGNg=" ActualText=""/>
  <SubText xmlns="" ID="+qp7ffn+PbJMhpUWYyc1Wo1e+fQ=" ActualText=""/>
  <SubText xmlns="" ID="oeYkyAeEKzD0UvrPivjLJQ5NKv0=" ActualText=""/>
  <SubText xmlns="" ID="8lbx9TljWFlrmiQW81LOiNvkiIQ=" ActualText=""/>
  <SubText xmlns="" ID="glqJGw64nQrFZOdxh/b+jEm4Xg0=" ActualText=""/>
  <SubText xmlns="" ID="qthnBKLmo83UHRIChO14qOT8u1M=" ActualText=""/>
  <SubText xmlns="" ID="we2OEODkBgfYXpGtd75An0VyoJM=" ActualText=""/>
  <SubText xmlns="" ID="WE92OtSnoPj87wirVSiDY8X15tg=" ActualText=""/>
  <SubText xmlns="" ID="gSgnznK8rC1IBV47ksIRQlkxXOA=" ActualText=""/>
  <SubText xmlns="" ID="MoE2ILZQoyOwjO6zXot7tGc6P4s=" ActualText=""/>
  <SubText xmlns="" ID="Pal5ZZqgqdBVQSPLNXDvzvACEUI=" ActualText=""/>
  <Shape xmlns="" ID="PUCesRDNOiz2fLPMiWNcp7fLi4A=" Order="_x0031_" pdftag="H2" isBookmarkSet="no" bookmark="yes"/>
  <Shape xmlns="" ID="d7aXhA2Vf8cy9E/vbBTbrL1kztc=" bookmark="no" Order="_x0032_" pdftag="P" isBookmarkSet="no"/>
  <table xmlns="" ID="HszwrL9ZJze4reiDJyVSFCbjn6A=" type="_x0030_" HRows="_x0031_" HCols="_x0031_" Summary="" TableLinerizing="V" Header="no" Caption="no" Exclude="no" LinkedHeaders="" Scope=""/>
  <table xmlns="" ID="egQj1V0Tsu29EI10vU9gY4X95bM=" Header="no" Caption="no" Exclude="no" LinkedHeaders="" Scope=""/>
  <table xmlns="" ID="XaUswlrwp27u6lHJk+4tC6xHqrk=" Header="no" Caption="no" Exclude="no" LinkedHeaders="" Scope=""/>
  <table xmlns="" ID="DBTabPDum1rY8s3sprz428dbyaY=" Header="no" Caption="no" Exclude="no" LinkedHeaders="" Scope=""/>
  <table xmlns="" ID="vuvjnHrKNHCpcu+bHI2doCduGMY=" Header="no" Caption="no" Exclude="no" LinkedHeaders="" Scope=""/>
  <table xmlns="" ID="yeOGWP28TqfQxvV4tg8ZdOTCiZo=" Header="no" Caption="no" Exclude="no" LinkedHeaders="" Scope=""/>
  <table xmlns="" ID="00O7YosdFSHDHlEqNVqvthsO+EE=" Header="no" Caption="no" Exclude="no" LinkedHeaders="" Scope=""/>
  <table xmlns="" ID="jMPJ78bVyFeibKpqOC7Irs8Ofrc=" Header="no" Caption="no" Exclude="no" LinkedHeaders="" Scope=""/>
  <table xmlns="" ID="E5hcEd2EK6i3gvBkJ35oKqICW60=" Header="no" Caption="no" Exclude="no" LinkedHeaders="" Scope=""/>
  <table xmlns="" ID="7ICosQbeLjKcq8WCKTOWfT6yBgE=" Header="no" Caption="no" Exclude="no" LinkedHeaders="" Scope=""/>
  <table xmlns="" ID="UmMGpRgml6ZvAtM6cyjgcBngW8I=" Header="no" Caption="no" Exclude="no" LinkedHeaders="" Scope=""/>
  <table xmlns="" ID="wz5poo+0QzEcjVon/Q10plB54WE=" Header="no" Caption="no" Exclude="no" LinkedHeaders="" Scope=""/>
  <Shape xmlns="" ID="ChbED95beVUZGxa/cWXcsEVs6A0=" bookmark="no" Order="_x0032_" pdftag="P" isBookmarkSet="no"/>
  <Shape xmlns="" ID="E1It2s0QFoHVcnGeOL8cFiHOfyc=" bookmark="no" Order="_x0032_" pdftag="P" isBookmarkSet="no"/>
  <Shape xmlns="" ID="w3Akbj7bCV9kbGYsXRnhln2nJV8=" bookmark="no" Order="_x0032_" pdftag="P" isBookmarkSet="no"/>
  <Shape xmlns="" ID="B0Jw0oSK4FEYrveWFMYOmRb1V7g=" bookmark="no" Order="_x0032_" pdftag="P" isBookmarkSet="no"/>
  <Shape xmlns="" ID="rzoLbyhA41XnFDU/mAa9cWN973o=" isBookmarkSet="no" Order="_x0031_" bookmark="yes" pdftag="H1" artifact="_x0030_"/>
  <Shape xmlns="" ID="hWVIjgN5JCzDjIKEyjOwu+YjxfY=" isBookmarkSet="no" Order="_x0032_" bookmark="yes" pdftag="H2" artifact="_x0030_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27938</TotalTime>
  <Words>1101</Words>
  <Application>Microsoft Office PowerPoint</Application>
  <PresentationFormat>Widescreen</PresentationFormat>
  <Paragraphs>181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Amatic SC</vt:lpstr>
      <vt:lpstr>Arial</vt:lpstr>
      <vt:lpstr>Calibri</vt:lpstr>
      <vt:lpstr>Courier New</vt:lpstr>
      <vt:lpstr>Nunito</vt:lpstr>
      <vt:lpstr>Tw Cen MT</vt:lpstr>
      <vt:lpstr>Wingdings</vt:lpstr>
      <vt:lpstr>Wingdings 3</vt:lpstr>
      <vt:lpstr>Integral</vt:lpstr>
      <vt:lpstr>Creating a Brain Toolbox: Building Executive Function Skills to Help your students thrive!</vt:lpstr>
      <vt:lpstr>Perspectives…</vt:lpstr>
      <vt:lpstr>What is “Executive Function?”</vt:lpstr>
      <vt:lpstr>Where do I start? (without adding to my plate?)</vt:lpstr>
      <vt:lpstr>Revisiting the Executive Function Tree</vt:lpstr>
      <vt:lpstr>Growing Students’ Executive Function</vt:lpstr>
      <vt:lpstr>Teaching EF Skills:  Part One: Direct teaching</vt:lpstr>
      <vt:lpstr>Embedding EF Support: Opportunities to teach skills with a simple twist</vt:lpstr>
      <vt:lpstr>Directions   Questions (that develop EF!)</vt:lpstr>
      <vt:lpstr>Mini Lessons for Strategies</vt:lpstr>
      <vt:lpstr>Samples</vt:lpstr>
      <vt:lpstr>Teaching EF Skills:  Part Two: Questions and Coaching</vt:lpstr>
      <vt:lpstr>The Magic 7 (questions that develop EF skills)</vt:lpstr>
      <vt:lpstr>Question-Coaching techniques</vt:lpstr>
      <vt:lpstr>Question-Coaching Techniques, continued</vt:lpstr>
      <vt:lpstr>Coaching stems to consider</vt:lpstr>
      <vt:lpstr>Try to Avoid…</vt:lpstr>
      <vt:lpstr>Try to Avoid…continued</vt:lpstr>
      <vt:lpstr>The Magic 7 (questions that develop EF skills) </vt:lpstr>
      <vt:lpstr>Time to practice!</vt:lpstr>
      <vt:lpstr>Let’s Calendar some EF Skills Themes</vt:lpstr>
      <vt:lpstr>Fresh start ideas: Reboot the semester!</vt:lpstr>
      <vt:lpstr>Fresh start ideas: Reboot Your Classroom Space</vt:lpstr>
      <vt:lpstr>You are the hope!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the Cs Conference Presentation 2023: Building Executive Function Skills to Help your students thrive! Part Two: In Your Classrooms</dc:title>
  <dc:creator>Sarah Kesty</dc:creator>
  <cp:lastModifiedBy>Shuyin Maciel</cp:lastModifiedBy>
  <cp:revision>922</cp:revision>
  <dcterms:created xsi:type="dcterms:W3CDTF">2020-04-18T15:28:58Z</dcterms:created>
  <dcterms:modified xsi:type="dcterms:W3CDTF">2023-01-11T09:30:54Z</dcterms:modified>
</cp:coreProperties>
</file>