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00">
          <p15:clr>
            <a:srgbClr val="F26B43"/>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6" autoAdjust="0"/>
  </p:normalViewPr>
  <p:slideViewPr>
    <p:cSldViewPr snapToGrid="0">
      <p:cViewPr varScale="1">
        <p:scale>
          <a:sx n="75" d="100"/>
          <a:sy n="75" d="100"/>
        </p:scale>
        <p:origin x="1224" y="66"/>
      </p:cViewPr>
      <p:guideLst>
        <p:guide orient="horz" pos="3600"/>
        <p:guide pos="3840"/>
      </p:guideLst>
    </p:cSldViewPr>
  </p:slideViewPr>
  <p:outlineViewPr>
    <p:cViewPr>
      <p:scale>
        <a:sx n="33" d="100"/>
        <a:sy n="33" d="100"/>
      </p:scale>
      <p:origin x="0" y="-21552"/>
    </p:cViewPr>
  </p:outlineViewPr>
  <p:notesTextViewPr>
    <p:cViewPr>
      <p:scale>
        <a:sx n="1" d="1"/>
        <a:sy n="1" d="1"/>
      </p:scale>
      <p:origin x="0" y="0"/>
    </p:cViewPr>
  </p:notesTextViewPr>
  <p:notesViewPr>
    <p:cSldViewPr snapToGrid="0">
      <p:cViewPr varScale="1">
        <p:scale>
          <a:sx n="88" d="100"/>
          <a:sy n="88" d="100"/>
        </p:scale>
        <p:origin x="435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b4d85e65be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237" name="Google Shape;237;g1b4d85e65be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4d85e65be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g1b4d85e65be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b4d85e65b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251" name="Google Shape;251;g1b4d85e65b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b79b0b5a6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8" name="Google Shape;258;g1b79b0b5a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b4d85e65be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g1b4d85e65be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b4d85e65be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1b4d85e65be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b4d85e65be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b4d85e65be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b4d85e65be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g1b4d85e65be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b4d85e65be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295" name="Google Shape;295;g1b4d85e65b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b4d85e65be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p>
        </p:txBody>
      </p:sp>
      <p:sp>
        <p:nvSpPr>
          <p:cNvPr id="302" name="Google Shape;302;g1b4d85e65be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b79b0b5a6e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309" name="Google Shape;309;g1b79b0b5a6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b4d85e65be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b4d85e65be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b79b0b5a6e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1b79b0b5a6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b79b0b5a6e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1b79b0b5a6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b4d85e65be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b4d85e65be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b4d85e65be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347" name="Google Shape;347;g1b4d85e65be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b4d85e65b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1b4d85e65b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b4d85e65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pPr>
            <a:endParaRPr dirty="0"/>
          </a:p>
        </p:txBody>
      </p:sp>
      <p:sp>
        <p:nvSpPr>
          <p:cNvPr id="184" name="Google Shape;184;g1b4d85e65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4d85e65be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b4d85e65be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b79b0b5a6e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1b79b0b5a6e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79b0b5a6e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3" name="Google Shape;223;g1b79b0b5a6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b4d85e65be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g1b4d85e65b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with conference logo only">
  <p:cSld name="Title Slide - with conference logo only">
    <p:spTree>
      <p:nvGrpSpPr>
        <p:cNvPr id="1" name="Shape 16"/>
        <p:cNvGrpSpPr/>
        <p:nvPr/>
      </p:nvGrpSpPr>
      <p:grpSpPr>
        <a:xfrm>
          <a:off x="0" y="0"/>
          <a:ext cx="0" cy="0"/>
          <a:chOff x="0" y="0"/>
          <a:chExt cx="0" cy="0"/>
        </a:xfrm>
      </p:grpSpPr>
      <p:sp>
        <p:nvSpPr>
          <p:cNvPr id="17" name="Google Shape;17;p2"/>
          <p:cNvSpPr/>
          <p:nvPr/>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8" name="Google Shape;18;p2"/>
          <p:cNvSpPr txBox="1">
            <a:spLocks noGrp="1"/>
          </p:cNvSpPr>
          <p:nvPr>
            <p:ph type="ctrTitle"/>
          </p:nvPr>
        </p:nvSpPr>
        <p:spPr>
          <a:xfrm>
            <a:off x="582804" y="2053233"/>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82804" y="3067318"/>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1200"/>
              </a:spcBef>
              <a:spcAft>
                <a:spcPts val="0"/>
              </a:spcAft>
              <a:buSzPts val="1764"/>
              <a:buNone/>
              <a:defRPr sz="1800"/>
            </a:lvl3pPr>
            <a:lvl4pPr lvl="3" algn="ctr">
              <a:lnSpc>
                <a:spcPct val="90000"/>
              </a:lnSpc>
              <a:spcBef>
                <a:spcPts val="1200"/>
              </a:spcBef>
              <a:spcAft>
                <a:spcPts val="0"/>
              </a:spcAft>
              <a:buSzPts val="1260"/>
              <a:buNone/>
              <a:defRPr sz="1800"/>
            </a:lvl4pPr>
            <a:lvl5pPr lvl="4" algn="ctr">
              <a:lnSpc>
                <a:spcPct val="90000"/>
              </a:lnSpc>
              <a:spcBef>
                <a:spcPts val="400"/>
              </a:spcBef>
              <a:spcAft>
                <a:spcPts val="0"/>
              </a:spcAft>
              <a:buSzPts val="1692"/>
              <a:buNone/>
              <a:defRPr sz="1800"/>
            </a:lvl5pPr>
            <a:lvl6pPr lvl="5" algn="ctr">
              <a:lnSpc>
                <a:spcPct val="90000"/>
              </a:lnSpc>
              <a:spcBef>
                <a:spcPts val="400"/>
              </a:spcBef>
              <a:spcAft>
                <a:spcPts val="0"/>
              </a:spcAft>
              <a:buSzPts val="1620"/>
              <a:buNone/>
              <a:defRPr sz="1800"/>
            </a:lvl6pPr>
            <a:lvl7pPr lvl="6" algn="ctr">
              <a:lnSpc>
                <a:spcPct val="90000"/>
              </a:lnSpc>
              <a:spcBef>
                <a:spcPts val="12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0" name="Google Shape;20;p2"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2"/>
          <p:cNvSpPr txBox="1">
            <a:spLocks noGrp="1"/>
          </p:cNvSpPr>
          <p:nvPr>
            <p:ph type="sldNum" idx="12"/>
          </p:nvPr>
        </p:nvSpPr>
        <p:spPr>
          <a:xfrm>
            <a:off x="11714698" y="-10633"/>
            <a:ext cx="478248" cy="303027"/>
          </a:xfrm>
          <a:prstGeom prst="rect">
            <a:avLst/>
          </a:prstGeom>
          <a:solidFill>
            <a:srgbClr val="0083BF"/>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22" name="Google Shape;22;p2"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23" name="Google Shape;23;p2"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3037533" y="607394"/>
            <a:ext cx="6116934" cy="13593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able centered  with Caption">
  <p:cSld name="Title and Table centered  with Caption">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82" name="Google Shape;82;p11"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3" name="Google Shape;83;p11"/>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11"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 with conference plus 1 additional logo">
  <p:cSld name="Title Slide - with conference plus 1 additional logo">
    <p:spTree>
      <p:nvGrpSpPr>
        <p:cNvPr id="1" name="Shape 85"/>
        <p:cNvGrpSpPr/>
        <p:nvPr/>
      </p:nvGrpSpPr>
      <p:grpSpPr>
        <a:xfrm>
          <a:off x="0" y="0"/>
          <a:ext cx="0" cy="0"/>
          <a:chOff x="0" y="0"/>
          <a:chExt cx="0" cy="0"/>
        </a:xfrm>
      </p:grpSpPr>
      <p:sp>
        <p:nvSpPr>
          <p:cNvPr id="86" name="Google Shape;86;p12"/>
          <p:cNvSpPr>
            <a:spLocks noGrp="1"/>
          </p:cNvSpPr>
          <p:nvPr>
            <p:ph type="pic" idx="2"/>
          </p:nvPr>
        </p:nvSpPr>
        <p:spPr>
          <a:xfrm>
            <a:off x="5429471" y="4656908"/>
            <a:ext cx="1274233" cy="1054797"/>
          </a:xfrm>
          <a:prstGeom prst="rect">
            <a:avLst/>
          </a:prstGeom>
          <a:solidFill>
            <a:srgbClr val="DDEAF6"/>
          </a:solidFill>
          <a:ln>
            <a:noFill/>
          </a:ln>
        </p:spPr>
      </p:sp>
      <p:sp>
        <p:nvSpPr>
          <p:cNvPr id="87" name="Google Shape;87;p12"/>
          <p:cNvSpPr/>
          <p:nvPr/>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88" name="Google Shape;88;p12"/>
          <p:cNvSpPr txBox="1">
            <a:spLocks noGrp="1"/>
          </p:cNvSpPr>
          <p:nvPr>
            <p:ph type="ctrTitle"/>
          </p:nvPr>
        </p:nvSpPr>
        <p:spPr>
          <a:xfrm>
            <a:off x="582804" y="2050989"/>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ubTitle" idx="1"/>
          </p:nvPr>
        </p:nvSpPr>
        <p:spPr>
          <a:xfrm>
            <a:off x="582804" y="307872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1200"/>
              </a:spcBef>
              <a:spcAft>
                <a:spcPts val="0"/>
              </a:spcAft>
              <a:buSzPts val="1764"/>
              <a:buNone/>
              <a:defRPr sz="1800"/>
            </a:lvl3pPr>
            <a:lvl4pPr lvl="3" algn="ctr">
              <a:lnSpc>
                <a:spcPct val="90000"/>
              </a:lnSpc>
              <a:spcBef>
                <a:spcPts val="1200"/>
              </a:spcBef>
              <a:spcAft>
                <a:spcPts val="0"/>
              </a:spcAft>
              <a:buSzPts val="1260"/>
              <a:buNone/>
              <a:defRPr sz="1800"/>
            </a:lvl4pPr>
            <a:lvl5pPr lvl="4" algn="ctr">
              <a:lnSpc>
                <a:spcPct val="90000"/>
              </a:lnSpc>
              <a:spcBef>
                <a:spcPts val="400"/>
              </a:spcBef>
              <a:spcAft>
                <a:spcPts val="0"/>
              </a:spcAft>
              <a:buSzPts val="1692"/>
              <a:buNone/>
              <a:defRPr sz="1800"/>
            </a:lvl5pPr>
            <a:lvl6pPr lvl="5" algn="ctr">
              <a:lnSpc>
                <a:spcPct val="90000"/>
              </a:lnSpc>
              <a:spcBef>
                <a:spcPts val="400"/>
              </a:spcBef>
              <a:spcAft>
                <a:spcPts val="0"/>
              </a:spcAft>
              <a:buSzPts val="1620"/>
              <a:buNone/>
              <a:defRPr sz="1800"/>
            </a:lvl6pPr>
            <a:lvl7pPr lvl="6" algn="ctr">
              <a:lnSpc>
                <a:spcPct val="90000"/>
              </a:lnSpc>
              <a:spcBef>
                <a:spcPts val="12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90" name="Google Shape;90;p12"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1" name="Google Shape;91;p12"/>
          <p:cNvSpPr txBox="1">
            <a:spLocks noGrp="1"/>
          </p:cNvSpPr>
          <p:nvPr>
            <p:ph type="sldNum" idx="12"/>
          </p:nvPr>
        </p:nvSpPr>
        <p:spPr>
          <a:xfrm>
            <a:off x="11714698" y="-10633"/>
            <a:ext cx="478248" cy="303027"/>
          </a:xfrm>
          <a:prstGeom prst="rect">
            <a:avLst/>
          </a:prstGeom>
          <a:solidFill>
            <a:srgbClr val="0083BF"/>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2"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93" name="Google Shape;93;p12" descr="Charting the Cs: Cooperation, Communication and Collaboration."/>
          <p:cNvPicPr preferRelativeResize="0"/>
          <p:nvPr/>
        </p:nvPicPr>
        <p:blipFill rotWithShape="1">
          <a:blip r:embed="rId2">
            <a:alphaModFix/>
          </a:blip>
          <a:srcRect/>
          <a:stretch/>
        </p:blipFill>
        <p:spPr>
          <a:xfrm>
            <a:off x="3037533" y="607394"/>
            <a:ext cx="6116934" cy="13593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 with conference plus 2 additional logos">
  <p:cSld name="1_Title Slide - with conference plus 2 additional logos">
    <p:spTree>
      <p:nvGrpSpPr>
        <p:cNvPr id="1" name="Shape 94"/>
        <p:cNvGrpSpPr/>
        <p:nvPr/>
      </p:nvGrpSpPr>
      <p:grpSpPr>
        <a:xfrm>
          <a:off x="0" y="0"/>
          <a:ext cx="0" cy="0"/>
          <a:chOff x="0" y="0"/>
          <a:chExt cx="0" cy="0"/>
        </a:xfrm>
      </p:grpSpPr>
      <p:sp>
        <p:nvSpPr>
          <p:cNvPr id="95" name="Google Shape;95;p13"/>
          <p:cNvSpPr>
            <a:spLocks noGrp="1"/>
          </p:cNvSpPr>
          <p:nvPr>
            <p:ph type="pic" idx="2"/>
          </p:nvPr>
        </p:nvSpPr>
        <p:spPr>
          <a:xfrm>
            <a:off x="4691536" y="4656908"/>
            <a:ext cx="1274233" cy="1054797"/>
          </a:xfrm>
          <a:prstGeom prst="rect">
            <a:avLst/>
          </a:prstGeom>
          <a:solidFill>
            <a:srgbClr val="DDEAF6"/>
          </a:solidFill>
          <a:ln>
            <a:noFill/>
          </a:ln>
        </p:spPr>
      </p:sp>
      <p:sp>
        <p:nvSpPr>
          <p:cNvPr id="96" name="Google Shape;96;p13"/>
          <p:cNvSpPr>
            <a:spLocks noGrp="1"/>
          </p:cNvSpPr>
          <p:nvPr>
            <p:ph type="pic" idx="3"/>
          </p:nvPr>
        </p:nvSpPr>
        <p:spPr>
          <a:xfrm>
            <a:off x="6232034" y="4660196"/>
            <a:ext cx="1274233" cy="1054797"/>
          </a:xfrm>
          <a:prstGeom prst="rect">
            <a:avLst/>
          </a:prstGeom>
          <a:solidFill>
            <a:srgbClr val="DDEAF6"/>
          </a:solidFill>
          <a:ln>
            <a:noFill/>
          </a:ln>
        </p:spPr>
      </p:sp>
      <p:sp>
        <p:nvSpPr>
          <p:cNvPr id="97" name="Google Shape;97;p13"/>
          <p:cNvSpPr/>
          <p:nvPr/>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98" name="Google Shape;98;p13"/>
          <p:cNvSpPr txBox="1">
            <a:spLocks noGrp="1"/>
          </p:cNvSpPr>
          <p:nvPr>
            <p:ph type="ctrTitle"/>
          </p:nvPr>
        </p:nvSpPr>
        <p:spPr>
          <a:xfrm>
            <a:off x="582804" y="2050989"/>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1"/>
          </p:nvPr>
        </p:nvSpPr>
        <p:spPr>
          <a:xfrm>
            <a:off x="582804" y="307872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1200"/>
              </a:spcBef>
              <a:spcAft>
                <a:spcPts val="0"/>
              </a:spcAft>
              <a:buSzPts val="1764"/>
              <a:buNone/>
              <a:defRPr sz="1800"/>
            </a:lvl3pPr>
            <a:lvl4pPr lvl="3" algn="ctr">
              <a:lnSpc>
                <a:spcPct val="90000"/>
              </a:lnSpc>
              <a:spcBef>
                <a:spcPts val="1200"/>
              </a:spcBef>
              <a:spcAft>
                <a:spcPts val="0"/>
              </a:spcAft>
              <a:buSzPts val="1260"/>
              <a:buNone/>
              <a:defRPr sz="1800"/>
            </a:lvl4pPr>
            <a:lvl5pPr lvl="4" algn="ctr">
              <a:lnSpc>
                <a:spcPct val="90000"/>
              </a:lnSpc>
              <a:spcBef>
                <a:spcPts val="400"/>
              </a:spcBef>
              <a:spcAft>
                <a:spcPts val="0"/>
              </a:spcAft>
              <a:buSzPts val="1692"/>
              <a:buNone/>
              <a:defRPr sz="1800"/>
            </a:lvl5pPr>
            <a:lvl6pPr lvl="5" algn="ctr">
              <a:lnSpc>
                <a:spcPct val="90000"/>
              </a:lnSpc>
              <a:spcBef>
                <a:spcPts val="400"/>
              </a:spcBef>
              <a:spcAft>
                <a:spcPts val="0"/>
              </a:spcAft>
              <a:buSzPts val="1620"/>
              <a:buNone/>
              <a:defRPr sz="1800"/>
            </a:lvl6pPr>
            <a:lvl7pPr lvl="6" algn="ctr">
              <a:lnSpc>
                <a:spcPct val="90000"/>
              </a:lnSpc>
              <a:spcBef>
                <a:spcPts val="12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00" name="Google Shape;100;p13"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1" name="Google Shape;101;p13"/>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p13"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03" name="Google Shape;103;p13" descr="Charting the Cs: Cooperation, Communication and Collaboration."/>
          <p:cNvPicPr preferRelativeResize="0"/>
          <p:nvPr/>
        </p:nvPicPr>
        <p:blipFill rotWithShape="1">
          <a:blip r:embed="rId2">
            <a:alphaModFix/>
          </a:blip>
          <a:srcRect/>
          <a:stretch/>
        </p:blipFill>
        <p:spPr>
          <a:xfrm>
            <a:off x="3037533" y="607394"/>
            <a:ext cx="6116934" cy="13593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 with conference logo plus 3 additional logos">
  <p:cSld name="Title Slide - with conference logo plus 3 additional logos">
    <p:spTree>
      <p:nvGrpSpPr>
        <p:cNvPr id="1" name="Shape 104"/>
        <p:cNvGrpSpPr/>
        <p:nvPr/>
      </p:nvGrpSpPr>
      <p:grpSpPr>
        <a:xfrm>
          <a:off x="0" y="0"/>
          <a:ext cx="0" cy="0"/>
          <a:chOff x="0" y="0"/>
          <a:chExt cx="0" cy="0"/>
        </a:xfrm>
      </p:grpSpPr>
      <p:sp>
        <p:nvSpPr>
          <p:cNvPr id="105" name="Google Shape;105;p14"/>
          <p:cNvSpPr>
            <a:spLocks noGrp="1"/>
          </p:cNvSpPr>
          <p:nvPr>
            <p:ph type="pic" idx="2"/>
          </p:nvPr>
        </p:nvSpPr>
        <p:spPr>
          <a:xfrm>
            <a:off x="3534548" y="4725155"/>
            <a:ext cx="1347833" cy="999076"/>
          </a:xfrm>
          <a:prstGeom prst="rect">
            <a:avLst/>
          </a:prstGeom>
          <a:solidFill>
            <a:srgbClr val="DDEAF6"/>
          </a:solidFill>
          <a:ln>
            <a:noFill/>
          </a:ln>
        </p:spPr>
      </p:sp>
      <p:sp>
        <p:nvSpPr>
          <p:cNvPr id="106" name="Google Shape;106;p14"/>
          <p:cNvSpPr>
            <a:spLocks noGrp="1"/>
          </p:cNvSpPr>
          <p:nvPr>
            <p:ph type="pic" idx="3"/>
          </p:nvPr>
        </p:nvSpPr>
        <p:spPr>
          <a:xfrm>
            <a:off x="5411938" y="4715918"/>
            <a:ext cx="1347833" cy="999076"/>
          </a:xfrm>
          <a:prstGeom prst="rect">
            <a:avLst/>
          </a:prstGeom>
          <a:solidFill>
            <a:srgbClr val="DDEAF6"/>
          </a:solidFill>
          <a:ln>
            <a:noFill/>
          </a:ln>
        </p:spPr>
      </p:sp>
      <p:sp>
        <p:nvSpPr>
          <p:cNvPr id="107" name="Google Shape;107;p14"/>
          <p:cNvSpPr>
            <a:spLocks noGrp="1"/>
          </p:cNvSpPr>
          <p:nvPr>
            <p:ph type="pic" idx="4"/>
          </p:nvPr>
        </p:nvSpPr>
        <p:spPr>
          <a:xfrm>
            <a:off x="7252647" y="4715917"/>
            <a:ext cx="1347833" cy="999076"/>
          </a:xfrm>
          <a:prstGeom prst="rect">
            <a:avLst/>
          </a:prstGeom>
          <a:solidFill>
            <a:srgbClr val="DDEAF6"/>
          </a:solidFill>
          <a:ln>
            <a:noFill/>
          </a:ln>
        </p:spPr>
      </p:sp>
      <p:sp>
        <p:nvSpPr>
          <p:cNvPr id="108" name="Google Shape;108;p14"/>
          <p:cNvSpPr/>
          <p:nvPr/>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09" name="Google Shape;109;p14"/>
          <p:cNvSpPr txBox="1">
            <a:spLocks noGrp="1"/>
          </p:cNvSpPr>
          <p:nvPr>
            <p:ph type="ctrTitle"/>
          </p:nvPr>
        </p:nvSpPr>
        <p:spPr>
          <a:xfrm>
            <a:off x="582804" y="2039585"/>
            <a:ext cx="11019187"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subTitle" idx="1"/>
          </p:nvPr>
        </p:nvSpPr>
        <p:spPr>
          <a:xfrm>
            <a:off x="582804" y="3051037"/>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1200"/>
              </a:spcBef>
              <a:spcAft>
                <a:spcPts val="0"/>
              </a:spcAft>
              <a:buSzPts val="1764"/>
              <a:buNone/>
              <a:defRPr sz="1800"/>
            </a:lvl3pPr>
            <a:lvl4pPr lvl="3" algn="ctr">
              <a:lnSpc>
                <a:spcPct val="90000"/>
              </a:lnSpc>
              <a:spcBef>
                <a:spcPts val="1200"/>
              </a:spcBef>
              <a:spcAft>
                <a:spcPts val="0"/>
              </a:spcAft>
              <a:buSzPts val="1260"/>
              <a:buNone/>
              <a:defRPr sz="1800"/>
            </a:lvl4pPr>
            <a:lvl5pPr lvl="4" algn="ctr">
              <a:lnSpc>
                <a:spcPct val="90000"/>
              </a:lnSpc>
              <a:spcBef>
                <a:spcPts val="400"/>
              </a:spcBef>
              <a:spcAft>
                <a:spcPts val="0"/>
              </a:spcAft>
              <a:buSzPts val="1692"/>
              <a:buNone/>
              <a:defRPr sz="1800"/>
            </a:lvl5pPr>
            <a:lvl6pPr lvl="5" algn="ctr">
              <a:lnSpc>
                <a:spcPct val="90000"/>
              </a:lnSpc>
              <a:spcBef>
                <a:spcPts val="400"/>
              </a:spcBef>
              <a:spcAft>
                <a:spcPts val="0"/>
              </a:spcAft>
              <a:buSzPts val="1620"/>
              <a:buNone/>
              <a:defRPr sz="1800"/>
            </a:lvl6pPr>
            <a:lvl7pPr lvl="6" algn="ctr">
              <a:lnSpc>
                <a:spcPct val="90000"/>
              </a:lnSpc>
              <a:spcBef>
                <a:spcPts val="12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11" name="Google Shape;111;p14"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2" name="Google Shape;112;p14"/>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p14"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14" name="Google Shape;114;p14" descr="Charting the Cs: Cooperation, Communication and Collaboration."/>
          <p:cNvPicPr preferRelativeResize="0"/>
          <p:nvPr/>
        </p:nvPicPr>
        <p:blipFill rotWithShape="1">
          <a:blip r:embed="rId2">
            <a:alphaModFix/>
          </a:blip>
          <a:srcRect/>
          <a:stretch/>
        </p:blipFill>
        <p:spPr>
          <a:xfrm>
            <a:off x="3037533" y="607394"/>
            <a:ext cx="6116934" cy="13593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Content and 1 Picture horizontal with Caption">
  <p:cSld name="Title, Content and 1 Picture horizontal with Caption">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a:spLocks noGrp="1"/>
          </p:cNvSpPr>
          <p:nvPr>
            <p:ph type="pic" idx="2"/>
          </p:nvPr>
        </p:nvSpPr>
        <p:spPr>
          <a:xfrm>
            <a:off x="6256626" y="1962733"/>
            <a:ext cx="5329237" cy="3493874"/>
          </a:xfrm>
          <a:prstGeom prst="rect">
            <a:avLst/>
          </a:prstGeom>
          <a:solidFill>
            <a:srgbClr val="DDEAF6"/>
          </a:solidFill>
          <a:ln>
            <a:noFill/>
          </a:ln>
        </p:spPr>
      </p:sp>
      <p:sp>
        <p:nvSpPr>
          <p:cNvPr id="118" name="Google Shape;118;p15"/>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19" name="Google Shape;119;p15"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0" name="Google Shape;120;p15"/>
          <p:cNvSpPr txBox="1">
            <a:spLocks noGrp="1"/>
          </p:cNvSpPr>
          <p:nvPr>
            <p:ph type="body" idx="1"/>
          </p:nvPr>
        </p:nvSpPr>
        <p:spPr>
          <a:xfrm>
            <a:off x="597946" y="1841231"/>
            <a:ext cx="5473002" cy="3889247"/>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1" name="Google Shape;121;p15"/>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p15"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Picture centered with Caption">
  <p:cSld name="Title, Picture centered with Caption">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a:spLocks noGrp="1"/>
          </p:cNvSpPr>
          <p:nvPr>
            <p:ph type="pic" idx="2"/>
          </p:nvPr>
        </p:nvSpPr>
        <p:spPr>
          <a:xfrm>
            <a:off x="1471449" y="1830722"/>
            <a:ext cx="9249104" cy="3873768"/>
          </a:xfrm>
          <a:prstGeom prst="rect">
            <a:avLst/>
          </a:prstGeom>
          <a:solidFill>
            <a:srgbClr val="DDEAF6"/>
          </a:solidFill>
          <a:ln>
            <a:noFill/>
          </a:ln>
        </p:spPr>
      </p:sp>
      <p:sp>
        <p:nvSpPr>
          <p:cNvPr id="126" name="Google Shape;126;p16"/>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27" name="Google Shape;127;p16"/>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8" name="Google Shape;128;p16"/>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29" name="Google Shape;129;p16"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End slide - with conference logo plus one additional">
  <p:cSld name="End slide - with conference logo plus one additional">
    <p:spTree>
      <p:nvGrpSpPr>
        <p:cNvPr id="1" name="Shape 130"/>
        <p:cNvGrpSpPr/>
        <p:nvPr/>
      </p:nvGrpSpPr>
      <p:grpSpPr>
        <a:xfrm>
          <a:off x="0" y="0"/>
          <a:ext cx="0" cy="0"/>
          <a:chOff x="0" y="0"/>
          <a:chExt cx="0" cy="0"/>
        </a:xfrm>
      </p:grpSpPr>
      <p:sp>
        <p:nvSpPr>
          <p:cNvPr id="131" name="Google Shape;131;p17"/>
          <p:cNvSpPr txBox="1">
            <a:spLocks noGrp="1"/>
          </p:cNvSpPr>
          <p:nvPr>
            <p:ph type="ctrTitle"/>
          </p:nvPr>
        </p:nvSpPr>
        <p:spPr>
          <a:xfrm>
            <a:off x="592138" y="1947592"/>
            <a:ext cx="10999281"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200"/>
              <a:buFont typeface="Calibri"/>
              <a:buNone/>
              <a:defRPr sz="32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7"/>
          <p:cNvSpPr txBox="1">
            <a:spLocks noGrp="1"/>
          </p:cNvSpPr>
          <p:nvPr>
            <p:ph type="body" idx="1"/>
          </p:nvPr>
        </p:nvSpPr>
        <p:spPr>
          <a:xfrm>
            <a:off x="622998" y="3047720"/>
            <a:ext cx="10978994" cy="1452768"/>
          </a:xfrm>
          <a:prstGeom prst="rect">
            <a:avLst/>
          </a:prstGeom>
          <a:noFill/>
          <a:ln>
            <a:noFill/>
          </a:ln>
        </p:spPr>
        <p:txBody>
          <a:bodyPr spcFirstLastPara="1" wrap="square" lIns="45700" tIns="45700" rIns="45700" bIns="45700" anchor="t" anchorCtr="0">
            <a:noAutofit/>
          </a:bodyPr>
          <a:lstStyle>
            <a:lvl1pPr marL="457200" lvl="0" indent="-355600" algn="ctr">
              <a:lnSpc>
                <a:spcPct val="90000"/>
              </a:lnSpc>
              <a:spcBef>
                <a:spcPts val="1200"/>
              </a:spcBef>
              <a:spcAft>
                <a:spcPts val="0"/>
              </a:spcAft>
              <a:buSzPts val="2000"/>
              <a:buChar char=" "/>
              <a:defRPr sz="2000"/>
            </a:lvl1pPr>
            <a:lvl2pPr marL="914400" lvl="1" indent="-365760" algn="ctr">
              <a:lnSpc>
                <a:spcPct val="90000"/>
              </a:lnSpc>
              <a:spcBef>
                <a:spcPts val="1200"/>
              </a:spcBef>
              <a:spcAft>
                <a:spcPts val="0"/>
              </a:spcAft>
              <a:buClr>
                <a:srgbClr val="003399"/>
              </a:buClr>
              <a:buSzPts val="2160"/>
              <a:buFont typeface="Calibri"/>
              <a:buChar char="•"/>
              <a:defRPr sz="2000"/>
            </a:lvl2pPr>
            <a:lvl3pPr marL="1371600" lvl="2" indent="-330200" algn="ctr">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ctr">
              <a:lnSpc>
                <a:spcPct val="90000"/>
              </a:lnSpc>
              <a:spcBef>
                <a:spcPts val="400"/>
              </a:spcBef>
              <a:spcAft>
                <a:spcPts val="0"/>
              </a:spcAft>
              <a:buClr>
                <a:srgbClr val="003399"/>
              </a:buClr>
              <a:buSzPts val="1880"/>
              <a:buFont typeface="Noto Sans Symbols"/>
              <a:buChar char="▪"/>
              <a:defRPr sz="2000"/>
            </a:lvl5pPr>
            <a:lvl6pPr marL="2743200" lvl="5" indent="-330200" algn="ctr">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3" name="Google Shape;133;p17"/>
          <p:cNvSpPr>
            <a:spLocks noGrp="1"/>
          </p:cNvSpPr>
          <p:nvPr>
            <p:ph type="pic" idx="2"/>
          </p:nvPr>
        </p:nvSpPr>
        <p:spPr>
          <a:xfrm>
            <a:off x="5484866" y="4579218"/>
            <a:ext cx="1311722" cy="1143000"/>
          </a:xfrm>
          <a:prstGeom prst="rect">
            <a:avLst/>
          </a:prstGeom>
          <a:solidFill>
            <a:srgbClr val="DDEAF6"/>
          </a:solidFill>
          <a:ln>
            <a:noFill/>
          </a:ln>
        </p:spPr>
      </p:sp>
      <p:sp>
        <p:nvSpPr>
          <p:cNvPr id="134" name="Google Shape;134;p17"/>
          <p:cNvSpPr/>
          <p:nvPr/>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35" name="Google Shape;135;p17"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6" name="Google Shape;136;p17"/>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7"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38" name="Google Shape;138;p17" descr="Charting the Cs: Cooperation, Communication and Collaboration."/>
          <p:cNvPicPr preferRelativeResize="0"/>
          <p:nvPr/>
        </p:nvPicPr>
        <p:blipFill rotWithShape="1">
          <a:blip r:embed="rId2">
            <a:alphaModFix/>
          </a:blip>
          <a:srcRect/>
          <a:stretch/>
        </p:blipFill>
        <p:spPr>
          <a:xfrm>
            <a:off x="3460615" y="621042"/>
            <a:ext cx="5293289" cy="1176287"/>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End slide - with conference logo plus 2 additional logos">
  <p:cSld name="End slide - with conference logo plus 2 additional logos">
    <p:spTree>
      <p:nvGrpSpPr>
        <p:cNvPr id="1" name="Shape 139"/>
        <p:cNvGrpSpPr/>
        <p:nvPr/>
      </p:nvGrpSpPr>
      <p:grpSpPr>
        <a:xfrm>
          <a:off x="0" y="0"/>
          <a:ext cx="0" cy="0"/>
          <a:chOff x="0" y="0"/>
          <a:chExt cx="0" cy="0"/>
        </a:xfrm>
      </p:grpSpPr>
      <p:sp>
        <p:nvSpPr>
          <p:cNvPr id="140" name="Google Shape;140;p18"/>
          <p:cNvSpPr txBox="1">
            <a:spLocks noGrp="1"/>
          </p:cNvSpPr>
          <p:nvPr>
            <p:ph type="ctrTitle"/>
          </p:nvPr>
        </p:nvSpPr>
        <p:spPr>
          <a:xfrm>
            <a:off x="592138" y="1947592"/>
            <a:ext cx="10999281"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200"/>
              <a:buFont typeface="Calibri"/>
              <a:buNone/>
              <a:defRPr sz="32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body" idx="1"/>
          </p:nvPr>
        </p:nvSpPr>
        <p:spPr>
          <a:xfrm>
            <a:off x="622998" y="3047720"/>
            <a:ext cx="10978994" cy="1452768"/>
          </a:xfrm>
          <a:prstGeom prst="rect">
            <a:avLst/>
          </a:prstGeom>
          <a:noFill/>
          <a:ln>
            <a:noFill/>
          </a:ln>
        </p:spPr>
        <p:txBody>
          <a:bodyPr spcFirstLastPara="1" wrap="square" lIns="45700" tIns="45700" rIns="45700" bIns="45700" anchor="t" anchorCtr="0">
            <a:noAutofit/>
          </a:bodyPr>
          <a:lstStyle>
            <a:lvl1pPr marL="457200" lvl="0" indent="-355600" algn="ctr">
              <a:lnSpc>
                <a:spcPct val="90000"/>
              </a:lnSpc>
              <a:spcBef>
                <a:spcPts val="1200"/>
              </a:spcBef>
              <a:spcAft>
                <a:spcPts val="0"/>
              </a:spcAft>
              <a:buSzPts val="2000"/>
              <a:buChar char=" "/>
              <a:defRPr sz="2000"/>
            </a:lvl1pPr>
            <a:lvl2pPr marL="914400" lvl="1" indent="-365760" algn="ctr">
              <a:lnSpc>
                <a:spcPct val="90000"/>
              </a:lnSpc>
              <a:spcBef>
                <a:spcPts val="1200"/>
              </a:spcBef>
              <a:spcAft>
                <a:spcPts val="0"/>
              </a:spcAft>
              <a:buClr>
                <a:srgbClr val="003399"/>
              </a:buClr>
              <a:buSzPts val="2160"/>
              <a:buFont typeface="Calibri"/>
              <a:buChar char="•"/>
              <a:defRPr sz="2000"/>
            </a:lvl2pPr>
            <a:lvl3pPr marL="1371600" lvl="2" indent="-330200" algn="ctr">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ctr">
              <a:lnSpc>
                <a:spcPct val="90000"/>
              </a:lnSpc>
              <a:spcBef>
                <a:spcPts val="400"/>
              </a:spcBef>
              <a:spcAft>
                <a:spcPts val="0"/>
              </a:spcAft>
              <a:buClr>
                <a:srgbClr val="003399"/>
              </a:buClr>
              <a:buSzPts val="1880"/>
              <a:buFont typeface="Noto Sans Symbols"/>
              <a:buChar char="▪"/>
              <a:defRPr sz="2000"/>
            </a:lvl5pPr>
            <a:lvl6pPr marL="2743200" lvl="5" indent="-330200" algn="ctr">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2" name="Google Shape;142;p18"/>
          <p:cNvSpPr>
            <a:spLocks noGrp="1"/>
          </p:cNvSpPr>
          <p:nvPr>
            <p:ph type="pic" idx="2"/>
          </p:nvPr>
        </p:nvSpPr>
        <p:spPr>
          <a:xfrm>
            <a:off x="4611402" y="4579218"/>
            <a:ext cx="1311722" cy="1143000"/>
          </a:xfrm>
          <a:prstGeom prst="rect">
            <a:avLst/>
          </a:prstGeom>
          <a:solidFill>
            <a:srgbClr val="DDEAF6"/>
          </a:solidFill>
          <a:ln>
            <a:noFill/>
          </a:ln>
        </p:spPr>
      </p:sp>
      <p:sp>
        <p:nvSpPr>
          <p:cNvPr id="143" name="Google Shape;143;p18"/>
          <p:cNvSpPr/>
          <p:nvPr/>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44" name="Google Shape;144;p18"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5" name="Google Shape;145;p18"/>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p18"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47" name="Google Shape;147;p18" descr="Charting the Cs: Cooperation, Communication and Collaboration."/>
          <p:cNvPicPr preferRelativeResize="0"/>
          <p:nvPr/>
        </p:nvPicPr>
        <p:blipFill rotWithShape="1">
          <a:blip r:embed="rId2">
            <a:alphaModFix/>
          </a:blip>
          <a:srcRect/>
          <a:stretch/>
        </p:blipFill>
        <p:spPr>
          <a:xfrm>
            <a:off x="3460615" y="621042"/>
            <a:ext cx="5293289" cy="1176287"/>
          </a:xfrm>
          <a:prstGeom prst="rect">
            <a:avLst/>
          </a:prstGeom>
          <a:noFill/>
          <a:ln>
            <a:noFill/>
          </a:ln>
        </p:spPr>
      </p:pic>
      <p:sp>
        <p:nvSpPr>
          <p:cNvPr id="148" name="Google Shape;148;p18"/>
          <p:cNvSpPr>
            <a:spLocks noGrp="1"/>
          </p:cNvSpPr>
          <p:nvPr>
            <p:ph type="pic" idx="3"/>
          </p:nvPr>
        </p:nvSpPr>
        <p:spPr>
          <a:xfrm>
            <a:off x="6284274" y="4572335"/>
            <a:ext cx="1311723" cy="1143000"/>
          </a:xfrm>
          <a:prstGeom prst="rect">
            <a:avLst/>
          </a:prstGeom>
          <a:solidFill>
            <a:srgbClr val="DDEAF6"/>
          </a:solidFill>
          <a:ln>
            <a:noFill/>
          </a:ln>
        </p:spPr>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End slide - with conference logo plus 3 additional logos">
  <p:cSld name="End slide - with conference logo plus 3 additional logos">
    <p:spTree>
      <p:nvGrpSpPr>
        <p:cNvPr id="1" name="Shape 149"/>
        <p:cNvGrpSpPr/>
        <p:nvPr/>
      </p:nvGrpSpPr>
      <p:grpSpPr>
        <a:xfrm>
          <a:off x="0" y="0"/>
          <a:ext cx="0" cy="0"/>
          <a:chOff x="0" y="0"/>
          <a:chExt cx="0" cy="0"/>
        </a:xfrm>
      </p:grpSpPr>
      <p:sp>
        <p:nvSpPr>
          <p:cNvPr id="150" name="Google Shape;150;p19"/>
          <p:cNvSpPr txBox="1">
            <a:spLocks noGrp="1"/>
          </p:cNvSpPr>
          <p:nvPr>
            <p:ph type="ctrTitle"/>
          </p:nvPr>
        </p:nvSpPr>
        <p:spPr>
          <a:xfrm>
            <a:off x="592138" y="1947592"/>
            <a:ext cx="10999281"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200"/>
              <a:buFont typeface="Calibri"/>
              <a:buNone/>
              <a:defRPr sz="32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9"/>
          <p:cNvSpPr txBox="1">
            <a:spLocks noGrp="1"/>
          </p:cNvSpPr>
          <p:nvPr>
            <p:ph type="body" idx="1"/>
          </p:nvPr>
        </p:nvSpPr>
        <p:spPr>
          <a:xfrm>
            <a:off x="622998" y="3047720"/>
            <a:ext cx="10978994" cy="1452768"/>
          </a:xfrm>
          <a:prstGeom prst="rect">
            <a:avLst/>
          </a:prstGeom>
          <a:noFill/>
          <a:ln>
            <a:noFill/>
          </a:ln>
        </p:spPr>
        <p:txBody>
          <a:bodyPr spcFirstLastPara="1" wrap="square" lIns="45700" tIns="45700" rIns="45700" bIns="45700" anchor="t" anchorCtr="0">
            <a:noAutofit/>
          </a:bodyPr>
          <a:lstStyle>
            <a:lvl1pPr marL="457200" lvl="0" indent="-355600" algn="ctr">
              <a:lnSpc>
                <a:spcPct val="90000"/>
              </a:lnSpc>
              <a:spcBef>
                <a:spcPts val="1200"/>
              </a:spcBef>
              <a:spcAft>
                <a:spcPts val="0"/>
              </a:spcAft>
              <a:buSzPts val="2000"/>
              <a:buChar char=" "/>
              <a:defRPr sz="2000"/>
            </a:lvl1pPr>
            <a:lvl2pPr marL="914400" lvl="1" indent="-365760" algn="ctr">
              <a:lnSpc>
                <a:spcPct val="90000"/>
              </a:lnSpc>
              <a:spcBef>
                <a:spcPts val="1200"/>
              </a:spcBef>
              <a:spcAft>
                <a:spcPts val="0"/>
              </a:spcAft>
              <a:buClr>
                <a:srgbClr val="003399"/>
              </a:buClr>
              <a:buSzPts val="2160"/>
              <a:buFont typeface="Calibri"/>
              <a:buChar char="•"/>
              <a:defRPr sz="2000"/>
            </a:lvl2pPr>
            <a:lvl3pPr marL="1371600" lvl="2" indent="-330200" algn="ctr">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ctr">
              <a:lnSpc>
                <a:spcPct val="90000"/>
              </a:lnSpc>
              <a:spcBef>
                <a:spcPts val="400"/>
              </a:spcBef>
              <a:spcAft>
                <a:spcPts val="0"/>
              </a:spcAft>
              <a:buClr>
                <a:srgbClr val="003399"/>
              </a:buClr>
              <a:buSzPts val="1880"/>
              <a:buFont typeface="Noto Sans Symbols"/>
              <a:buChar char="▪"/>
              <a:defRPr sz="2000"/>
            </a:lvl5pPr>
            <a:lvl6pPr marL="2743200" lvl="5" indent="-330200" algn="ctr">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2" name="Google Shape;152;p19"/>
          <p:cNvSpPr>
            <a:spLocks noGrp="1"/>
          </p:cNvSpPr>
          <p:nvPr>
            <p:ph type="pic" idx="2"/>
          </p:nvPr>
        </p:nvSpPr>
        <p:spPr>
          <a:xfrm>
            <a:off x="3777214" y="4579218"/>
            <a:ext cx="1311722" cy="1143000"/>
          </a:xfrm>
          <a:prstGeom prst="rect">
            <a:avLst/>
          </a:prstGeom>
          <a:solidFill>
            <a:srgbClr val="DDEAF6"/>
          </a:solidFill>
          <a:ln>
            <a:noFill/>
          </a:ln>
        </p:spPr>
      </p:sp>
      <p:sp>
        <p:nvSpPr>
          <p:cNvPr id="153" name="Google Shape;153;p19"/>
          <p:cNvSpPr/>
          <p:nvPr/>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54" name="Google Shape;154;p19"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5" name="Google Shape;155;p19"/>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19"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57" name="Google Shape;157;p19" descr="Charting the Cs: Cooperation, Communication and Collaboration."/>
          <p:cNvPicPr preferRelativeResize="0"/>
          <p:nvPr/>
        </p:nvPicPr>
        <p:blipFill rotWithShape="1">
          <a:blip r:embed="rId2">
            <a:alphaModFix/>
          </a:blip>
          <a:srcRect/>
          <a:stretch/>
        </p:blipFill>
        <p:spPr>
          <a:xfrm>
            <a:off x="3460615" y="621042"/>
            <a:ext cx="5293289" cy="1176287"/>
          </a:xfrm>
          <a:prstGeom prst="rect">
            <a:avLst/>
          </a:prstGeom>
          <a:noFill/>
          <a:ln>
            <a:noFill/>
          </a:ln>
        </p:spPr>
      </p:pic>
      <p:sp>
        <p:nvSpPr>
          <p:cNvPr id="158" name="Google Shape;158;p19"/>
          <p:cNvSpPr>
            <a:spLocks noGrp="1"/>
          </p:cNvSpPr>
          <p:nvPr>
            <p:ph type="pic" idx="3"/>
          </p:nvPr>
        </p:nvSpPr>
        <p:spPr>
          <a:xfrm>
            <a:off x="5450086" y="4572335"/>
            <a:ext cx="1311723" cy="1143000"/>
          </a:xfrm>
          <a:prstGeom prst="rect">
            <a:avLst/>
          </a:prstGeom>
          <a:solidFill>
            <a:srgbClr val="DDEAF6"/>
          </a:solidFill>
          <a:ln>
            <a:noFill/>
          </a:ln>
        </p:spPr>
      </p:sp>
      <p:sp>
        <p:nvSpPr>
          <p:cNvPr id="159" name="Google Shape;159;p19"/>
          <p:cNvSpPr>
            <a:spLocks noGrp="1"/>
          </p:cNvSpPr>
          <p:nvPr>
            <p:ph type="pic" idx="4"/>
          </p:nvPr>
        </p:nvSpPr>
        <p:spPr>
          <a:xfrm>
            <a:off x="7104440" y="4567928"/>
            <a:ext cx="1388484" cy="1143000"/>
          </a:xfrm>
          <a:prstGeom prst="rect">
            <a:avLst/>
          </a:prstGeom>
          <a:solidFill>
            <a:srgbClr val="DDEAF6"/>
          </a:solidFill>
          <a:ln>
            <a:noFill/>
          </a:ln>
        </p:spPr>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12489" y="240004"/>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12488" y="1841231"/>
            <a:ext cx="10978994" cy="3889247"/>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3"/>
          <p:cNvSpPr txBox="1">
            <a:spLocks noGrp="1"/>
          </p:cNvSpPr>
          <p:nvPr>
            <p:ph type="sldNum" idx="12"/>
          </p:nvPr>
        </p:nvSpPr>
        <p:spPr>
          <a:xfrm>
            <a:off x="11722395" y="-12602"/>
            <a:ext cx="475488" cy="301752"/>
          </a:xfrm>
          <a:prstGeom prst="rect">
            <a:avLst/>
          </a:prstGeom>
          <a:solidFill>
            <a:srgbClr val="005A8C"/>
          </a:solidFill>
          <a:ln>
            <a:noFill/>
          </a:ln>
        </p:spPr>
        <p:txBody>
          <a:bodyPr spcFirstLastPara="1" wrap="square" lIns="0" tIns="45700" rIns="0"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Content and Table horizontal  with Caption">
  <p:cSld name="Title, Content and Table horizontal  with Caption">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31" name="Google Shape;31;p4"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2" name="Google Shape;32;p4"/>
          <p:cNvSpPr txBox="1">
            <a:spLocks noGrp="1"/>
          </p:cNvSpPr>
          <p:nvPr>
            <p:ph type="body" idx="1"/>
          </p:nvPr>
        </p:nvSpPr>
        <p:spPr>
          <a:xfrm>
            <a:off x="597946" y="1841231"/>
            <a:ext cx="5473002" cy="3889247"/>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4"/>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4"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nd Two Content">
  <p:cSld name="Title, Subtitle and 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07044" y="240004"/>
            <a:ext cx="10968402" cy="15087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07043" y="1823242"/>
            <a:ext cx="5279537" cy="480131"/>
          </a:xfrm>
          <a:prstGeom prst="rect">
            <a:avLst/>
          </a:prstGeom>
          <a:no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1200"/>
              </a:spcBef>
              <a:spcAft>
                <a:spcPts val="0"/>
              </a:spcAft>
              <a:buSzPts val="1764"/>
              <a:buNone/>
              <a:defRPr sz="1800" b="1"/>
            </a:lvl3pPr>
            <a:lvl4pPr marL="1828800" lvl="3" indent="-228600" algn="l">
              <a:lnSpc>
                <a:spcPct val="90000"/>
              </a:lnSpc>
              <a:spcBef>
                <a:spcPts val="1200"/>
              </a:spcBef>
              <a:spcAft>
                <a:spcPts val="0"/>
              </a:spcAft>
              <a:buSzPts val="1120"/>
              <a:buNone/>
              <a:defRPr sz="1600" b="1"/>
            </a:lvl4pPr>
            <a:lvl5pPr marL="2286000" lvl="4" indent="-228600" algn="l">
              <a:lnSpc>
                <a:spcPct val="90000"/>
              </a:lnSpc>
              <a:spcBef>
                <a:spcPts val="400"/>
              </a:spcBef>
              <a:spcAft>
                <a:spcPts val="0"/>
              </a:spcAft>
              <a:buSzPts val="1504"/>
              <a:buNone/>
              <a:defRPr sz="1600" b="1"/>
            </a:lvl5pPr>
            <a:lvl6pPr marL="2743200" lvl="5" indent="-228600" algn="l">
              <a:lnSpc>
                <a:spcPct val="90000"/>
              </a:lnSpc>
              <a:spcBef>
                <a:spcPts val="400"/>
              </a:spcBef>
              <a:spcAft>
                <a:spcPts val="0"/>
              </a:spcAft>
              <a:buSzPts val="1440"/>
              <a:buNone/>
              <a:defRPr sz="1600" b="1"/>
            </a:lvl6pPr>
            <a:lvl7pPr marL="3200400" lvl="6" indent="-228600" algn="l">
              <a:lnSpc>
                <a:spcPct val="90000"/>
              </a:lnSpc>
              <a:spcBef>
                <a:spcPts val="12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5"/>
          <p:cNvSpPr txBox="1">
            <a:spLocks noGrp="1"/>
          </p:cNvSpPr>
          <p:nvPr>
            <p:ph type="body" idx="2"/>
          </p:nvPr>
        </p:nvSpPr>
        <p:spPr>
          <a:xfrm>
            <a:off x="622998" y="2394494"/>
            <a:ext cx="5263582" cy="3320506"/>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5"/>
          <p:cNvSpPr txBox="1">
            <a:spLocks noGrp="1"/>
          </p:cNvSpPr>
          <p:nvPr>
            <p:ph type="body" idx="3"/>
          </p:nvPr>
        </p:nvSpPr>
        <p:spPr>
          <a:xfrm>
            <a:off x="6292652" y="1839362"/>
            <a:ext cx="5295215" cy="480131"/>
          </a:xfrm>
          <a:prstGeom prst="rect">
            <a:avLst/>
          </a:prstGeom>
          <a:no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1200"/>
              </a:spcBef>
              <a:spcAft>
                <a:spcPts val="0"/>
              </a:spcAft>
              <a:buSzPts val="1764"/>
              <a:buNone/>
              <a:defRPr sz="1800" b="1"/>
            </a:lvl3pPr>
            <a:lvl4pPr marL="1828800" lvl="3" indent="-228600" algn="l">
              <a:lnSpc>
                <a:spcPct val="90000"/>
              </a:lnSpc>
              <a:spcBef>
                <a:spcPts val="1200"/>
              </a:spcBef>
              <a:spcAft>
                <a:spcPts val="0"/>
              </a:spcAft>
              <a:buSzPts val="1120"/>
              <a:buNone/>
              <a:defRPr sz="1600" b="1"/>
            </a:lvl4pPr>
            <a:lvl5pPr marL="2286000" lvl="4" indent="-228600" algn="l">
              <a:lnSpc>
                <a:spcPct val="90000"/>
              </a:lnSpc>
              <a:spcBef>
                <a:spcPts val="400"/>
              </a:spcBef>
              <a:spcAft>
                <a:spcPts val="0"/>
              </a:spcAft>
              <a:buSzPts val="1504"/>
              <a:buNone/>
              <a:defRPr sz="1600" b="1"/>
            </a:lvl5pPr>
            <a:lvl6pPr marL="2743200" lvl="5" indent="-228600" algn="l">
              <a:lnSpc>
                <a:spcPct val="90000"/>
              </a:lnSpc>
              <a:spcBef>
                <a:spcPts val="400"/>
              </a:spcBef>
              <a:spcAft>
                <a:spcPts val="0"/>
              </a:spcAft>
              <a:buSzPts val="1440"/>
              <a:buNone/>
              <a:defRPr sz="1600" b="1"/>
            </a:lvl6pPr>
            <a:lvl7pPr marL="3200400" lvl="6" indent="-228600" algn="l">
              <a:lnSpc>
                <a:spcPct val="90000"/>
              </a:lnSpc>
              <a:spcBef>
                <a:spcPts val="12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5"/>
          <p:cNvSpPr txBox="1">
            <a:spLocks noGrp="1"/>
          </p:cNvSpPr>
          <p:nvPr>
            <p:ph type="body" idx="4"/>
          </p:nvPr>
        </p:nvSpPr>
        <p:spPr>
          <a:xfrm>
            <a:off x="6292652" y="2420020"/>
            <a:ext cx="5309340" cy="3294980"/>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5"/>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 with conference logo only">
  <p:cSld name="End slide - with conference logo only">
    <p:spTree>
      <p:nvGrpSpPr>
        <p:cNvPr id="1" name="Shape 42"/>
        <p:cNvGrpSpPr/>
        <p:nvPr/>
      </p:nvGrpSpPr>
      <p:grpSpPr>
        <a:xfrm>
          <a:off x="0" y="0"/>
          <a:ext cx="0" cy="0"/>
          <a:chOff x="0" y="0"/>
          <a:chExt cx="0" cy="0"/>
        </a:xfrm>
      </p:grpSpPr>
      <p:sp>
        <p:nvSpPr>
          <p:cNvPr id="43" name="Google Shape;43;p6"/>
          <p:cNvSpPr txBox="1">
            <a:spLocks noGrp="1"/>
          </p:cNvSpPr>
          <p:nvPr>
            <p:ph type="ctrTitle"/>
          </p:nvPr>
        </p:nvSpPr>
        <p:spPr>
          <a:xfrm>
            <a:off x="592138" y="1947592"/>
            <a:ext cx="10999281" cy="1555532"/>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3200"/>
              <a:buFont typeface="Calibri"/>
              <a:buNone/>
              <a:defRPr sz="32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22998" y="3593636"/>
            <a:ext cx="10978994" cy="1452768"/>
          </a:xfrm>
          <a:prstGeom prst="rect">
            <a:avLst/>
          </a:prstGeom>
          <a:noFill/>
          <a:ln>
            <a:noFill/>
          </a:ln>
        </p:spPr>
        <p:txBody>
          <a:bodyPr spcFirstLastPara="1" wrap="square" lIns="45700" tIns="45700" rIns="45700" bIns="45700" anchor="t" anchorCtr="0">
            <a:noAutofit/>
          </a:bodyPr>
          <a:lstStyle>
            <a:lvl1pPr marL="457200" lvl="0" indent="-355600" algn="ctr">
              <a:lnSpc>
                <a:spcPct val="90000"/>
              </a:lnSpc>
              <a:spcBef>
                <a:spcPts val="1200"/>
              </a:spcBef>
              <a:spcAft>
                <a:spcPts val="0"/>
              </a:spcAft>
              <a:buSzPts val="2000"/>
              <a:buChar char=" "/>
              <a:defRPr sz="2000"/>
            </a:lvl1pPr>
            <a:lvl2pPr marL="914400" lvl="1" indent="-365760" algn="ctr">
              <a:lnSpc>
                <a:spcPct val="90000"/>
              </a:lnSpc>
              <a:spcBef>
                <a:spcPts val="1200"/>
              </a:spcBef>
              <a:spcAft>
                <a:spcPts val="0"/>
              </a:spcAft>
              <a:buClr>
                <a:srgbClr val="003399"/>
              </a:buClr>
              <a:buSzPts val="2160"/>
              <a:buFont typeface="Calibri"/>
              <a:buChar char="•"/>
              <a:defRPr sz="2000"/>
            </a:lvl2pPr>
            <a:lvl3pPr marL="1371600" lvl="2" indent="-330200" algn="ctr">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ctr">
              <a:lnSpc>
                <a:spcPct val="90000"/>
              </a:lnSpc>
              <a:spcBef>
                <a:spcPts val="400"/>
              </a:spcBef>
              <a:spcAft>
                <a:spcPts val="0"/>
              </a:spcAft>
              <a:buClr>
                <a:srgbClr val="003399"/>
              </a:buClr>
              <a:buSzPts val="1880"/>
              <a:buFont typeface="Noto Sans Symbols"/>
              <a:buChar char="▪"/>
              <a:defRPr sz="2000"/>
            </a:lvl5pPr>
            <a:lvl6pPr marL="2743200" lvl="5" indent="-330200" algn="ctr">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6"/>
          <p:cNvSpPr/>
          <p:nvPr/>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46" name="Google Shape;46;p6"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7" name="Google Shape;47;p6"/>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6"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49" name="Google Shape;49;p6" descr="Charting the Cs: Cooperation, Communication and Collaboration."/>
          <p:cNvPicPr preferRelativeResize="0"/>
          <p:nvPr/>
        </p:nvPicPr>
        <p:blipFill rotWithShape="1">
          <a:blip r:embed="rId2">
            <a:alphaModFix/>
          </a:blip>
          <a:srcRect/>
          <a:stretch/>
        </p:blipFill>
        <p:spPr>
          <a:xfrm>
            <a:off x="3460619" y="621042"/>
            <a:ext cx="5293289" cy="1176287"/>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boxes">
  <p:cSld name="Title and Two Content boxe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02901" y="240004"/>
            <a:ext cx="10999091" cy="15087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622998" y="1841231"/>
            <a:ext cx="5264079" cy="3873769"/>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7"/>
          <p:cNvSpPr txBox="1">
            <a:spLocks noGrp="1"/>
          </p:cNvSpPr>
          <p:nvPr>
            <p:ph type="body" idx="2"/>
          </p:nvPr>
        </p:nvSpPr>
        <p:spPr>
          <a:xfrm>
            <a:off x="6304924" y="1872340"/>
            <a:ext cx="5297067" cy="3842660"/>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7"/>
          <p:cNvSpPr txBox="1">
            <a:spLocks noGrp="1"/>
          </p:cNvSpPr>
          <p:nvPr>
            <p:ph type="sldNum" idx="12"/>
          </p:nvPr>
        </p:nvSpPr>
        <p:spPr>
          <a:xfrm>
            <a:off x="11714698" y="-5224"/>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Content and 2 Picture with Caption">
  <p:cSld name="Title, Content and 2 Picture with Caption">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16448" y="240558"/>
            <a:ext cx="10969415"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a:spLocks noGrp="1"/>
          </p:cNvSpPr>
          <p:nvPr>
            <p:ph type="pic" idx="2"/>
          </p:nvPr>
        </p:nvSpPr>
        <p:spPr>
          <a:xfrm>
            <a:off x="9104069" y="1982829"/>
            <a:ext cx="2481794" cy="1466267"/>
          </a:xfrm>
          <a:prstGeom prst="rect">
            <a:avLst/>
          </a:prstGeom>
          <a:solidFill>
            <a:srgbClr val="DDEAF6"/>
          </a:solidFill>
          <a:ln>
            <a:noFill/>
          </a:ln>
        </p:spPr>
      </p:sp>
      <p:sp>
        <p:nvSpPr>
          <p:cNvPr id="58" name="Google Shape;58;p8"/>
          <p:cNvSpPr>
            <a:spLocks noGrp="1"/>
          </p:cNvSpPr>
          <p:nvPr>
            <p:ph type="pic" idx="3"/>
          </p:nvPr>
        </p:nvSpPr>
        <p:spPr>
          <a:xfrm>
            <a:off x="9093758" y="3764348"/>
            <a:ext cx="2481794" cy="1466267"/>
          </a:xfrm>
          <a:prstGeom prst="rect">
            <a:avLst/>
          </a:prstGeom>
          <a:solidFill>
            <a:srgbClr val="DDEAF6"/>
          </a:solidFill>
          <a:ln>
            <a:noFill/>
          </a:ln>
        </p:spPr>
      </p:sp>
      <p:sp>
        <p:nvSpPr>
          <p:cNvPr id="59" name="Google Shape;59;p8"/>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60" name="Google Shape;60;p8"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1" name="Google Shape;61;p8"/>
          <p:cNvSpPr txBox="1">
            <a:spLocks noGrp="1"/>
          </p:cNvSpPr>
          <p:nvPr>
            <p:ph type="body" idx="1"/>
          </p:nvPr>
        </p:nvSpPr>
        <p:spPr>
          <a:xfrm>
            <a:off x="622998" y="1841231"/>
            <a:ext cx="7994909" cy="3889247"/>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8"/>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8"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Content and Chart horizontal with Caption">
  <p:cSld name="1_Title, Content and Chart horizontal with Caption">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67" name="Google Shape;67;p9"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8" name="Google Shape;68;p9"/>
          <p:cNvSpPr txBox="1">
            <a:spLocks noGrp="1"/>
          </p:cNvSpPr>
          <p:nvPr>
            <p:ph type="body" idx="1"/>
          </p:nvPr>
        </p:nvSpPr>
        <p:spPr>
          <a:xfrm>
            <a:off x="597946" y="1841231"/>
            <a:ext cx="5473002" cy="3889247"/>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65760" algn="l">
              <a:lnSpc>
                <a:spcPct val="90000"/>
              </a:lnSpc>
              <a:spcBef>
                <a:spcPts val="1200"/>
              </a:spcBef>
              <a:spcAft>
                <a:spcPts val="0"/>
              </a:spcAft>
              <a:buClr>
                <a:srgbClr val="003399"/>
              </a:buClr>
              <a:buSzPts val="2160"/>
              <a:buFont typeface="Calibri"/>
              <a:buChar char="•"/>
              <a:defRPr sz="2000"/>
            </a:lvl2pPr>
            <a:lvl3pPr marL="1371600" lvl="2" indent="-330200" algn="l">
              <a:lnSpc>
                <a:spcPct val="90000"/>
              </a:lnSpc>
              <a:spcBef>
                <a:spcPts val="1200"/>
              </a:spcBef>
              <a:spcAft>
                <a:spcPts val="0"/>
              </a:spcAft>
              <a:buClr>
                <a:srgbClr val="001689"/>
              </a:buClr>
              <a:buSzPts val="1600"/>
              <a:buFont typeface="Courier New"/>
              <a:buChar char="o"/>
              <a:defRPr sz="2000"/>
            </a:lvl3pPr>
            <a:lvl4pPr marL="1828800" lvl="3" indent="-335280" algn="l">
              <a:lnSpc>
                <a:spcPct val="90000"/>
              </a:lnSpc>
              <a:spcBef>
                <a:spcPts val="1200"/>
              </a:spcBef>
              <a:spcAft>
                <a:spcPts val="0"/>
              </a:spcAft>
              <a:buSzPts val="1680"/>
              <a:buChar char="▪"/>
              <a:defRPr sz="2400"/>
            </a:lvl4pPr>
            <a:lvl5pPr marL="2286000" lvl="4" indent="-347979" algn="l">
              <a:lnSpc>
                <a:spcPct val="90000"/>
              </a:lnSpc>
              <a:spcBef>
                <a:spcPts val="400"/>
              </a:spcBef>
              <a:spcAft>
                <a:spcPts val="0"/>
              </a:spcAft>
              <a:buClr>
                <a:srgbClr val="003399"/>
              </a:buClr>
              <a:buSzPts val="1880"/>
              <a:buFont typeface="Noto Sans Symbols"/>
              <a:buChar char="▪"/>
              <a:defRPr sz="2000"/>
            </a:lvl5pPr>
            <a:lvl6pPr marL="2743200" lvl="5" indent="-330200" algn="l">
              <a:lnSpc>
                <a:spcPct val="90000"/>
              </a:lnSpc>
              <a:spcBef>
                <a:spcPts val="400"/>
              </a:spcBef>
              <a:spcAft>
                <a:spcPts val="0"/>
              </a:spcAft>
              <a:buClr>
                <a:srgbClr val="003399"/>
              </a:buClr>
              <a:buSzPts val="1600"/>
              <a:buFont typeface="Courier New"/>
              <a:buChar char="o"/>
              <a:defRPr sz="2000"/>
            </a:lvl6pPr>
            <a:lvl7pPr marL="3200400" lvl="6" indent="-342900" algn="l">
              <a:lnSpc>
                <a:spcPct val="90000"/>
              </a:lnSpc>
              <a:spcBef>
                <a:spcPts val="12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9"/>
          <p:cNvSpPr>
            <a:spLocks noGrp="1"/>
          </p:cNvSpPr>
          <p:nvPr>
            <p:ph type="chart" idx="2"/>
          </p:nvPr>
        </p:nvSpPr>
        <p:spPr>
          <a:xfrm>
            <a:off x="6256338" y="1962150"/>
            <a:ext cx="5337175" cy="3494088"/>
          </a:xfrm>
          <a:prstGeom prst="rect">
            <a:avLst/>
          </a:prstGeom>
          <a:solidFill>
            <a:srgbClr val="FFFFEB"/>
          </a:solidFill>
          <a:ln>
            <a:noFill/>
          </a:ln>
        </p:spPr>
        <p:txBody>
          <a:bodyPr spcFirstLastPara="1" wrap="square" lIns="45700" tIns="45700" rIns="45700" bIns="45700" anchor="ctr" anchorCtr="1">
            <a:noAutofit/>
          </a:bodyPr>
          <a:lstStyle>
            <a:lvl1pPr marR="0" lvl="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Calibri"/>
                <a:ea typeface="Calibri"/>
                <a:cs typeface="Calibri"/>
                <a:sym typeface="Calibri"/>
              </a:defRPr>
            </a:lvl1pPr>
            <a:lvl2pPr marR="0" lvl="1" algn="l" rtl="0">
              <a:lnSpc>
                <a:spcPct val="90000"/>
              </a:lnSpc>
              <a:spcBef>
                <a:spcPts val="1200"/>
              </a:spcBef>
              <a:spcAft>
                <a:spcPts val="0"/>
              </a:spcAft>
              <a:buClr>
                <a:srgbClr val="0066CC"/>
              </a:buClr>
              <a:buSzPts val="21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1200"/>
              </a:spcBef>
              <a:spcAft>
                <a:spcPts val="0"/>
              </a:spcAft>
              <a:buClr>
                <a:srgbClr val="333333"/>
              </a:buClr>
              <a:buSzPts val="196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12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880"/>
              <a:buFont typeface="Arial"/>
              <a:buChar char="•"/>
              <a:defRPr sz="20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rgbClr val="3F3F3F"/>
              </a:buClr>
              <a:buSzPts val="18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12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0" name="Google Shape;70;p9"/>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9"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hart centered with Caption">
  <p:cSld name="Title and Chart centered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595900" y="247176"/>
            <a:ext cx="10989963" cy="146961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75" name="Google Shape;75;p10"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6" name="Google Shape;76;p10"/>
          <p:cNvSpPr>
            <a:spLocks noGrp="1"/>
          </p:cNvSpPr>
          <p:nvPr>
            <p:ph type="chart" idx="2"/>
          </p:nvPr>
        </p:nvSpPr>
        <p:spPr>
          <a:xfrm>
            <a:off x="1471451" y="1909600"/>
            <a:ext cx="9270124" cy="3752850"/>
          </a:xfrm>
          <a:prstGeom prst="rect">
            <a:avLst/>
          </a:prstGeom>
          <a:solidFill>
            <a:srgbClr val="FFFFEB"/>
          </a:solidFill>
          <a:ln>
            <a:noFill/>
          </a:ln>
        </p:spPr>
        <p:txBody>
          <a:bodyPr spcFirstLastPara="1" wrap="square" lIns="45700" tIns="45700" rIns="45700" bIns="45700" anchor="ctr" anchorCtr="1">
            <a:noAutofit/>
          </a:bodyPr>
          <a:lstStyle>
            <a:lvl1pPr marR="0" lvl="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Calibri"/>
                <a:ea typeface="Calibri"/>
                <a:cs typeface="Calibri"/>
                <a:sym typeface="Calibri"/>
              </a:defRPr>
            </a:lvl1pPr>
            <a:lvl2pPr marR="0" lvl="1" algn="l" rtl="0">
              <a:lnSpc>
                <a:spcPct val="90000"/>
              </a:lnSpc>
              <a:spcBef>
                <a:spcPts val="1200"/>
              </a:spcBef>
              <a:spcAft>
                <a:spcPts val="0"/>
              </a:spcAft>
              <a:buClr>
                <a:srgbClr val="0066CC"/>
              </a:buClr>
              <a:buSzPts val="21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1200"/>
              </a:spcBef>
              <a:spcAft>
                <a:spcPts val="0"/>
              </a:spcAft>
              <a:buClr>
                <a:srgbClr val="333333"/>
              </a:buClr>
              <a:buSzPts val="196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12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880"/>
              <a:buFont typeface="Arial"/>
              <a:buChar char="•"/>
              <a:defRPr sz="20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rgbClr val="3F3F3F"/>
              </a:buClr>
              <a:buSzPts val="18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12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7" name="Google Shape;77;p10"/>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0"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12949" y="239550"/>
            <a:ext cx="10972800" cy="1550635"/>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12949" y="1867184"/>
            <a:ext cx="10972799" cy="3847816"/>
          </a:xfrm>
          <a:prstGeom prst="rect">
            <a:avLst/>
          </a:prstGeom>
          <a:noFill/>
          <a:ln>
            <a:noFill/>
          </a:ln>
        </p:spPr>
        <p:txBody>
          <a:bodyPr spcFirstLastPara="1" wrap="square" lIns="45700" tIns="45700" rIns="45700" bIns="45700" anchor="t" anchorCtr="0">
            <a:no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1200"/>
              </a:spcBef>
              <a:spcAft>
                <a:spcPts val="0"/>
              </a:spcAft>
              <a:buClr>
                <a:srgbClr val="0066CC"/>
              </a:buClr>
              <a:buSzPts val="2100"/>
              <a:buFont typeface="Arial"/>
              <a:buChar char="•"/>
              <a:defRPr sz="2000" b="0" i="0" u="none" strike="noStrike" cap="none">
                <a:solidFill>
                  <a:schemeClr val="dk1"/>
                </a:solidFill>
                <a:latin typeface="Calibri"/>
                <a:ea typeface="Calibri"/>
                <a:cs typeface="Calibri"/>
                <a:sym typeface="Calibri"/>
              </a:defRPr>
            </a:lvl2pPr>
            <a:lvl3pPr marL="1371600" marR="0" lvl="2" indent="-353060" algn="l" rtl="0">
              <a:lnSpc>
                <a:spcPct val="90000"/>
              </a:lnSpc>
              <a:spcBef>
                <a:spcPts val="1200"/>
              </a:spcBef>
              <a:spcAft>
                <a:spcPts val="0"/>
              </a:spcAft>
              <a:buClr>
                <a:srgbClr val="333333"/>
              </a:buClr>
              <a:buSzPts val="1960"/>
              <a:buFont typeface="Arial"/>
              <a:buChar char="•"/>
              <a:defRPr sz="20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12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47979" algn="l" rtl="0">
              <a:lnSpc>
                <a:spcPct val="90000"/>
              </a:lnSpc>
              <a:spcBef>
                <a:spcPts val="400"/>
              </a:spcBef>
              <a:spcAft>
                <a:spcPts val="0"/>
              </a:spcAft>
              <a:buClr>
                <a:schemeClr val="accent1"/>
              </a:buClr>
              <a:buSzPts val="188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rgbClr val="3F3F3F"/>
              </a:buClr>
              <a:buSzPts val="18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406400" algn="l" rtl="0">
              <a:lnSpc>
                <a:spcPct val="90000"/>
              </a:lnSpc>
              <a:spcBef>
                <a:spcPts val="12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p:nvPr/>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Arial"/>
              <a:ea typeface="Arial"/>
              <a:cs typeface="Arial"/>
              <a:sym typeface="Arial"/>
            </a:endParaRPr>
          </a:p>
        </p:txBody>
      </p:sp>
      <p:sp>
        <p:nvSpPr>
          <p:cNvPr id="13" name="Google Shape;13;p1" hidden="1"/>
          <p:cNvSpPr/>
          <p:nvPr/>
        </p:nvSpPr>
        <p:spPr>
          <a:xfrm>
            <a:off x="-856342" y="571500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 name="Google Shape;14;p1"/>
          <p:cNvSpPr txBox="1">
            <a:spLocks noGrp="1"/>
          </p:cNvSpPr>
          <p:nvPr>
            <p:ph type="sldNum" idx="12"/>
          </p:nvPr>
        </p:nvSpPr>
        <p:spPr>
          <a:xfrm>
            <a:off x="11714698" y="-10633"/>
            <a:ext cx="478248" cy="303027"/>
          </a:xfrm>
          <a:prstGeom prst="rect">
            <a:avLst/>
          </a:prstGeom>
          <a:solidFill>
            <a:srgbClr val="0083BF"/>
          </a:solidFill>
          <a:ln>
            <a:noFill/>
          </a:ln>
        </p:spPr>
        <p:txBody>
          <a:bodyPr spcFirstLastPara="1" wrap="square" lIns="91425" tIns="45700" rIns="91425" bIns="45700" anchor="ctr" anchorCtr="1">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 hidden="1"/>
          <p:cNvSpPr/>
          <p:nvPr/>
        </p:nvSpPr>
        <p:spPr>
          <a:xfrm flipH="1">
            <a:off x="12284254" y="5718112"/>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canva.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it.ly/3xC1E0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anielle@allvoicesaac.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dakotawicohan.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americanindiansinchildrensliterature.blogspot.com/p/best-books.html" TargetMode="External"/><Relationship Id="rId4" Type="http://schemas.openxmlformats.org/officeDocument/2006/relationships/hyperlink" Target="http://bdotememorymap.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ctrTitle"/>
          </p:nvPr>
        </p:nvSpPr>
        <p:spPr>
          <a:xfrm>
            <a:off x="582804" y="2510433"/>
            <a:ext cx="110001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0000"/>
              </a:lnSpc>
              <a:spcBef>
                <a:spcPts val="0"/>
              </a:spcBef>
              <a:spcAft>
                <a:spcPts val="0"/>
              </a:spcAft>
              <a:buClr>
                <a:srgbClr val="101820"/>
              </a:buClr>
              <a:buSzPct val="100000"/>
              <a:buFont typeface="Calibri"/>
              <a:buNone/>
            </a:pPr>
            <a:r>
              <a:rPr lang="en-US" dirty="0"/>
              <a:t>Executive Function Scaffolding for Students with Complex Communication Needs: </a:t>
            </a:r>
            <a:endParaRPr dirty="0"/>
          </a:p>
          <a:p>
            <a:pPr marL="0" lvl="0" indent="0" algn="ctr" rtl="0">
              <a:lnSpc>
                <a:spcPct val="80000"/>
              </a:lnSpc>
              <a:spcBef>
                <a:spcPts val="0"/>
              </a:spcBef>
              <a:spcAft>
                <a:spcPts val="0"/>
              </a:spcAft>
              <a:buClr>
                <a:srgbClr val="101820"/>
              </a:buClr>
              <a:buSzPct val="100000"/>
              <a:buFont typeface="Calibri"/>
              <a:buNone/>
            </a:pPr>
            <a:r>
              <a:rPr lang="en-US" dirty="0"/>
              <a:t>Receptive Communication Strategies</a:t>
            </a:r>
            <a:endParaRPr dirty="0"/>
          </a:p>
        </p:txBody>
      </p:sp>
      <p:sp>
        <p:nvSpPr>
          <p:cNvPr id="166" name="Google Shape;166;p20"/>
          <p:cNvSpPr txBox="1">
            <a:spLocks noGrp="1"/>
          </p:cNvSpPr>
          <p:nvPr>
            <p:ph type="subTitle" idx="1"/>
          </p:nvPr>
        </p:nvSpPr>
        <p:spPr>
          <a:xfrm>
            <a:off x="582804" y="4057918"/>
            <a:ext cx="11019300" cy="1567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800" dirty="0"/>
              <a:t>Danielle </a:t>
            </a:r>
            <a:r>
              <a:rPr lang="en-US" sz="2800" dirty="0" err="1"/>
              <a:t>Deschaine</a:t>
            </a:r>
            <a:r>
              <a:rPr lang="en-US" sz="2800" dirty="0"/>
              <a:t>, MS, CCC-SLP</a:t>
            </a:r>
            <a:endParaRPr sz="2800" dirty="0"/>
          </a:p>
          <a:p>
            <a:pPr marL="0" lvl="0" indent="0" algn="ctr" rtl="0">
              <a:lnSpc>
                <a:spcPct val="100000"/>
              </a:lnSpc>
              <a:spcBef>
                <a:spcPts val="0"/>
              </a:spcBef>
              <a:spcAft>
                <a:spcPts val="0"/>
              </a:spcAft>
              <a:buSzPts val="2400"/>
              <a:buNone/>
            </a:pPr>
            <a:endParaRPr sz="2800" dirty="0"/>
          </a:p>
          <a:p>
            <a:pPr marL="0" lvl="0" indent="0" algn="ctr" rtl="0">
              <a:lnSpc>
                <a:spcPct val="100000"/>
              </a:lnSpc>
              <a:spcBef>
                <a:spcPts val="0"/>
              </a:spcBef>
              <a:spcAft>
                <a:spcPts val="0"/>
              </a:spcAft>
              <a:buSzPts val="2400"/>
              <a:buNone/>
            </a:pPr>
            <a:r>
              <a:rPr lang="en-US" sz="2800" dirty="0"/>
              <a:t>January 21, 2023</a:t>
            </a:r>
            <a:endParaRPr sz="2800" dirty="0"/>
          </a:p>
        </p:txBody>
      </p:sp>
      <p:sp>
        <p:nvSpPr>
          <p:cNvPr id="167" name="Google Shape;167;p20">
            <a:extLst>
              <a:ext uri="{C183D7F6-B498-43B3-948B-1728B52AA6E4}">
                <adec:decorative xmlns:adec="http://schemas.microsoft.com/office/drawing/2017/decorative" val="1"/>
              </a:ext>
            </a:extLst>
          </p:cNvPr>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Decrease Stimuli, Focus Stimuli</a:t>
            </a:r>
            <a:endParaRPr dirty="0"/>
          </a:p>
        </p:txBody>
      </p:sp>
      <p:sp>
        <p:nvSpPr>
          <p:cNvPr id="240" name="Google Shape;240;p29"/>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Executive functions you are scaffolding:</a:t>
            </a:r>
            <a:endParaRPr sz="2800" dirty="0"/>
          </a:p>
          <a:p>
            <a:pPr marL="571500" lvl="1" indent="-383540" algn="l" rtl="0">
              <a:lnSpc>
                <a:spcPct val="90000"/>
              </a:lnSpc>
              <a:spcBef>
                <a:spcPts val="1400"/>
              </a:spcBef>
              <a:spcAft>
                <a:spcPts val="0"/>
              </a:spcAft>
              <a:buSzPts val="2800"/>
              <a:buChar char="•"/>
            </a:pPr>
            <a:r>
              <a:rPr lang="en-US" sz="2800" dirty="0"/>
              <a:t>self control, inhibitory control</a:t>
            </a:r>
            <a:endParaRPr sz="2800" dirty="0"/>
          </a:p>
          <a:p>
            <a:pPr marL="571500" lvl="1" indent="-383540" algn="l" rtl="0">
              <a:lnSpc>
                <a:spcPct val="90000"/>
              </a:lnSpc>
              <a:spcBef>
                <a:spcPts val="1400"/>
              </a:spcBef>
              <a:spcAft>
                <a:spcPts val="0"/>
              </a:spcAft>
              <a:buSzPts val="2800"/>
              <a:buChar char="•"/>
            </a:pPr>
            <a:r>
              <a:rPr lang="en-US" sz="2800" dirty="0"/>
              <a:t>working memory</a:t>
            </a:r>
            <a:endParaRPr sz="2800" dirty="0"/>
          </a:p>
          <a:p>
            <a:pPr marL="571500" lvl="1" indent="-383540" algn="l" rtl="0">
              <a:lnSpc>
                <a:spcPct val="90000"/>
              </a:lnSpc>
              <a:spcBef>
                <a:spcPts val="1400"/>
              </a:spcBef>
              <a:spcAft>
                <a:spcPts val="0"/>
              </a:spcAft>
              <a:buSzPts val="2800"/>
              <a:buChar char="•"/>
            </a:pPr>
            <a:r>
              <a:rPr lang="en-US" sz="2800" dirty="0"/>
              <a:t>planning</a:t>
            </a:r>
            <a:endParaRPr sz="2800" dirty="0"/>
          </a:p>
        </p:txBody>
      </p:sp>
      <p:sp>
        <p:nvSpPr>
          <p:cNvPr id="241" name="Google Shape;241;p29">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title"/>
          </p:nvPr>
        </p:nvSpPr>
        <p:spPr>
          <a:xfrm>
            <a:off x="620653" y="729860"/>
            <a:ext cx="10979100" cy="527439"/>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Decrease Stimuli, Focus Stimuli, </a:t>
            </a:r>
            <a:r>
              <a:rPr lang="en-US" sz="2800" dirty="0"/>
              <a:t>continued</a:t>
            </a:r>
            <a:endParaRPr sz="2800" dirty="0"/>
          </a:p>
        </p:txBody>
      </p:sp>
      <p:sp>
        <p:nvSpPr>
          <p:cNvPr id="247" name="Google Shape;247;p30"/>
          <p:cNvSpPr txBox="1">
            <a:spLocks noGrp="1"/>
          </p:cNvSpPr>
          <p:nvPr>
            <p:ph type="body" idx="1"/>
          </p:nvPr>
        </p:nvSpPr>
        <p:spPr>
          <a:xfrm>
            <a:off x="612488" y="1460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b="1" dirty="0"/>
              <a:t>Auditory stimuli</a:t>
            </a:r>
            <a:r>
              <a:rPr lang="en-US" sz="2800" dirty="0"/>
              <a:t> and strategies to decrease excess sources of noise</a:t>
            </a:r>
            <a:endParaRPr sz="2800" dirty="0"/>
          </a:p>
          <a:p>
            <a:pPr marL="571500" lvl="1" indent="-383540" algn="l" rtl="0">
              <a:lnSpc>
                <a:spcPct val="90000"/>
              </a:lnSpc>
              <a:spcBef>
                <a:spcPts val="1400"/>
              </a:spcBef>
              <a:spcAft>
                <a:spcPts val="0"/>
              </a:spcAft>
              <a:buSzPts val="2800"/>
              <a:buChar char="•"/>
            </a:pPr>
            <a:r>
              <a:rPr lang="en-US" sz="2800" dirty="0"/>
              <a:t>music, fans, hallway noise, cell phones</a:t>
            </a:r>
            <a:endParaRPr sz="2800" dirty="0"/>
          </a:p>
          <a:p>
            <a:pPr marL="800100" lvl="2" indent="-419100" algn="l" rtl="0">
              <a:lnSpc>
                <a:spcPct val="90000"/>
              </a:lnSpc>
              <a:spcBef>
                <a:spcPts val="1400"/>
              </a:spcBef>
              <a:spcAft>
                <a:spcPts val="0"/>
              </a:spcAft>
              <a:buSzPts val="2800"/>
              <a:buChar char="o"/>
            </a:pPr>
            <a:r>
              <a:rPr lang="en-US" sz="2800" dirty="0"/>
              <a:t>stop and listen to what you may have tuned out </a:t>
            </a:r>
            <a:endParaRPr sz="2800" dirty="0"/>
          </a:p>
          <a:p>
            <a:pPr marL="800100" lvl="2" indent="-419100" algn="l" rtl="0">
              <a:lnSpc>
                <a:spcPct val="90000"/>
              </a:lnSpc>
              <a:spcBef>
                <a:spcPts val="1400"/>
              </a:spcBef>
              <a:spcAft>
                <a:spcPts val="0"/>
              </a:spcAft>
              <a:buSzPts val="2800"/>
              <a:buChar char="o"/>
            </a:pPr>
            <a:r>
              <a:rPr lang="en-US" sz="2800" dirty="0"/>
              <a:t>noise blocking headphones, FM systems</a:t>
            </a:r>
            <a:endParaRPr sz="2800" dirty="0"/>
          </a:p>
          <a:p>
            <a:pPr marL="571500" lvl="1" indent="-383540" algn="l" rtl="0">
              <a:lnSpc>
                <a:spcPct val="90000"/>
              </a:lnSpc>
              <a:spcBef>
                <a:spcPts val="1400"/>
              </a:spcBef>
              <a:spcAft>
                <a:spcPts val="0"/>
              </a:spcAft>
              <a:buSzPts val="2800"/>
              <a:buChar char="•"/>
            </a:pPr>
            <a:r>
              <a:rPr lang="en-US" sz="2800" dirty="0"/>
              <a:t>staff chatter</a:t>
            </a:r>
            <a:endParaRPr sz="2800" dirty="0"/>
          </a:p>
          <a:p>
            <a:pPr marL="800100" lvl="2" indent="-419100" algn="l" rtl="0">
              <a:lnSpc>
                <a:spcPct val="90000"/>
              </a:lnSpc>
              <a:spcBef>
                <a:spcPts val="1400"/>
              </a:spcBef>
              <a:spcAft>
                <a:spcPts val="0"/>
              </a:spcAft>
              <a:buSzPts val="2800"/>
              <a:buChar char="o"/>
            </a:pPr>
            <a:r>
              <a:rPr lang="en-US" sz="2800" dirty="0"/>
              <a:t>subtle signal to staff when they are getting chatty or commenting too much during lesson</a:t>
            </a:r>
            <a:endParaRPr sz="2800" dirty="0"/>
          </a:p>
          <a:p>
            <a:pPr marL="800100" lvl="2" indent="-419100" algn="l" rtl="0">
              <a:lnSpc>
                <a:spcPct val="90000"/>
              </a:lnSpc>
              <a:spcBef>
                <a:spcPts val="1400"/>
              </a:spcBef>
              <a:spcAft>
                <a:spcPts val="0"/>
              </a:spcAft>
              <a:buSzPts val="2800"/>
              <a:buChar char="o"/>
            </a:pPr>
            <a:r>
              <a:rPr lang="en-US" sz="2800" dirty="0"/>
              <a:t>“review the footage”</a:t>
            </a:r>
            <a:endParaRPr sz="2800" dirty="0"/>
          </a:p>
        </p:txBody>
      </p:sp>
      <p:sp>
        <p:nvSpPr>
          <p:cNvPr id="248" name="Google Shape;248;p30">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title"/>
          </p:nvPr>
        </p:nvSpPr>
        <p:spPr>
          <a:xfrm>
            <a:off x="612489" y="795175"/>
            <a:ext cx="10979100" cy="404975"/>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Decrease Stimuli, Focus Stimuli, </a:t>
            </a:r>
            <a:r>
              <a:rPr lang="en-US" sz="2800" dirty="0"/>
              <a:t>continued 2</a:t>
            </a:r>
            <a:endParaRPr sz="2800" dirty="0"/>
          </a:p>
        </p:txBody>
      </p:sp>
      <p:sp>
        <p:nvSpPr>
          <p:cNvPr id="254" name="Google Shape;254;p31"/>
          <p:cNvSpPr txBox="1">
            <a:spLocks noGrp="1"/>
          </p:cNvSpPr>
          <p:nvPr>
            <p:ph type="body" idx="1"/>
          </p:nvPr>
        </p:nvSpPr>
        <p:spPr>
          <a:xfrm>
            <a:off x="612488" y="1460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b="1" dirty="0"/>
              <a:t>Visual and physical stimuli,</a:t>
            </a:r>
            <a:r>
              <a:rPr lang="en-US" sz="2800" dirty="0"/>
              <a:t> and strategies to decrease</a:t>
            </a:r>
            <a:endParaRPr sz="2800" dirty="0"/>
          </a:p>
          <a:p>
            <a:pPr marL="571500" lvl="1" indent="-383540" algn="l" rtl="0">
              <a:lnSpc>
                <a:spcPct val="90000"/>
              </a:lnSpc>
              <a:spcBef>
                <a:spcPts val="1400"/>
              </a:spcBef>
              <a:spcAft>
                <a:spcPts val="0"/>
              </a:spcAft>
              <a:buSzPts val="2800"/>
              <a:buChar char="•"/>
            </a:pPr>
            <a:r>
              <a:rPr lang="en-US" sz="2800" dirty="0"/>
              <a:t>people coming in and out of the classroom</a:t>
            </a:r>
            <a:endParaRPr sz="2800" dirty="0"/>
          </a:p>
          <a:p>
            <a:pPr marL="800100" lvl="2" indent="-419100" algn="l" rtl="0">
              <a:lnSpc>
                <a:spcPct val="90000"/>
              </a:lnSpc>
              <a:spcBef>
                <a:spcPts val="1400"/>
              </a:spcBef>
              <a:spcAft>
                <a:spcPts val="0"/>
              </a:spcAft>
              <a:buSzPts val="2800"/>
              <a:buChar char="o"/>
            </a:pPr>
            <a:r>
              <a:rPr lang="en-US" sz="2800" dirty="0"/>
              <a:t>plan beginning/ending of staff breaks</a:t>
            </a:r>
            <a:endParaRPr sz="2800" dirty="0"/>
          </a:p>
          <a:p>
            <a:pPr marL="800100" lvl="2" indent="-419100" algn="l" rtl="0">
              <a:lnSpc>
                <a:spcPct val="90000"/>
              </a:lnSpc>
              <a:spcBef>
                <a:spcPts val="1400"/>
              </a:spcBef>
              <a:spcAft>
                <a:spcPts val="0"/>
              </a:spcAft>
              <a:buSzPts val="2800"/>
              <a:buChar char="o"/>
            </a:pPr>
            <a:r>
              <a:rPr lang="en-US" sz="2800" dirty="0"/>
              <a:t>place sign on classroom door</a:t>
            </a:r>
            <a:endParaRPr sz="2800" dirty="0"/>
          </a:p>
          <a:p>
            <a:pPr marL="571500" lvl="1" indent="-383540" algn="l" rtl="0">
              <a:lnSpc>
                <a:spcPct val="90000"/>
              </a:lnSpc>
              <a:spcBef>
                <a:spcPts val="1400"/>
              </a:spcBef>
              <a:spcAft>
                <a:spcPts val="0"/>
              </a:spcAft>
              <a:buSzPts val="2800"/>
              <a:buChar char="•"/>
            </a:pPr>
            <a:r>
              <a:rPr lang="en-US" sz="2800" dirty="0"/>
              <a:t>student personal space</a:t>
            </a:r>
            <a:endParaRPr sz="2800" dirty="0"/>
          </a:p>
          <a:p>
            <a:pPr marL="800100" lvl="2" indent="-419100" algn="l" rtl="0">
              <a:lnSpc>
                <a:spcPct val="90000"/>
              </a:lnSpc>
              <a:spcBef>
                <a:spcPts val="1400"/>
              </a:spcBef>
              <a:spcAft>
                <a:spcPts val="0"/>
              </a:spcAft>
              <a:buSzPts val="2800"/>
              <a:buChar char="o"/>
            </a:pPr>
            <a:r>
              <a:rPr lang="en-US" sz="2800" dirty="0"/>
              <a:t>set a standard of respecting personal space as much as possible</a:t>
            </a:r>
            <a:endParaRPr sz="2800" dirty="0"/>
          </a:p>
          <a:p>
            <a:pPr marL="800100" lvl="2" indent="-419100" algn="l" rtl="0">
              <a:lnSpc>
                <a:spcPct val="90000"/>
              </a:lnSpc>
              <a:spcBef>
                <a:spcPts val="1400"/>
              </a:spcBef>
              <a:spcAft>
                <a:spcPts val="0"/>
              </a:spcAft>
              <a:buSzPts val="2800"/>
              <a:buChar char="o"/>
            </a:pPr>
            <a:r>
              <a:rPr lang="en-US" sz="2800" dirty="0"/>
              <a:t>be aware of touching students; leaning on their wheelchair, desk, chair</a:t>
            </a:r>
            <a:endParaRPr sz="2800" dirty="0"/>
          </a:p>
        </p:txBody>
      </p:sp>
      <p:sp>
        <p:nvSpPr>
          <p:cNvPr id="255" name="Google Shape;255;p31">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620653" y="680876"/>
            <a:ext cx="10979100" cy="62541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Decrease Stimuli, Focus Stimuli, </a:t>
            </a:r>
            <a:r>
              <a:rPr lang="en-US" sz="2800" dirty="0"/>
              <a:t>continued 3</a:t>
            </a:r>
            <a:endParaRPr sz="2800" dirty="0"/>
          </a:p>
        </p:txBody>
      </p:sp>
      <p:sp>
        <p:nvSpPr>
          <p:cNvPr id="261" name="Google Shape;261;p32">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pic>
        <p:nvPicPr>
          <p:cNvPr id="262" name="Google Shape;262;p32" descr="screenshot of flyer with white and blue text on a black background. The flyer states &quot;members only, please check back later, thank you for respecting student learning!&quot;" title="members only flyer"/>
          <p:cNvPicPr preferRelativeResize="0"/>
          <p:nvPr/>
        </p:nvPicPr>
        <p:blipFill rotWithShape="1">
          <a:blip r:embed="rId3">
            <a:alphaModFix/>
          </a:blip>
          <a:srcRect/>
          <a:stretch/>
        </p:blipFill>
        <p:spPr>
          <a:xfrm>
            <a:off x="4621425" y="1664035"/>
            <a:ext cx="2949150" cy="3810902"/>
          </a:xfrm>
          <a:prstGeom prst="rect">
            <a:avLst/>
          </a:prstGeom>
          <a:noFill/>
          <a:ln>
            <a:noFill/>
          </a:ln>
        </p:spPr>
      </p:pic>
      <p:sp>
        <p:nvSpPr>
          <p:cNvPr id="263" name="Google Shape;263;p32"/>
          <p:cNvSpPr txBox="1">
            <a:spLocks noGrp="1"/>
          </p:cNvSpPr>
          <p:nvPr>
            <p:ph type="body" idx="1"/>
          </p:nvPr>
        </p:nvSpPr>
        <p:spPr>
          <a:xfrm>
            <a:off x="9338550" y="4844975"/>
            <a:ext cx="1730700" cy="4248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400"/>
              </a:spcBef>
              <a:spcAft>
                <a:spcPts val="0"/>
              </a:spcAft>
              <a:buSzPts val="2000"/>
              <a:buNone/>
            </a:pPr>
            <a:r>
              <a:rPr lang="en-US" sz="2800" u="sng" dirty="0">
                <a:solidFill>
                  <a:schemeClr val="hlink"/>
                </a:solidFill>
                <a:hlinkClick r:id="rId4"/>
              </a:rPr>
              <a:t>Canva.com</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title"/>
          </p:nvPr>
        </p:nvSpPr>
        <p:spPr>
          <a:xfrm>
            <a:off x="612490" y="359924"/>
            <a:ext cx="4874099" cy="118567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30 second stretch break</a:t>
            </a:r>
            <a:endParaRPr dirty="0"/>
          </a:p>
        </p:txBody>
      </p:sp>
      <p:sp>
        <p:nvSpPr>
          <p:cNvPr id="269" name="Google Shape;269;p33">
            <a:extLst>
              <a:ext uri="{C183D7F6-B498-43B3-948B-1728B52AA6E4}">
                <adec:decorative xmlns:adec="http://schemas.microsoft.com/office/drawing/2017/decorative" val="1"/>
              </a:ext>
            </a:extLst>
          </p:cNvPr>
          <p:cNvSpPr txBox="1">
            <a:spLocks noGrp="1"/>
          </p:cNvSpPr>
          <p:nvPr>
            <p:ph type="sldNum" idx="12"/>
          </p:nvPr>
        </p:nvSpPr>
        <p:spPr>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dirty="0"/>
          </a:p>
        </p:txBody>
      </p:sp>
      <p:sp>
        <p:nvSpPr>
          <p:cNvPr id="4" name="Text Placeholder 3">
            <a:extLst>
              <a:ext uri="{FF2B5EF4-FFF2-40B4-BE49-F238E27FC236}">
                <a16:creationId xmlns:a16="http://schemas.microsoft.com/office/drawing/2014/main" id="{DAE7B870-4118-EF8A-C437-0002573DB5F8}"/>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Provide Adequate Wait Time</a:t>
            </a:r>
            <a:endParaRPr dirty="0"/>
          </a:p>
        </p:txBody>
      </p:sp>
      <p:sp>
        <p:nvSpPr>
          <p:cNvPr id="276" name="Google Shape;276;p34"/>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Executive functions you are scaffolding:</a:t>
            </a:r>
            <a:endParaRPr sz="2800" dirty="0"/>
          </a:p>
          <a:p>
            <a:pPr marL="571500" lvl="1" indent="-383540" algn="l" rtl="0">
              <a:lnSpc>
                <a:spcPct val="90000"/>
              </a:lnSpc>
              <a:spcBef>
                <a:spcPts val="1400"/>
              </a:spcBef>
              <a:spcAft>
                <a:spcPts val="0"/>
              </a:spcAft>
              <a:buSzPts val="2800"/>
              <a:buChar char="•"/>
            </a:pPr>
            <a:r>
              <a:rPr lang="en-US" sz="2800" dirty="0"/>
              <a:t>organization</a:t>
            </a:r>
            <a:endParaRPr sz="2800" dirty="0"/>
          </a:p>
          <a:p>
            <a:pPr marL="571500" lvl="1" indent="-383540" algn="l" rtl="0">
              <a:lnSpc>
                <a:spcPct val="90000"/>
              </a:lnSpc>
              <a:spcBef>
                <a:spcPts val="1400"/>
              </a:spcBef>
              <a:spcAft>
                <a:spcPts val="0"/>
              </a:spcAft>
              <a:buSzPts val="2800"/>
              <a:buChar char="•"/>
            </a:pPr>
            <a:r>
              <a:rPr lang="en-US" sz="2800" dirty="0"/>
              <a:t>mental flexibility</a:t>
            </a:r>
            <a:endParaRPr sz="2800" dirty="0"/>
          </a:p>
          <a:p>
            <a:pPr marL="571500" lvl="1" indent="-383540" algn="l" rtl="0">
              <a:lnSpc>
                <a:spcPct val="90000"/>
              </a:lnSpc>
              <a:spcBef>
                <a:spcPts val="1400"/>
              </a:spcBef>
              <a:spcAft>
                <a:spcPts val="0"/>
              </a:spcAft>
              <a:buSzPts val="2800"/>
              <a:buChar char="•"/>
            </a:pPr>
            <a:r>
              <a:rPr lang="en-US" sz="2800" dirty="0"/>
              <a:t>planning</a:t>
            </a:r>
            <a:endParaRPr sz="2800" dirty="0"/>
          </a:p>
          <a:p>
            <a:pPr marL="571500" lvl="1" indent="-383540" algn="l" rtl="0">
              <a:lnSpc>
                <a:spcPct val="90000"/>
              </a:lnSpc>
              <a:spcBef>
                <a:spcPts val="1400"/>
              </a:spcBef>
              <a:spcAft>
                <a:spcPts val="0"/>
              </a:spcAft>
              <a:buSzPts val="2800"/>
              <a:buChar char="•"/>
            </a:pPr>
            <a:r>
              <a:rPr lang="en-US" sz="2800" dirty="0"/>
              <a:t>task initiation</a:t>
            </a:r>
            <a:endParaRPr sz="2800" dirty="0"/>
          </a:p>
        </p:txBody>
      </p:sp>
      <p:sp>
        <p:nvSpPr>
          <p:cNvPr id="277" name="Google Shape;277;p34">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Provide Adequate Wait Time, </a:t>
            </a:r>
            <a:r>
              <a:rPr lang="en-US" sz="2800" dirty="0"/>
              <a:t>continued</a:t>
            </a:r>
            <a:r>
              <a:rPr lang="en-US" dirty="0"/>
              <a:t> </a:t>
            </a:r>
            <a:endParaRPr dirty="0"/>
          </a:p>
        </p:txBody>
      </p:sp>
      <p:sp>
        <p:nvSpPr>
          <p:cNvPr id="283" name="Google Shape;283;p35"/>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Make it a norm to provide adequate wait time</a:t>
            </a:r>
            <a:endParaRPr sz="2800" dirty="0"/>
          </a:p>
          <a:p>
            <a:pPr marL="571500" lvl="1" indent="-383540" algn="l" rtl="0">
              <a:lnSpc>
                <a:spcPct val="90000"/>
              </a:lnSpc>
              <a:spcBef>
                <a:spcPts val="1400"/>
              </a:spcBef>
              <a:spcAft>
                <a:spcPts val="0"/>
              </a:spcAft>
              <a:buSzPts val="2800"/>
              <a:buChar char="•"/>
            </a:pPr>
            <a:r>
              <a:rPr lang="en-US" sz="2800" dirty="0"/>
              <a:t>Count to ten in your head</a:t>
            </a:r>
            <a:endParaRPr sz="2800" dirty="0"/>
          </a:p>
          <a:p>
            <a:pPr marL="571500" lvl="1" indent="-383540" algn="l" rtl="0">
              <a:lnSpc>
                <a:spcPct val="90000"/>
              </a:lnSpc>
              <a:spcBef>
                <a:spcPts val="1400"/>
              </a:spcBef>
              <a:spcAft>
                <a:spcPts val="0"/>
              </a:spcAft>
              <a:buSzPts val="2800"/>
              <a:buChar char="•"/>
            </a:pPr>
            <a:r>
              <a:rPr lang="en-US" sz="2800" dirty="0"/>
              <a:t>Get classroom staff on board</a:t>
            </a:r>
            <a:endParaRPr sz="2800" dirty="0"/>
          </a:p>
          <a:p>
            <a:pPr marL="800100" lvl="2" indent="-419100" algn="l" rtl="0">
              <a:lnSpc>
                <a:spcPct val="90000"/>
              </a:lnSpc>
              <a:spcBef>
                <a:spcPts val="1400"/>
              </a:spcBef>
              <a:spcAft>
                <a:spcPts val="0"/>
              </a:spcAft>
              <a:buSzPts val="2800"/>
              <a:buChar char="o"/>
            </a:pPr>
            <a:r>
              <a:rPr lang="en-US" sz="2800" dirty="0"/>
              <a:t>sign or hand signal to show other staff that you are waiting and not to prompt or talk</a:t>
            </a:r>
            <a:endParaRPr sz="2800" dirty="0"/>
          </a:p>
        </p:txBody>
      </p:sp>
      <p:sp>
        <p:nvSpPr>
          <p:cNvPr id="284" name="Google Shape;284;p35">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xfrm>
            <a:off x="620653" y="680874"/>
            <a:ext cx="10979100" cy="62541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Provide Adequate Wait Time, </a:t>
            </a:r>
            <a:r>
              <a:rPr lang="en-US" sz="2800" dirty="0"/>
              <a:t>continued 2  </a:t>
            </a:r>
            <a:endParaRPr sz="2800" dirty="0"/>
          </a:p>
        </p:txBody>
      </p:sp>
      <p:sp>
        <p:nvSpPr>
          <p:cNvPr id="290" name="Google Shape;290;p36"/>
          <p:cNvSpPr txBox="1">
            <a:spLocks noGrp="1"/>
          </p:cNvSpPr>
          <p:nvPr>
            <p:ph type="body" idx="1"/>
          </p:nvPr>
        </p:nvSpPr>
        <p:spPr>
          <a:xfrm>
            <a:off x="612500" y="1841225"/>
            <a:ext cx="64377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Prompting</a:t>
            </a:r>
            <a:endParaRPr sz="2800" dirty="0"/>
          </a:p>
          <a:p>
            <a:pPr marL="571500" lvl="1" indent="-383540" algn="l" rtl="0">
              <a:lnSpc>
                <a:spcPct val="90000"/>
              </a:lnSpc>
              <a:spcBef>
                <a:spcPts val="1400"/>
              </a:spcBef>
              <a:spcAft>
                <a:spcPts val="0"/>
              </a:spcAft>
              <a:buSzPts val="2800"/>
              <a:buChar char="•"/>
            </a:pPr>
            <a:r>
              <a:rPr lang="en-US" sz="2800" dirty="0"/>
              <a:t>wait to prompt</a:t>
            </a:r>
            <a:endParaRPr sz="2800" dirty="0"/>
          </a:p>
          <a:p>
            <a:pPr marL="571500" lvl="1" indent="-383540" algn="l" rtl="0">
              <a:lnSpc>
                <a:spcPct val="90000"/>
              </a:lnSpc>
              <a:spcBef>
                <a:spcPts val="1400"/>
              </a:spcBef>
              <a:spcAft>
                <a:spcPts val="0"/>
              </a:spcAft>
              <a:buSzPts val="2800"/>
              <a:buChar char="•"/>
            </a:pPr>
            <a:r>
              <a:rPr lang="en-US" sz="2800" dirty="0"/>
              <a:t>you definitely can and should prompt less than you do</a:t>
            </a:r>
            <a:endParaRPr sz="2800" dirty="0"/>
          </a:p>
          <a:p>
            <a:pPr marL="571500" lvl="1" indent="-383540" algn="l" rtl="0">
              <a:lnSpc>
                <a:spcPct val="90000"/>
              </a:lnSpc>
              <a:spcBef>
                <a:spcPts val="1400"/>
              </a:spcBef>
              <a:spcAft>
                <a:spcPts val="0"/>
              </a:spcAft>
              <a:buSzPts val="2800"/>
              <a:buChar char="•"/>
            </a:pPr>
            <a:r>
              <a:rPr lang="en-US" sz="2800" dirty="0"/>
              <a:t>know your prompt hierarchy</a:t>
            </a:r>
            <a:endParaRPr sz="2800" dirty="0"/>
          </a:p>
          <a:p>
            <a:pPr marL="800100" lvl="2" indent="-419100" algn="l" rtl="0">
              <a:lnSpc>
                <a:spcPct val="90000"/>
              </a:lnSpc>
              <a:spcBef>
                <a:spcPts val="1400"/>
              </a:spcBef>
              <a:spcAft>
                <a:spcPts val="0"/>
              </a:spcAft>
              <a:buSzPts val="2800"/>
              <a:buChar char="o"/>
            </a:pPr>
            <a:r>
              <a:rPr lang="en-US" sz="2800" u="sng" dirty="0">
                <a:solidFill>
                  <a:schemeClr val="hlink"/>
                </a:solidFill>
                <a:hlinkClick r:id="rId3"/>
              </a:rPr>
              <a:t>Kate Ahern’s prompt hierarchy</a:t>
            </a:r>
            <a:r>
              <a:rPr lang="en-US" sz="2800" dirty="0"/>
              <a:t> —&gt; </a:t>
            </a:r>
            <a:br>
              <a:rPr lang="en-US" sz="2800" dirty="0"/>
            </a:br>
            <a:r>
              <a:rPr lang="en-US" sz="2800" dirty="0"/>
              <a:t>(http://bit.ly/3xC1E0p)</a:t>
            </a:r>
            <a:endParaRPr sz="2800" dirty="0"/>
          </a:p>
        </p:txBody>
      </p:sp>
      <p:sp>
        <p:nvSpPr>
          <p:cNvPr id="291" name="Google Shape;291;p36">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dirty="0"/>
          </a:p>
        </p:txBody>
      </p:sp>
      <p:pic>
        <p:nvPicPr>
          <p:cNvPr id="292" name="Google Shape;292;p36" descr="screenshot of Kate Ahern's flyer about prompting heirarchy" title="Kate Ahern prompting heirarchy"/>
          <p:cNvPicPr preferRelativeResize="0"/>
          <p:nvPr/>
        </p:nvPicPr>
        <p:blipFill rotWithShape="1">
          <a:blip r:embed="rId4">
            <a:alphaModFix/>
          </a:blip>
          <a:srcRect b="4055"/>
          <a:stretch/>
        </p:blipFill>
        <p:spPr>
          <a:xfrm>
            <a:off x="7387025" y="1485760"/>
            <a:ext cx="3404875" cy="42292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620653" y="738024"/>
            <a:ext cx="10979100" cy="551932"/>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Provide Adequate Wait Time, </a:t>
            </a:r>
            <a:r>
              <a:rPr lang="en-US" sz="2800" dirty="0"/>
              <a:t>continued 3</a:t>
            </a:r>
            <a:endParaRPr sz="2800" dirty="0"/>
          </a:p>
        </p:txBody>
      </p:sp>
      <p:sp>
        <p:nvSpPr>
          <p:cNvPr id="298" name="Google Shape;298;p37"/>
          <p:cNvSpPr txBox="1">
            <a:spLocks noGrp="1"/>
          </p:cNvSpPr>
          <p:nvPr>
            <p:ph type="body" idx="1"/>
          </p:nvPr>
        </p:nvSpPr>
        <p:spPr>
          <a:xfrm>
            <a:off x="612488" y="1384031"/>
            <a:ext cx="10979100" cy="3889200"/>
          </a:xfrm>
          <a:prstGeom prst="rect">
            <a:avLst/>
          </a:prstGeom>
          <a:noFill/>
          <a:ln>
            <a:noFill/>
          </a:ln>
        </p:spPr>
        <p:txBody>
          <a:bodyPr spcFirstLastPara="1" wrap="square" lIns="45700" tIns="45700" rIns="45700" bIns="45700" anchor="t" anchorCtr="0">
            <a:noAutofit/>
          </a:bodyPr>
          <a:lstStyle/>
          <a:p>
            <a:pPr marL="0" lvl="1" indent="0" algn="l" rtl="0">
              <a:lnSpc>
                <a:spcPct val="90000"/>
              </a:lnSpc>
              <a:spcBef>
                <a:spcPts val="0"/>
              </a:spcBef>
              <a:spcAft>
                <a:spcPts val="0"/>
              </a:spcAft>
              <a:buSzPts val="2160"/>
              <a:buNone/>
            </a:pPr>
            <a:endParaRPr sz="2800" dirty="0"/>
          </a:p>
          <a:p>
            <a:pPr marL="571500" lvl="1" indent="-383540" algn="l" rtl="0">
              <a:lnSpc>
                <a:spcPct val="90000"/>
              </a:lnSpc>
              <a:spcBef>
                <a:spcPts val="1400"/>
              </a:spcBef>
              <a:spcAft>
                <a:spcPts val="0"/>
              </a:spcAft>
              <a:buSzPts val="2800"/>
              <a:buChar char="•"/>
            </a:pPr>
            <a:r>
              <a:rPr lang="en-US" sz="2800" dirty="0"/>
              <a:t>Give whole classroom group wait time before asking students to respond</a:t>
            </a:r>
            <a:endParaRPr sz="2800" dirty="0"/>
          </a:p>
          <a:p>
            <a:pPr marL="800100" lvl="2" indent="-419100" algn="l" rtl="0">
              <a:lnSpc>
                <a:spcPct val="90000"/>
              </a:lnSpc>
              <a:spcBef>
                <a:spcPts val="1400"/>
              </a:spcBef>
              <a:spcAft>
                <a:spcPts val="0"/>
              </a:spcAft>
              <a:buSzPts val="2800"/>
              <a:buChar char="o"/>
            </a:pPr>
            <a:r>
              <a:rPr lang="en-US" sz="2800" dirty="0"/>
              <a:t>set a short timer if needed</a:t>
            </a:r>
            <a:endParaRPr sz="2800" dirty="0"/>
          </a:p>
          <a:p>
            <a:pPr marL="571500" lvl="1" indent="-383540" algn="l" rtl="0">
              <a:lnSpc>
                <a:spcPct val="90000"/>
              </a:lnSpc>
              <a:spcBef>
                <a:spcPts val="1400"/>
              </a:spcBef>
              <a:spcAft>
                <a:spcPts val="0"/>
              </a:spcAft>
              <a:buSzPts val="2800"/>
              <a:buChar char="•"/>
            </a:pPr>
            <a:r>
              <a:rPr lang="en-US" sz="2800" dirty="0"/>
              <a:t>pause more, slow down speaking rate</a:t>
            </a:r>
            <a:endParaRPr sz="2800" dirty="0"/>
          </a:p>
          <a:p>
            <a:pPr marL="571500" lvl="1" indent="-383540" algn="l" rtl="0">
              <a:lnSpc>
                <a:spcPct val="90000"/>
              </a:lnSpc>
              <a:spcBef>
                <a:spcPts val="1400"/>
              </a:spcBef>
              <a:spcAft>
                <a:spcPts val="0"/>
              </a:spcAft>
              <a:buSzPts val="2800"/>
              <a:buChar char="•"/>
            </a:pPr>
            <a:r>
              <a:rPr lang="en-US" sz="2800" dirty="0"/>
              <a:t>No time for wait time?</a:t>
            </a:r>
            <a:endParaRPr sz="2800" dirty="0"/>
          </a:p>
          <a:p>
            <a:pPr marL="800100" lvl="2" indent="-419100" algn="l" rtl="0">
              <a:lnSpc>
                <a:spcPct val="90000"/>
              </a:lnSpc>
              <a:spcBef>
                <a:spcPts val="1400"/>
              </a:spcBef>
              <a:spcAft>
                <a:spcPts val="0"/>
              </a:spcAft>
              <a:buSzPts val="2800"/>
              <a:buChar char="o"/>
            </a:pPr>
            <a:r>
              <a:rPr lang="en-US" sz="2800" dirty="0"/>
              <a:t>shorten or simplify your lesson</a:t>
            </a:r>
            <a:endParaRPr sz="2800" dirty="0"/>
          </a:p>
        </p:txBody>
      </p:sp>
      <p:sp>
        <p:nvSpPr>
          <p:cNvPr id="299" name="Google Shape;299;p37">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a:t>
            </a:r>
            <a:endParaRPr dirty="0"/>
          </a:p>
        </p:txBody>
      </p:sp>
      <p:sp>
        <p:nvSpPr>
          <p:cNvPr id="305" name="Google Shape;305;p38"/>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Executive functions you are scaffolding:</a:t>
            </a:r>
            <a:endParaRPr sz="2800" dirty="0"/>
          </a:p>
          <a:p>
            <a:pPr marL="571500" lvl="1" indent="-383540" algn="l" rtl="0">
              <a:lnSpc>
                <a:spcPct val="90000"/>
              </a:lnSpc>
              <a:spcBef>
                <a:spcPts val="1400"/>
              </a:spcBef>
              <a:spcAft>
                <a:spcPts val="0"/>
              </a:spcAft>
              <a:buSzPts val="2800"/>
              <a:buChar char="•"/>
            </a:pPr>
            <a:r>
              <a:rPr lang="en-US" sz="2800" dirty="0"/>
              <a:t>mental flexibility</a:t>
            </a:r>
            <a:endParaRPr sz="2800" dirty="0"/>
          </a:p>
          <a:p>
            <a:pPr marL="571500" lvl="1" indent="-383540" algn="l" rtl="0">
              <a:lnSpc>
                <a:spcPct val="90000"/>
              </a:lnSpc>
              <a:spcBef>
                <a:spcPts val="1400"/>
              </a:spcBef>
              <a:spcAft>
                <a:spcPts val="0"/>
              </a:spcAft>
              <a:buSzPts val="2800"/>
              <a:buChar char="•"/>
            </a:pPr>
            <a:r>
              <a:rPr lang="en-US" sz="2800" dirty="0"/>
              <a:t>working memory</a:t>
            </a:r>
            <a:endParaRPr sz="2800" dirty="0"/>
          </a:p>
          <a:p>
            <a:pPr marL="571500" lvl="1" indent="-383540" algn="l" rtl="0">
              <a:lnSpc>
                <a:spcPct val="90000"/>
              </a:lnSpc>
              <a:spcBef>
                <a:spcPts val="1400"/>
              </a:spcBef>
              <a:spcAft>
                <a:spcPts val="0"/>
              </a:spcAft>
              <a:buSzPts val="2800"/>
              <a:buChar char="•"/>
            </a:pPr>
            <a:r>
              <a:rPr lang="en-US" sz="2800" dirty="0"/>
              <a:t>organization</a:t>
            </a:r>
            <a:endParaRPr sz="2800" dirty="0"/>
          </a:p>
        </p:txBody>
      </p:sp>
      <p:sp>
        <p:nvSpPr>
          <p:cNvPr id="306" name="Google Shape;306;p38">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612489" y="631891"/>
            <a:ext cx="10979100" cy="266182"/>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My Background</a:t>
            </a:r>
            <a:endParaRPr dirty="0"/>
          </a:p>
        </p:txBody>
      </p:sp>
      <p:sp>
        <p:nvSpPr>
          <p:cNvPr id="173" name="Google Shape;173;p21"/>
          <p:cNvSpPr txBox="1">
            <a:spLocks noGrp="1"/>
          </p:cNvSpPr>
          <p:nvPr>
            <p:ph type="body" idx="1"/>
          </p:nvPr>
        </p:nvSpPr>
        <p:spPr>
          <a:xfrm>
            <a:off x="612488" y="1231630"/>
            <a:ext cx="10979100" cy="4483369"/>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Speech-language pathologist specializing in AAC since 2008</a:t>
            </a:r>
            <a:endParaRPr sz="2800" dirty="0"/>
          </a:p>
          <a:p>
            <a:pPr marL="571500" lvl="1" indent="-383540" algn="l" rtl="0">
              <a:lnSpc>
                <a:spcPct val="90000"/>
              </a:lnSpc>
              <a:spcBef>
                <a:spcPts val="1400"/>
              </a:spcBef>
              <a:spcAft>
                <a:spcPts val="0"/>
              </a:spcAft>
              <a:buSzPts val="2800"/>
              <a:buChar char="•"/>
            </a:pPr>
            <a:r>
              <a:rPr lang="en-US" sz="2800" dirty="0"/>
              <a:t>Easter Seals Chicago Autism Therapeutic Day School (federal level 5)</a:t>
            </a:r>
            <a:endParaRPr sz="2800" dirty="0"/>
          </a:p>
          <a:p>
            <a:pPr marL="571500" lvl="1" indent="-383540" algn="l" rtl="0">
              <a:lnSpc>
                <a:spcPct val="90000"/>
              </a:lnSpc>
              <a:spcBef>
                <a:spcPts val="1400"/>
              </a:spcBef>
              <a:spcAft>
                <a:spcPts val="0"/>
              </a:spcAft>
              <a:buSzPts val="2800"/>
              <a:buChar char="•"/>
            </a:pPr>
            <a:r>
              <a:rPr lang="en-US" sz="2800" dirty="0"/>
              <a:t>Saint Paul Public Schools</a:t>
            </a:r>
            <a:endParaRPr sz="2800" dirty="0"/>
          </a:p>
          <a:p>
            <a:pPr marL="800100" lvl="2" indent="-419100" algn="l" rtl="0">
              <a:lnSpc>
                <a:spcPct val="90000"/>
              </a:lnSpc>
              <a:spcBef>
                <a:spcPts val="1400"/>
              </a:spcBef>
              <a:spcAft>
                <a:spcPts val="0"/>
              </a:spcAft>
              <a:buSzPts val="2800"/>
              <a:buChar char="o"/>
            </a:pPr>
            <a:r>
              <a:rPr lang="en-US" sz="2800" dirty="0"/>
              <a:t>Bridge View School (federal level 4)</a:t>
            </a:r>
            <a:endParaRPr sz="2800" dirty="0"/>
          </a:p>
          <a:p>
            <a:pPr marL="800100" lvl="2" indent="-419100" algn="l" rtl="0">
              <a:lnSpc>
                <a:spcPct val="90000"/>
              </a:lnSpc>
              <a:spcBef>
                <a:spcPts val="1400"/>
              </a:spcBef>
              <a:spcAft>
                <a:spcPts val="0"/>
              </a:spcAft>
              <a:buSzPts val="2800"/>
              <a:buChar char="o"/>
            </a:pPr>
            <a:r>
              <a:rPr lang="en-US" sz="2800" dirty="0"/>
              <a:t>district AT team</a:t>
            </a:r>
            <a:endParaRPr sz="2800" dirty="0"/>
          </a:p>
          <a:p>
            <a:pPr marL="571500" lvl="1" indent="-383540" algn="l" rtl="0">
              <a:lnSpc>
                <a:spcPct val="90000"/>
              </a:lnSpc>
              <a:spcBef>
                <a:spcPts val="1400"/>
              </a:spcBef>
              <a:spcAft>
                <a:spcPts val="0"/>
              </a:spcAft>
              <a:buSzPts val="2800"/>
              <a:buChar char="•"/>
            </a:pPr>
            <a:r>
              <a:rPr lang="en-US" sz="2800" dirty="0"/>
              <a:t>All Voices Augmentative Communication (private practice)</a:t>
            </a:r>
            <a:endParaRPr sz="2800" dirty="0"/>
          </a:p>
          <a:p>
            <a:pPr marL="800100" lvl="2" indent="-419100" algn="l" rtl="0">
              <a:lnSpc>
                <a:spcPct val="90000"/>
              </a:lnSpc>
              <a:spcBef>
                <a:spcPts val="1400"/>
              </a:spcBef>
              <a:spcAft>
                <a:spcPts val="0"/>
              </a:spcAft>
              <a:buSzPts val="2800"/>
              <a:buChar char="o"/>
            </a:pPr>
            <a:r>
              <a:rPr lang="en-US" sz="2800" dirty="0"/>
              <a:t>in-home AAC services in the Twin Cities metro area</a:t>
            </a:r>
            <a:endParaRPr sz="2800" dirty="0"/>
          </a:p>
          <a:p>
            <a:pPr marL="800100" lvl="2" indent="-419100" algn="l" rtl="0">
              <a:lnSpc>
                <a:spcPct val="90000"/>
              </a:lnSpc>
              <a:spcBef>
                <a:spcPts val="1400"/>
              </a:spcBef>
              <a:spcAft>
                <a:spcPts val="0"/>
              </a:spcAft>
              <a:buSzPts val="2800"/>
              <a:buChar char="o"/>
            </a:pPr>
            <a:r>
              <a:rPr lang="en-US" sz="2800" dirty="0"/>
              <a:t>all ages</a:t>
            </a:r>
            <a:endParaRPr sz="2800" dirty="0"/>
          </a:p>
        </p:txBody>
      </p:sp>
      <p:sp>
        <p:nvSpPr>
          <p:cNvPr id="174" name="Google Shape;174;p21">
            <a:extLst>
              <a:ext uri="{C183D7F6-B498-43B3-948B-1728B52AA6E4}">
                <adec:decorative xmlns:adec="http://schemas.microsoft.com/office/drawing/2017/decorative" val="1"/>
              </a:ext>
            </a:extLst>
          </p:cNvPr>
          <p:cNvSpPr txBox="1">
            <a:spLocks noGrp="1"/>
          </p:cNvSpPr>
          <p:nvPr>
            <p:ph type="sldNum" idx="12"/>
          </p:nvPr>
        </p:nvSpPr>
        <p:spPr>
          <a:xfrm>
            <a:off x="11722395" y="-12602"/>
            <a:ext cx="475488" cy="301752"/>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620653" y="419618"/>
            <a:ext cx="10979100" cy="1164253"/>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 </a:t>
            </a:r>
            <a:r>
              <a:rPr lang="en-US" sz="2800" dirty="0"/>
              <a:t>continued</a:t>
            </a:r>
            <a:endParaRPr sz="2800" dirty="0"/>
          </a:p>
        </p:txBody>
      </p:sp>
      <p:sp>
        <p:nvSpPr>
          <p:cNvPr id="312" name="Google Shape;312;p39"/>
          <p:cNvSpPr txBox="1">
            <a:spLocks noGrp="1"/>
          </p:cNvSpPr>
          <p:nvPr>
            <p:ph type="body" idx="1"/>
          </p:nvPr>
        </p:nvSpPr>
        <p:spPr>
          <a:xfrm>
            <a:off x="612488" y="17650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Tools</a:t>
            </a:r>
            <a:endParaRPr sz="2800" dirty="0"/>
          </a:p>
          <a:p>
            <a:pPr marL="571500" lvl="1" indent="-383540" algn="l" rtl="0">
              <a:lnSpc>
                <a:spcPct val="90000"/>
              </a:lnSpc>
              <a:spcBef>
                <a:spcPts val="1400"/>
              </a:spcBef>
              <a:spcAft>
                <a:spcPts val="0"/>
              </a:spcAft>
              <a:buSzPts val="2800"/>
              <a:buChar char="•"/>
            </a:pPr>
            <a:r>
              <a:rPr lang="en-US" sz="2800" dirty="0"/>
              <a:t>visual timers</a:t>
            </a:r>
            <a:endParaRPr sz="2800" dirty="0"/>
          </a:p>
          <a:p>
            <a:pPr marL="571500" lvl="1" indent="-383540" algn="l" rtl="0">
              <a:lnSpc>
                <a:spcPct val="90000"/>
              </a:lnSpc>
              <a:spcBef>
                <a:spcPts val="1400"/>
              </a:spcBef>
              <a:spcAft>
                <a:spcPts val="0"/>
              </a:spcAft>
              <a:buSzPts val="2800"/>
              <a:buChar char="•"/>
            </a:pPr>
            <a:r>
              <a:rPr lang="en-US" sz="2800" dirty="0"/>
              <a:t>symbols, photos, videos</a:t>
            </a:r>
            <a:endParaRPr sz="2800" dirty="0"/>
          </a:p>
          <a:p>
            <a:pPr marL="800100" lvl="2" indent="-419100" algn="l" rtl="0">
              <a:lnSpc>
                <a:spcPct val="90000"/>
              </a:lnSpc>
              <a:spcBef>
                <a:spcPts val="1400"/>
              </a:spcBef>
              <a:spcAft>
                <a:spcPts val="0"/>
              </a:spcAft>
              <a:buSzPts val="2800"/>
              <a:buChar char="o"/>
            </a:pPr>
            <a:r>
              <a:rPr lang="en-US" sz="2800" dirty="0"/>
              <a:t>include appropriate adaptations (e.g. objects or tactile symbols, closed captioning)</a:t>
            </a:r>
            <a:endParaRPr sz="2800" dirty="0"/>
          </a:p>
          <a:p>
            <a:pPr marL="571500" lvl="1" indent="-383540" algn="l" rtl="0">
              <a:lnSpc>
                <a:spcPct val="90000"/>
              </a:lnSpc>
              <a:spcBef>
                <a:spcPts val="1400"/>
              </a:spcBef>
              <a:spcAft>
                <a:spcPts val="0"/>
              </a:spcAft>
              <a:buSzPts val="2800"/>
              <a:buChar char="•"/>
            </a:pPr>
            <a:r>
              <a:rPr lang="en-US" sz="2800" dirty="0"/>
              <a:t>sign language</a:t>
            </a:r>
            <a:endParaRPr sz="2800" dirty="0"/>
          </a:p>
          <a:p>
            <a:pPr marL="571500" lvl="1" indent="-383540" algn="l" rtl="0">
              <a:lnSpc>
                <a:spcPct val="90000"/>
              </a:lnSpc>
              <a:spcBef>
                <a:spcPts val="1400"/>
              </a:spcBef>
              <a:spcAft>
                <a:spcPts val="0"/>
              </a:spcAft>
              <a:buSzPts val="2800"/>
              <a:buChar char="•"/>
            </a:pPr>
            <a:r>
              <a:rPr lang="en-US" sz="2800" dirty="0"/>
              <a:t>core words</a:t>
            </a:r>
            <a:endParaRPr sz="2800" dirty="0"/>
          </a:p>
        </p:txBody>
      </p:sp>
      <p:sp>
        <p:nvSpPr>
          <p:cNvPr id="313" name="Google Shape;313;p39">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 </a:t>
            </a:r>
            <a:r>
              <a:rPr lang="en-US" sz="2800" dirty="0"/>
              <a:t>continued 2</a:t>
            </a:r>
            <a:endParaRPr sz="2800" dirty="0"/>
          </a:p>
        </p:txBody>
      </p:sp>
      <p:sp>
        <p:nvSpPr>
          <p:cNvPr id="319" name="Google Shape;319;p40"/>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Clear and simple presentation</a:t>
            </a:r>
            <a:endParaRPr sz="2800" dirty="0"/>
          </a:p>
          <a:p>
            <a:pPr marL="571500" lvl="1" indent="-383540" algn="l" rtl="0">
              <a:lnSpc>
                <a:spcPct val="90000"/>
              </a:lnSpc>
              <a:spcBef>
                <a:spcPts val="1400"/>
              </a:spcBef>
              <a:spcAft>
                <a:spcPts val="0"/>
              </a:spcAft>
              <a:buSzPts val="2800"/>
              <a:buChar char="•"/>
            </a:pPr>
            <a:r>
              <a:rPr lang="en-US" sz="2800" dirty="0"/>
              <a:t>simplify language</a:t>
            </a:r>
            <a:endParaRPr sz="2800" dirty="0"/>
          </a:p>
          <a:p>
            <a:pPr marL="571500" lvl="1" indent="-383540" algn="l" rtl="0">
              <a:lnSpc>
                <a:spcPct val="90000"/>
              </a:lnSpc>
              <a:spcBef>
                <a:spcPts val="1400"/>
              </a:spcBef>
              <a:spcAft>
                <a:spcPts val="0"/>
              </a:spcAft>
              <a:buSzPts val="2800"/>
              <a:buChar char="•"/>
            </a:pPr>
            <a:r>
              <a:rPr lang="en-US" sz="2800" dirty="0"/>
              <a:t>simplify tasks</a:t>
            </a:r>
            <a:endParaRPr sz="2800" dirty="0"/>
          </a:p>
          <a:p>
            <a:pPr marL="571500" lvl="1" indent="-383540" algn="l" rtl="0">
              <a:lnSpc>
                <a:spcPct val="90000"/>
              </a:lnSpc>
              <a:spcBef>
                <a:spcPts val="1400"/>
              </a:spcBef>
              <a:spcAft>
                <a:spcPts val="0"/>
              </a:spcAft>
              <a:buSzPts val="2800"/>
              <a:buChar char="•"/>
            </a:pPr>
            <a:r>
              <a:rPr lang="en-US" sz="2800" dirty="0"/>
              <a:t>minimize clutter</a:t>
            </a:r>
            <a:endParaRPr sz="2800" dirty="0"/>
          </a:p>
        </p:txBody>
      </p:sp>
      <p:sp>
        <p:nvSpPr>
          <p:cNvPr id="320" name="Google Shape;320;p40">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620653" y="803340"/>
            <a:ext cx="8089059" cy="3846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 </a:t>
            </a:r>
            <a:r>
              <a:rPr lang="en-US" sz="2800" dirty="0"/>
              <a:t>continued 3   </a:t>
            </a:r>
            <a:endParaRPr sz="2800" dirty="0"/>
          </a:p>
        </p:txBody>
      </p:sp>
      <p:sp>
        <p:nvSpPr>
          <p:cNvPr id="326" name="Google Shape;326;p41"/>
          <p:cNvSpPr txBox="1">
            <a:spLocks noGrp="1"/>
          </p:cNvSpPr>
          <p:nvPr>
            <p:ph type="body" idx="1"/>
          </p:nvPr>
        </p:nvSpPr>
        <p:spPr>
          <a:xfrm>
            <a:off x="6096000" y="1312384"/>
            <a:ext cx="5094516" cy="3846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(Clear and simple presentation)</a:t>
            </a:r>
            <a:endParaRPr sz="2800" dirty="0"/>
          </a:p>
        </p:txBody>
      </p:sp>
      <p:sp>
        <p:nvSpPr>
          <p:cNvPr id="327" name="Google Shape;327;p41">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pic>
        <p:nvPicPr>
          <p:cNvPr id="328" name="Google Shape;328;p41" descr="screenshot of a Molly of Denali worksheet. On the left side animal cartoons and corresponding animal names are listed. on the right side descriptions of the animals are listed in random order." title="Molly of Denali worksheet"/>
          <p:cNvPicPr preferRelativeResize="0"/>
          <p:nvPr/>
        </p:nvPicPr>
        <p:blipFill rotWithShape="1">
          <a:blip r:embed="rId3">
            <a:alphaModFix/>
          </a:blip>
          <a:srcRect/>
          <a:stretch/>
        </p:blipFill>
        <p:spPr>
          <a:xfrm>
            <a:off x="1595075" y="1553844"/>
            <a:ext cx="3638701" cy="41585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2"/>
          <p:cNvSpPr txBox="1">
            <a:spLocks noGrp="1"/>
          </p:cNvSpPr>
          <p:nvPr>
            <p:ph type="title"/>
          </p:nvPr>
        </p:nvSpPr>
        <p:spPr>
          <a:xfrm>
            <a:off x="620653" y="819669"/>
            <a:ext cx="7941576" cy="3846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 </a:t>
            </a:r>
            <a:r>
              <a:rPr lang="en-US" sz="2800" dirty="0"/>
              <a:t>continued 4    </a:t>
            </a:r>
            <a:endParaRPr sz="2800" dirty="0"/>
          </a:p>
        </p:txBody>
      </p:sp>
      <p:sp>
        <p:nvSpPr>
          <p:cNvPr id="337" name="Google Shape;337;p42"/>
          <p:cNvSpPr txBox="1">
            <a:spLocks noGrp="1"/>
          </p:cNvSpPr>
          <p:nvPr>
            <p:ph type="body" idx="1"/>
          </p:nvPr>
        </p:nvSpPr>
        <p:spPr>
          <a:xfrm>
            <a:off x="6109080" y="1282962"/>
            <a:ext cx="5086350" cy="3846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(Clear and simple presentation)      </a:t>
            </a:r>
            <a:endParaRPr sz="2800" dirty="0"/>
          </a:p>
        </p:txBody>
      </p:sp>
      <p:pic>
        <p:nvPicPr>
          <p:cNvPr id="335" name="Google Shape;335;p42" descr="screenshot of a Molly of Denali worksheet. On the left side animal cartoons and corresponding animal names are listed. on the right side descriptions of the animals are listed in random order." title="molly of denali worksheet"/>
          <p:cNvPicPr preferRelativeResize="0"/>
          <p:nvPr/>
        </p:nvPicPr>
        <p:blipFill rotWithShape="1">
          <a:blip r:embed="rId3">
            <a:alphaModFix/>
          </a:blip>
          <a:srcRect/>
          <a:stretch/>
        </p:blipFill>
        <p:spPr>
          <a:xfrm>
            <a:off x="1595075" y="1557179"/>
            <a:ext cx="3638701" cy="4158519"/>
          </a:xfrm>
          <a:prstGeom prst="rect">
            <a:avLst/>
          </a:prstGeom>
          <a:noFill/>
          <a:ln>
            <a:noFill/>
          </a:ln>
        </p:spPr>
      </p:pic>
      <p:pic>
        <p:nvPicPr>
          <p:cNvPr id="336" name="Google Shape;336;p42" descr="screenshot of a worksheet: Match the picture to the description."/>
          <p:cNvPicPr preferRelativeResize="0"/>
          <p:nvPr/>
        </p:nvPicPr>
        <p:blipFill rotWithShape="1">
          <a:blip r:embed="rId4">
            <a:alphaModFix/>
          </a:blip>
          <a:srcRect t="2289" b="3341"/>
          <a:stretch/>
        </p:blipFill>
        <p:spPr>
          <a:xfrm>
            <a:off x="6498825" y="1746255"/>
            <a:ext cx="3638701" cy="4060027"/>
          </a:xfrm>
          <a:prstGeom prst="rect">
            <a:avLst/>
          </a:prstGeom>
          <a:noFill/>
          <a:ln>
            <a:noFill/>
          </a:ln>
        </p:spPr>
      </p:pic>
      <p:sp>
        <p:nvSpPr>
          <p:cNvPr id="334" name="Google Shape;334;p42">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Scaffold: Multimedia Supports, </a:t>
            </a:r>
            <a:r>
              <a:rPr lang="en-US" sz="2800" dirty="0"/>
              <a:t>continued 5</a:t>
            </a:r>
            <a:endParaRPr sz="2800" dirty="0"/>
          </a:p>
        </p:txBody>
      </p:sp>
      <p:sp>
        <p:nvSpPr>
          <p:cNvPr id="343" name="Google Shape;343;p43"/>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Provide clear explanations, directions, demonstrations</a:t>
            </a:r>
            <a:endParaRPr sz="2800" dirty="0"/>
          </a:p>
          <a:p>
            <a:pPr marL="571500" lvl="1" indent="-383540" algn="l" rtl="0">
              <a:lnSpc>
                <a:spcPct val="90000"/>
              </a:lnSpc>
              <a:spcBef>
                <a:spcPts val="1400"/>
              </a:spcBef>
              <a:spcAft>
                <a:spcPts val="0"/>
              </a:spcAft>
              <a:buSzPts val="2800"/>
              <a:buChar char="•"/>
            </a:pPr>
            <a:r>
              <a:rPr lang="en-US" sz="2800" dirty="0"/>
              <a:t>know each student’s strengths and help them use them</a:t>
            </a:r>
            <a:endParaRPr sz="2800" dirty="0"/>
          </a:p>
          <a:p>
            <a:pPr marL="571500" lvl="1" indent="-383540" algn="l" rtl="0">
              <a:lnSpc>
                <a:spcPct val="90000"/>
              </a:lnSpc>
              <a:spcBef>
                <a:spcPts val="1400"/>
              </a:spcBef>
              <a:spcAft>
                <a:spcPts val="0"/>
              </a:spcAft>
              <a:buSzPts val="2800"/>
              <a:buChar char="•"/>
            </a:pPr>
            <a:r>
              <a:rPr lang="en-US" sz="2800" dirty="0"/>
              <a:t>use multimodal instruction, engaging multiple senses/modes</a:t>
            </a:r>
            <a:endParaRPr sz="2800" dirty="0"/>
          </a:p>
          <a:p>
            <a:pPr marL="571500" lvl="1" indent="-383540" algn="l" rtl="0">
              <a:lnSpc>
                <a:spcPct val="90000"/>
              </a:lnSpc>
              <a:spcBef>
                <a:spcPts val="1400"/>
              </a:spcBef>
              <a:spcAft>
                <a:spcPts val="0"/>
              </a:spcAft>
              <a:buSzPts val="2800"/>
              <a:buChar char="•"/>
            </a:pPr>
            <a:r>
              <a:rPr lang="en-US" sz="2800" dirty="0"/>
              <a:t>model concepts and task execution</a:t>
            </a:r>
            <a:endParaRPr sz="2800" dirty="0"/>
          </a:p>
        </p:txBody>
      </p:sp>
      <p:sp>
        <p:nvSpPr>
          <p:cNvPr id="344" name="Google Shape;344;p43">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612489" y="558411"/>
            <a:ext cx="10979100" cy="870339"/>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Final Notes: The first step is the hardest</a:t>
            </a:r>
            <a:endParaRPr dirty="0"/>
          </a:p>
        </p:txBody>
      </p:sp>
      <p:sp>
        <p:nvSpPr>
          <p:cNvPr id="350" name="Google Shape;350;p44"/>
          <p:cNvSpPr txBox="1">
            <a:spLocks noGrp="1"/>
          </p:cNvSpPr>
          <p:nvPr>
            <p:ph type="body" idx="1"/>
          </p:nvPr>
        </p:nvSpPr>
        <p:spPr>
          <a:xfrm>
            <a:off x="612488" y="1612631"/>
            <a:ext cx="10979100" cy="38892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400"/>
              </a:spcBef>
              <a:spcAft>
                <a:spcPts val="0"/>
              </a:spcAft>
              <a:buSzPts val="2000"/>
              <a:buNone/>
            </a:pPr>
            <a:r>
              <a:rPr lang="en-US" sz="2800" dirty="0"/>
              <a:t>Pick one strategy and work at it until it is a habit, then add the next to your repertoire.</a:t>
            </a:r>
            <a:endParaRPr sz="2800" dirty="0"/>
          </a:p>
          <a:p>
            <a:pPr marL="0" lvl="0" indent="0" algn="l" rtl="0">
              <a:lnSpc>
                <a:spcPct val="90000"/>
              </a:lnSpc>
              <a:spcBef>
                <a:spcPts val="1400"/>
              </a:spcBef>
              <a:spcAft>
                <a:spcPts val="0"/>
              </a:spcAft>
              <a:buSzPts val="2000"/>
              <a:buNone/>
            </a:pPr>
            <a:r>
              <a:rPr lang="en-US" sz="2800" dirty="0"/>
              <a:t>First step ideas:</a:t>
            </a:r>
            <a:endParaRPr sz="2800" dirty="0"/>
          </a:p>
          <a:p>
            <a:pPr marL="457200" lvl="0" indent="-406400" algn="l" rtl="0">
              <a:lnSpc>
                <a:spcPct val="90000"/>
              </a:lnSpc>
              <a:spcBef>
                <a:spcPts val="1400"/>
              </a:spcBef>
              <a:spcAft>
                <a:spcPts val="0"/>
              </a:spcAft>
              <a:buSzPts val="2800"/>
              <a:buChar char="●"/>
            </a:pPr>
            <a:r>
              <a:rPr lang="en-US" sz="2800" dirty="0"/>
              <a:t>always hold off on prompting for 10 seconds</a:t>
            </a:r>
            <a:endParaRPr sz="2800" dirty="0"/>
          </a:p>
          <a:p>
            <a:pPr marL="457200" lvl="0" indent="-406400" algn="l" rtl="0">
              <a:lnSpc>
                <a:spcPct val="90000"/>
              </a:lnSpc>
              <a:spcBef>
                <a:spcPts val="0"/>
              </a:spcBef>
              <a:spcAft>
                <a:spcPts val="0"/>
              </a:spcAft>
              <a:buSzPts val="2800"/>
              <a:buChar char="●"/>
            </a:pPr>
            <a:r>
              <a:rPr lang="en-US" sz="2800" dirty="0"/>
              <a:t>give group wait time/silence for 10 seconds</a:t>
            </a:r>
            <a:endParaRPr sz="2800" dirty="0"/>
          </a:p>
          <a:p>
            <a:pPr marL="457200" lvl="0" indent="-406400" algn="l" rtl="0">
              <a:lnSpc>
                <a:spcPct val="90000"/>
              </a:lnSpc>
              <a:spcBef>
                <a:spcPts val="0"/>
              </a:spcBef>
              <a:spcAft>
                <a:spcPts val="0"/>
              </a:spcAft>
              <a:buSzPts val="2800"/>
              <a:buChar char="●"/>
            </a:pPr>
            <a:r>
              <a:rPr lang="en-US" sz="2800" dirty="0"/>
              <a:t>simplify and shorten one lesson</a:t>
            </a:r>
            <a:endParaRPr sz="2800" dirty="0"/>
          </a:p>
          <a:p>
            <a:pPr marL="457200" lvl="0" indent="-406400" algn="l" rtl="0">
              <a:lnSpc>
                <a:spcPct val="90000"/>
              </a:lnSpc>
              <a:spcBef>
                <a:spcPts val="0"/>
              </a:spcBef>
              <a:spcAft>
                <a:spcPts val="0"/>
              </a:spcAft>
              <a:buSzPts val="2800"/>
              <a:buChar char="●"/>
            </a:pPr>
            <a:r>
              <a:rPr lang="en-US" sz="2800" dirty="0"/>
              <a:t>develop a “quiet” signal with classroom staff</a:t>
            </a:r>
            <a:endParaRPr sz="2800" dirty="0"/>
          </a:p>
          <a:p>
            <a:pPr marL="457200" lvl="0" indent="-406400" algn="l" rtl="0">
              <a:lnSpc>
                <a:spcPct val="90000"/>
              </a:lnSpc>
              <a:spcBef>
                <a:spcPts val="0"/>
              </a:spcBef>
              <a:spcAft>
                <a:spcPts val="0"/>
              </a:spcAft>
              <a:buSzPts val="2800"/>
              <a:buChar char="●"/>
            </a:pPr>
            <a:r>
              <a:rPr lang="en-US" sz="2800" dirty="0"/>
              <a:t>help each other remember not to lean on student wheelchairs</a:t>
            </a:r>
            <a:endParaRPr sz="2800" dirty="0"/>
          </a:p>
        </p:txBody>
      </p:sp>
      <p:sp>
        <p:nvSpPr>
          <p:cNvPr id="351" name="Google Shape;351;p44">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Final Notes: Send it home</a:t>
            </a:r>
            <a:endParaRPr dirty="0"/>
          </a:p>
        </p:txBody>
      </p:sp>
      <p:sp>
        <p:nvSpPr>
          <p:cNvPr id="357" name="Google Shape;357;p45"/>
          <p:cNvSpPr txBox="1">
            <a:spLocks noGrp="1"/>
          </p:cNvSpPr>
          <p:nvPr>
            <p:ph type="body" idx="1"/>
          </p:nvPr>
        </p:nvSpPr>
        <p:spPr>
          <a:xfrm>
            <a:off x="612488" y="1841231"/>
            <a:ext cx="10979100" cy="3889200"/>
          </a:xfrm>
          <a:prstGeom prst="rect">
            <a:avLst/>
          </a:prstGeom>
          <a:noFill/>
          <a:ln>
            <a:noFill/>
          </a:ln>
        </p:spPr>
        <p:txBody>
          <a:bodyPr spcFirstLastPara="1" wrap="square" lIns="45700" tIns="45700" rIns="45700" bIns="45700" anchor="t" anchorCtr="0">
            <a:noAutofit/>
          </a:bodyPr>
          <a:lstStyle/>
          <a:p>
            <a:pPr marL="228600" lvl="1" indent="0" algn="l" rtl="0">
              <a:lnSpc>
                <a:spcPct val="90000"/>
              </a:lnSpc>
              <a:spcBef>
                <a:spcPts val="0"/>
              </a:spcBef>
              <a:spcAft>
                <a:spcPts val="0"/>
              </a:spcAft>
              <a:buSzPts val="2160"/>
              <a:buNone/>
            </a:pPr>
            <a:r>
              <a:rPr lang="en-US" sz="2800" dirty="0"/>
              <a:t>You’re doing the work, you’re seeing results…share that success with the whole team, especially parents and home caregivers. If they’re open to it, help them figure out how to carry it over at home.</a:t>
            </a:r>
            <a:endParaRPr sz="2800" dirty="0"/>
          </a:p>
        </p:txBody>
      </p:sp>
      <p:sp>
        <p:nvSpPr>
          <p:cNvPr id="358" name="Google Shape;358;p45">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ctrTitle"/>
          </p:nvPr>
        </p:nvSpPr>
        <p:spPr>
          <a:xfrm>
            <a:off x="592138" y="1947592"/>
            <a:ext cx="10999281" cy="1555532"/>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01820"/>
              </a:buClr>
              <a:buSzPts val="3200"/>
              <a:buFont typeface="Calibri"/>
              <a:buNone/>
            </a:pPr>
            <a:r>
              <a:rPr lang="en-US" dirty="0"/>
              <a:t>Thank you!</a:t>
            </a:r>
            <a:endParaRPr dirty="0"/>
          </a:p>
        </p:txBody>
      </p:sp>
      <p:sp>
        <p:nvSpPr>
          <p:cNvPr id="364" name="Google Shape;364;p46"/>
          <p:cNvSpPr txBox="1">
            <a:spLocks noGrp="1"/>
          </p:cNvSpPr>
          <p:nvPr>
            <p:ph type="body" idx="1"/>
          </p:nvPr>
        </p:nvSpPr>
        <p:spPr>
          <a:xfrm>
            <a:off x="622998" y="3593636"/>
            <a:ext cx="10978994" cy="1452768"/>
          </a:xfrm>
          <a:prstGeom prst="rect">
            <a:avLst/>
          </a:prstGeom>
          <a:noFill/>
          <a:ln>
            <a:noFill/>
          </a:ln>
        </p:spPr>
        <p:txBody>
          <a:bodyPr spcFirstLastPara="1" wrap="square" lIns="45700" tIns="45700" rIns="45700" bIns="45700" anchor="t" anchorCtr="0">
            <a:noAutofit/>
          </a:bodyPr>
          <a:lstStyle/>
          <a:p>
            <a:pPr marL="0" lvl="0" indent="0" algn="ctr" rtl="0">
              <a:lnSpc>
                <a:spcPct val="90000"/>
              </a:lnSpc>
              <a:spcBef>
                <a:spcPts val="0"/>
              </a:spcBef>
              <a:spcAft>
                <a:spcPts val="0"/>
              </a:spcAft>
              <a:buSzPts val="2800"/>
              <a:buNone/>
            </a:pPr>
            <a:r>
              <a:rPr lang="en-US" sz="2800" dirty="0"/>
              <a:t>Danielle </a:t>
            </a:r>
            <a:r>
              <a:rPr lang="en-US" sz="2800" dirty="0" err="1"/>
              <a:t>Deschaine</a:t>
            </a:r>
            <a:r>
              <a:rPr lang="en-US" sz="2800" dirty="0"/>
              <a:t>, MS, CCC-SLP</a:t>
            </a:r>
            <a:endParaRPr sz="2800" dirty="0"/>
          </a:p>
          <a:p>
            <a:pPr marL="0" lvl="0" indent="0" algn="ctr" rtl="0">
              <a:lnSpc>
                <a:spcPct val="90000"/>
              </a:lnSpc>
              <a:spcBef>
                <a:spcPts val="0"/>
              </a:spcBef>
              <a:spcAft>
                <a:spcPts val="0"/>
              </a:spcAft>
              <a:buSzPts val="2800"/>
              <a:buNone/>
            </a:pPr>
            <a:r>
              <a:rPr lang="en-US" sz="2800" dirty="0"/>
              <a:t>All Voices Augmentative Communication</a:t>
            </a:r>
            <a:endParaRPr sz="2800" dirty="0"/>
          </a:p>
          <a:p>
            <a:pPr marL="0" lvl="0" indent="0" algn="ctr" rtl="0">
              <a:lnSpc>
                <a:spcPct val="90000"/>
              </a:lnSpc>
              <a:spcBef>
                <a:spcPts val="0"/>
              </a:spcBef>
              <a:spcAft>
                <a:spcPts val="0"/>
              </a:spcAft>
              <a:buSzPts val="2800"/>
              <a:buNone/>
            </a:pPr>
            <a:r>
              <a:rPr lang="en-US" sz="2800" dirty="0">
                <a:hlinkClick r:id="rId3"/>
              </a:rPr>
              <a:t>danielle@allvoicesaac.com</a:t>
            </a:r>
            <a:endParaRPr sz="2800" dirty="0"/>
          </a:p>
          <a:p>
            <a:pPr marL="0" lvl="0" indent="0" algn="ctr" rtl="0">
              <a:lnSpc>
                <a:spcPct val="90000"/>
              </a:lnSpc>
              <a:spcBef>
                <a:spcPts val="0"/>
              </a:spcBef>
              <a:spcAft>
                <a:spcPts val="0"/>
              </a:spcAft>
              <a:buSzPts val="2800"/>
              <a:buNone/>
            </a:pPr>
            <a:r>
              <a:rPr lang="en-US" sz="2800" dirty="0"/>
              <a:t>(651) 432-0890 (call, text, and TTY)</a:t>
            </a:r>
            <a:endParaRPr sz="2800" dirty="0"/>
          </a:p>
        </p:txBody>
      </p:sp>
      <p:sp>
        <p:nvSpPr>
          <p:cNvPr id="365" name="Google Shape;365;p46">
            <a:extLst>
              <a:ext uri="{C183D7F6-B498-43B3-948B-1728B52AA6E4}">
                <adec:decorative xmlns:adec="http://schemas.microsoft.com/office/drawing/2017/decorative" val="1"/>
              </a:ext>
            </a:extLst>
          </p:cNvPr>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2"/>
          <p:cNvSpPr txBox="1">
            <a:spLocks noGrp="1"/>
          </p:cNvSpPr>
          <p:nvPr>
            <p:ph type="title"/>
          </p:nvPr>
        </p:nvSpPr>
        <p:spPr>
          <a:xfrm>
            <a:off x="612489" y="547524"/>
            <a:ext cx="10979100" cy="415861"/>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Land Acknowledgement</a:t>
            </a:r>
            <a:endParaRPr dirty="0"/>
          </a:p>
        </p:txBody>
      </p:sp>
      <p:sp>
        <p:nvSpPr>
          <p:cNvPr id="179" name="Google Shape;179;p22"/>
          <p:cNvSpPr txBox="1">
            <a:spLocks noGrp="1"/>
          </p:cNvSpPr>
          <p:nvPr>
            <p:ph type="body" idx="1"/>
          </p:nvPr>
        </p:nvSpPr>
        <p:spPr>
          <a:xfrm>
            <a:off x="597954" y="1003025"/>
            <a:ext cx="10989900" cy="3889200"/>
          </a:xfrm>
          <a:prstGeom prst="rect">
            <a:avLst/>
          </a:prstGeom>
          <a:noFill/>
          <a:ln>
            <a:noFill/>
          </a:ln>
        </p:spPr>
        <p:txBody>
          <a:bodyPr spcFirstLastPara="1" wrap="square" lIns="45700" tIns="45700" rIns="45700" bIns="45700" anchor="t" anchorCtr="0">
            <a:noAutofit/>
          </a:bodyPr>
          <a:lstStyle/>
          <a:p>
            <a:pPr marL="457200" lvl="2" indent="0" algn="l" rtl="0">
              <a:lnSpc>
                <a:spcPct val="90000"/>
              </a:lnSpc>
              <a:spcBef>
                <a:spcPts val="1400"/>
              </a:spcBef>
              <a:spcAft>
                <a:spcPts val="0"/>
              </a:spcAft>
              <a:buSzPts val="1600"/>
              <a:buNone/>
            </a:pPr>
            <a:r>
              <a:rPr lang="en-US" sz="2800" dirty="0"/>
              <a:t>I am based out of Saint Paul, Minnesota. I live and work near </a:t>
            </a:r>
            <a:r>
              <a:rPr lang="en-US" sz="2800" dirty="0" err="1"/>
              <a:t>Bdote</a:t>
            </a:r>
            <a:r>
              <a:rPr lang="en-US" sz="2800" dirty="0"/>
              <a:t> </a:t>
            </a:r>
            <a:r>
              <a:rPr lang="en-US" sz="2800" dirty="0" err="1"/>
              <a:t>Mni</a:t>
            </a:r>
            <a:r>
              <a:rPr lang="en-US" sz="2800" dirty="0"/>
              <a:t> </a:t>
            </a:r>
            <a:r>
              <a:rPr lang="en-US" sz="2800" dirty="0" err="1"/>
              <a:t>Sota</a:t>
            </a:r>
            <a:r>
              <a:rPr lang="en-US" sz="2800" dirty="0"/>
              <a:t> (the confluence of the Minnesota and Mississippi rivers). </a:t>
            </a:r>
            <a:r>
              <a:rPr lang="en-US" sz="2800" dirty="0" err="1"/>
              <a:t>Bdote</a:t>
            </a:r>
            <a:r>
              <a:rPr lang="en-US" sz="2800" dirty="0"/>
              <a:t> </a:t>
            </a:r>
            <a:r>
              <a:rPr lang="en-US" sz="2800" dirty="0" err="1"/>
              <a:t>Mni</a:t>
            </a:r>
            <a:r>
              <a:rPr lang="en-US" sz="2800" dirty="0"/>
              <a:t> </a:t>
            </a:r>
            <a:r>
              <a:rPr lang="en-US" sz="2800" dirty="0" err="1"/>
              <a:t>Sota</a:t>
            </a:r>
            <a:r>
              <a:rPr lang="en-US" sz="2800" dirty="0"/>
              <a:t>, according to the Dakota creation story, is were the Dakota people (the Seven Fires of the Dakota) first came to the earth. </a:t>
            </a:r>
            <a:endParaRPr sz="2800" dirty="0"/>
          </a:p>
          <a:p>
            <a:pPr marL="457200" lvl="2" indent="0" algn="l" rtl="0">
              <a:lnSpc>
                <a:spcPct val="90000"/>
              </a:lnSpc>
              <a:spcBef>
                <a:spcPts val="1400"/>
              </a:spcBef>
              <a:spcAft>
                <a:spcPts val="0"/>
              </a:spcAft>
              <a:buSzPts val="1600"/>
              <a:buNone/>
            </a:pPr>
            <a:r>
              <a:rPr lang="en-US" sz="2800" dirty="0"/>
              <a:t>Learn more about the Dakota:</a:t>
            </a:r>
            <a:endParaRPr sz="2800" dirty="0"/>
          </a:p>
          <a:p>
            <a:pPr marL="508000" lvl="0" indent="0" algn="l" rtl="0">
              <a:lnSpc>
                <a:spcPct val="90000"/>
              </a:lnSpc>
              <a:spcBef>
                <a:spcPts val="600"/>
              </a:spcBef>
              <a:spcAft>
                <a:spcPts val="0"/>
              </a:spcAft>
              <a:buSzPts val="2800"/>
              <a:buNone/>
            </a:pPr>
            <a:r>
              <a:rPr lang="en-US" sz="2800" u="sng" dirty="0">
                <a:solidFill>
                  <a:schemeClr val="hlink"/>
                </a:solidFill>
                <a:hlinkClick r:id="rId3"/>
              </a:rPr>
              <a:t>Dakota </a:t>
            </a:r>
            <a:r>
              <a:rPr lang="en-US" sz="2800" u="sng" dirty="0" err="1">
                <a:solidFill>
                  <a:schemeClr val="hlink"/>
                </a:solidFill>
                <a:hlinkClick r:id="rId3"/>
              </a:rPr>
              <a:t>Wicohan</a:t>
            </a:r>
            <a:r>
              <a:rPr lang="en-US" sz="2800" u="sng" dirty="0">
                <a:solidFill>
                  <a:schemeClr val="hlink"/>
                </a:solidFill>
                <a:hlinkClick r:id="rId3"/>
              </a:rPr>
              <a:t> website</a:t>
            </a:r>
            <a:r>
              <a:rPr lang="en-US" sz="2800" dirty="0">
                <a:solidFill>
                  <a:schemeClr val="hlink"/>
                </a:solidFill>
              </a:rPr>
              <a:t> </a:t>
            </a:r>
            <a:r>
              <a:rPr lang="en-US" sz="2800" dirty="0">
                <a:solidFill>
                  <a:schemeClr val="tx1"/>
                </a:solidFill>
              </a:rPr>
              <a:t>(https://dakotawicohan.org/)</a:t>
            </a:r>
            <a:endParaRPr sz="2800" dirty="0">
              <a:solidFill>
                <a:schemeClr val="tx1"/>
              </a:solidFill>
            </a:endParaRPr>
          </a:p>
          <a:p>
            <a:pPr marL="457200" lvl="2" indent="0">
              <a:spcBef>
                <a:spcPts val="600"/>
              </a:spcBef>
              <a:buNone/>
            </a:pPr>
            <a:r>
              <a:rPr lang="en-US" sz="2800" u="sng" dirty="0" err="1">
                <a:solidFill>
                  <a:schemeClr val="hlink"/>
                </a:solidFill>
                <a:hlinkClick r:id="rId4"/>
              </a:rPr>
              <a:t>Bdote</a:t>
            </a:r>
            <a:r>
              <a:rPr lang="en-US" sz="2800" u="sng" dirty="0">
                <a:solidFill>
                  <a:schemeClr val="hlink"/>
                </a:solidFill>
                <a:hlinkClick r:id="rId4"/>
              </a:rPr>
              <a:t> Memory Map</a:t>
            </a:r>
            <a:r>
              <a:rPr lang="en-US" sz="2800" dirty="0">
                <a:solidFill>
                  <a:schemeClr val="tx1"/>
                </a:solidFill>
              </a:rPr>
              <a:t> (http://bdotememorymap.org/)</a:t>
            </a:r>
            <a:endParaRPr sz="2800" dirty="0">
              <a:solidFill>
                <a:schemeClr val="tx1"/>
              </a:solidFill>
            </a:endParaRPr>
          </a:p>
          <a:p>
            <a:pPr marL="457200" lvl="2" indent="0" algn="l" rtl="0">
              <a:lnSpc>
                <a:spcPct val="90000"/>
              </a:lnSpc>
              <a:spcBef>
                <a:spcPts val="1400"/>
              </a:spcBef>
              <a:spcAft>
                <a:spcPts val="0"/>
              </a:spcAft>
              <a:buSzPts val="1600"/>
              <a:buNone/>
            </a:pPr>
            <a:r>
              <a:rPr lang="en-US" sz="2800" dirty="0"/>
              <a:t>Books by Native authors and illustrators: </a:t>
            </a:r>
            <a:endParaRPr sz="2800" dirty="0"/>
          </a:p>
          <a:p>
            <a:pPr marL="457200" lvl="2" indent="0">
              <a:spcBef>
                <a:spcPts val="600"/>
              </a:spcBef>
              <a:buNone/>
            </a:pPr>
            <a:r>
              <a:rPr lang="en-US" sz="2800" u="sng" dirty="0">
                <a:solidFill>
                  <a:schemeClr val="hlink"/>
                </a:solidFill>
                <a:hlinkClick r:id="rId5"/>
              </a:rPr>
              <a:t>AICL best books lists</a:t>
            </a:r>
            <a:r>
              <a:rPr lang="en-US" sz="2800" u="sng" dirty="0">
                <a:solidFill>
                  <a:schemeClr val="hlink"/>
                </a:solidFill>
              </a:rPr>
              <a:t> </a:t>
            </a:r>
            <a:r>
              <a:rPr lang="en-US" sz="2400" dirty="0">
                <a:solidFill>
                  <a:schemeClr val="tx1"/>
                </a:solidFill>
              </a:rPr>
              <a:t>(https://americanindiansinchildrensliterature.blogspot.com/p/best-books.html)</a:t>
            </a:r>
            <a:endParaRPr sz="2400" dirty="0">
              <a:solidFill>
                <a:schemeClr val="tx1"/>
              </a:solidFill>
            </a:endParaRPr>
          </a:p>
        </p:txBody>
      </p:sp>
      <p:sp>
        <p:nvSpPr>
          <p:cNvPr id="180" name="Google Shape;180;p22">
            <a:extLst>
              <a:ext uri="{C183D7F6-B498-43B3-948B-1728B52AA6E4}">
                <adec:decorative xmlns:adec="http://schemas.microsoft.com/office/drawing/2017/decorative" val="1"/>
              </a:ext>
            </a:extLst>
          </p:cNvPr>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612489" y="558410"/>
            <a:ext cx="10979100" cy="38864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Outline</a:t>
            </a:r>
            <a:endParaRPr dirty="0"/>
          </a:p>
        </p:txBody>
      </p:sp>
      <p:sp>
        <p:nvSpPr>
          <p:cNvPr id="187" name="Google Shape;187;p23"/>
          <p:cNvSpPr txBox="1">
            <a:spLocks noGrp="1"/>
          </p:cNvSpPr>
          <p:nvPr>
            <p:ph type="body" idx="1"/>
          </p:nvPr>
        </p:nvSpPr>
        <p:spPr>
          <a:xfrm>
            <a:off x="612488" y="1003031"/>
            <a:ext cx="10979100" cy="3889200"/>
          </a:xfrm>
          <a:prstGeom prst="rect">
            <a:avLst/>
          </a:prstGeom>
          <a:noFill/>
          <a:ln>
            <a:noFill/>
          </a:ln>
        </p:spPr>
        <p:txBody>
          <a:bodyPr spcFirstLastPara="1" wrap="square" lIns="45700" tIns="45700" rIns="45700" bIns="45700" anchor="t" anchorCtr="0">
            <a:noAutofit/>
          </a:bodyPr>
          <a:lstStyle/>
          <a:p>
            <a:pPr marL="0" lvl="1" indent="0" algn="l" rtl="0">
              <a:lnSpc>
                <a:spcPct val="90000"/>
              </a:lnSpc>
              <a:spcBef>
                <a:spcPts val="0"/>
              </a:spcBef>
              <a:spcAft>
                <a:spcPts val="0"/>
              </a:spcAft>
              <a:buSzPts val="2160"/>
              <a:buNone/>
            </a:pPr>
            <a:endParaRPr sz="2800" dirty="0"/>
          </a:p>
          <a:p>
            <a:pPr marL="571500" lvl="1" indent="-383540" algn="l" rtl="0">
              <a:lnSpc>
                <a:spcPct val="90000"/>
              </a:lnSpc>
              <a:spcBef>
                <a:spcPts val="1400"/>
              </a:spcBef>
              <a:spcAft>
                <a:spcPts val="0"/>
              </a:spcAft>
              <a:buSzPts val="2800"/>
              <a:buChar char="•"/>
            </a:pPr>
            <a:r>
              <a:rPr lang="en-US" sz="2800" dirty="0"/>
              <a:t>Foundation</a:t>
            </a:r>
            <a:endParaRPr sz="2800" dirty="0"/>
          </a:p>
          <a:p>
            <a:pPr marL="571500" lvl="1" indent="-383540" algn="l" rtl="0">
              <a:lnSpc>
                <a:spcPct val="90000"/>
              </a:lnSpc>
              <a:spcBef>
                <a:spcPts val="1400"/>
              </a:spcBef>
              <a:spcAft>
                <a:spcPts val="0"/>
              </a:spcAft>
              <a:buSzPts val="2800"/>
              <a:buChar char="•"/>
            </a:pPr>
            <a:r>
              <a:rPr lang="en-US" sz="2800" dirty="0"/>
              <a:t>Scaffolds</a:t>
            </a:r>
            <a:endParaRPr sz="2800" dirty="0"/>
          </a:p>
          <a:p>
            <a:pPr marL="800100" lvl="2" indent="-419100" algn="l" rtl="0">
              <a:lnSpc>
                <a:spcPct val="90000"/>
              </a:lnSpc>
              <a:spcBef>
                <a:spcPts val="1400"/>
              </a:spcBef>
              <a:spcAft>
                <a:spcPts val="0"/>
              </a:spcAft>
              <a:buSzPts val="2800"/>
              <a:buChar char="o"/>
            </a:pPr>
            <a:r>
              <a:rPr lang="en-US" sz="2800" dirty="0"/>
              <a:t>Stimuli</a:t>
            </a:r>
            <a:endParaRPr sz="2800" dirty="0"/>
          </a:p>
          <a:p>
            <a:pPr marL="800100" lvl="2" indent="-419100" algn="l" rtl="0">
              <a:lnSpc>
                <a:spcPct val="90000"/>
              </a:lnSpc>
              <a:spcBef>
                <a:spcPts val="1400"/>
              </a:spcBef>
              <a:spcAft>
                <a:spcPts val="0"/>
              </a:spcAft>
              <a:buSzPts val="2800"/>
              <a:buChar char="o"/>
            </a:pPr>
            <a:r>
              <a:rPr lang="en-US" sz="2800" dirty="0"/>
              <a:t>Processing Time</a:t>
            </a:r>
            <a:endParaRPr sz="2800" dirty="0"/>
          </a:p>
          <a:p>
            <a:pPr marL="800100" lvl="2" indent="-419100" algn="l" rtl="0">
              <a:lnSpc>
                <a:spcPct val="90000"/>
              </a:lnSpc>
              <a:spcBef>
                <a:spcPts val="1400"/>
              </a:spcBef>
              <a:spcAft>
                <a:spcPts val="0"/>
              </a:spcAft>
              <a:buSzPts val="2800"/>
              <a:buChar char="o"/>
            </a:pPr>
            <a:r>
              <a:rPr lang="en-US" sz="2800" dirty="0"/>
              <a:t>Supports</a:t>
            </a:r>
            <a:endParaRPr sz="2800" dirty="0"/>
          </a:p>
          <a:p>
            <a:pPr marL="571500" lvl="1" indent="-383540" algn="l" rtl="0">
              <a:lnSpc>
                <a:spcPct val="90000"/>
              </a:lnSpc>
              <a:spcBef>
                <a:spcPts val="1400"/>
              </a:spcBef>
              <a:spcAft>
                <a:spcPts val="0"/>
              </a:spcAft>
              <a:buSzPts val="2800"/>
              <a:buChar char="•"/>
            </a:pPr>
            <a:r>
              <a:rPr lang="en-US" sz="2800" dirty="0"/>
              <a:t>Final Notes</a:t>
            </a:r>
            <a:endParaRPr sz="2800" dirty="0"/>
          </a:p>
          <a:p>
            <a:pPr marL="571500" lvl="1" indent="-383540" algn="l" rtl="0">
              <a:lnSpc>
                <a:spcPct val="90000"/>
              </a:lnSpc>
              <a:spcBef>
                <a:spcPts val="1400"/>
              </a:spcBef>
              <a:spcAft>
                <a:spcPts val="0"/>
              </a:spcAft>
              <a:buSzPts val="2800"/>
              <a:buChar char="•"/>
            </a:pPr>
            <a:r>
              <a:rPr lang="en-US" sz="2800" dirty="0"/>
              <a:t>Discussion</a:t>
            </a:r>
            <a:endParaRPr sz="2800" dirty="0"/>
          </a:p>
        </p:txBody>
      </p:sp>
      <p:sp>
        <p:nvSpPr>
          <p:cNvPr id="188" name="Google Shape;188;p23">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607044" y="240004"/>
            <a:ext cx="10968300" cy="1508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Foundation: Receptive vs. Expressive Communication</a:t>
            </a:r>
            <a:endParaRPr dirty="0"/>
          </a:p>
        </p:txBody>
      </p:sp>
      <p:sp>
        <p:nvSpPr>
          <p:cNvPr id="194" name="Google Shape;194;p24"/>
          <p:cNvSpPr txBox="1">
            <a:spLocks noGrp="1"/>
          </p:cNvSpPr>
          <p:nvPr>
            <p:ph type="body" idx="1"/>
          </p:nvPr>
        </p:nvSpPr>
        <p:spPr>
          <a:xfrm>
            <a:off x="607043" y="1823242"/>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dirty="0"/>
              <a:t>Receptive Communication</a:t>
            </a:r>
            <a:endParaRPr sz="2800" dirty="0"/>
          </a:p>
        </p:txBody>
      </p:sp>
      <p:sp>
        <p:nvSpPr>
          <p:cNvPr id="195" name="Google Shape;195;p24"/>
          <p:cNvSpPr txBox="1">
            <a:spLocks noGrp="1"/>
          </p:cNvSpPr>
          <p:nvPr>
            <p:ph type="body" idx="2"/>
          </p:nvPr>
        </p:nvSpPr>
        <p:spPr>
          <a:xfrm>
            <a:off x="622998" y="2394494"/>
            <a:ext cx="5263500" cy="1246777"/>
          </a:xfrm>
          <a:prstGeom prst="rect">
            <a:avLst/>
          </a:prstGeom>
          <a:noFill/>
          <a:ln>
            <a:noFill/>
          </a:ln>
        </p:spPr>
        <p:txBody>
          <a:bodyPr spcFirstLastPara="1" wrap="square" lIns="45700" tIns="45700" rIns="45700" bIns="45700" anchor="t" anchorCtr="0">
            <a:noAutofit/>
          </a:bodyPr>
          <a:lstStyle/>
          <a:p>
            <a:pPr marL="457200" lvl="2" indent="0" algn="l" rtl="0">
              <a:lnSpc>
                <a:spcPct val="90000"/>
              </a:lnSpc>
              <a:spcBef>
                <a:spcPts val="0"/>
              </a:spcBef>
              <a:spcAft>
                <a:spcPts val="0"/>
              </a:spcAft>
              <a:buSzPts val="1600"/>
              <a:buNone/>
            </a:pPr>
            <a:r>
              <a:rPr lang="en-US" sz="2800" dirty="0"/>
              <a:t>Speech and language information a person takes in and interprets</a:t>
            </a:r>
            <a:endParaRPr sz="2800" dirty="0"/>
          </a:p>
          <a:p>
            <a:pPr marL="457200" lvl="2" indent="0" algn="l" rtl="0">
              <a:lnSpc>
                <a:spcPct val="90000"/>
              </a:lnSpc>
              <a:spcBef>
                <a:spcPts val="1400"/>
              </a:spcBef>
              <a:spcAft>
                <a:spcPts val="0"/>
              </a:spcAft>
              <a:buSzPts val="1600"/>
              <a:buNone/>
            </a:pPr>
            <a:endParaRPr sz="2800" dirty="0"/>
          </a:p>
        </p:txBody>
      </p:sp>
      <p:sp>
        <p:nvSpPr>
          <p:cNvPr id="196" name="Google Shape;196;p24"/>
          <p:cNvSpPr txBox="1">
            <a:spLocks noGrp="1"/>
          </p:cNvSpPr>
          <p:nvPr>
            <p:ph type="body" idx="3"/>
          </p:nvPr>
        </p:nvSpPr>
        <p:spPr>
          <a:xfrm>
            <a:off x="6292652" y="1839362"/>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dirty="0"/>
              <a:t>Expressive Communication</a:t>
            </a:r>
            <a:endParaRPr sz="2800" dirty="0"/>
          </a:p>
        </p:txBody>
      </p:sp>
      <p:sp>
        <p:nvSpPr>
          <p:cNvPr id="197" name="Google Shape;197;p24"/>
          <p:cNvSpPr txBox="1">
            <a:spLocks noGrp="1"/>
          </p:cNvSpPr>
          <p:nvPr>
            <p:ph type="body" idx="4"/>
          </p:nvPr>
        </p:nvSpPr>
        <p:spPr>
          <a:xfrm>
            <a:off x="6292652" y="2420020"/>
            <a:ext cx="5309400" cy="1115116"/>
          </a:xfrm>
          <a:prstGeom prst="rect">
            <a:avLst/>
          </a:prstGeom>
          <a:noFill/>
          <a:ln>
            <a:noFill/>
          </a:ln>
        </p:spPr>
        <p:txBody>
          <a:bodyPr spcFirstLastPara="1" wrap="square" lIns="45700" tIns="45700" rIns="45700" bIns="45700" anchor="t" anchorCtr="0">
            <a:noAutofit/>
          </a:bodyPr>
          <a:lstStyle/>
          <a:p>
            <a:pPr marL="457200" lvl="2" indent="0" algn="l" rtl="0">
              <a:lnSpc>
                <a:spcPct val="90000"/>
              </a:lnSpc>
              <a:spcBef>
                <a:spcPts val="1400"/>
              </a:spcBef>
              <a:spcAft>
                <a:spcPts val="0"/>
              </a:spcAft>
              <a:buSzPts val="1600"/>
              <a:buNone/>
            </a:pPr>
            <a:r>
              <a:rPr lang="en-US" sz="2800" dirty="0"/>
              <a:t>Speech and language messages a person expresses</a:t>
            </a:r>
            <a:endParaRPr sz="2800" dirty="0"/>
          </a:p>
        </p:txBody>
      </p:sp>
      <p:sp>
        <p:nvSpPr>
          <p:cNvPr id="198" name="Google Shape;198;p24">
            <a:extLst>
              <a:ext uri="{C183D7F6-B498-43B3-948B-1728B52AA6E4}">
                <adec:decorative xmlns:adec="http://schemas.microsoft.com/office/drawing/2017/decorative" val="1"/>
              </a:ext>
            </a:extLst>
          </p:cNvPr>
          <p:cNvSpPr txBox="1">
            <a:spLocks noGrp="1"/>
          </p:cNvSpPr>
          <p:nvPr>
            <p:ph type="sldNum" idx="12"/>
          </p:nvPr>
        </p:nvSpPr>
        <p:spPr>
          <a:xfrm>
            <a:off x="11714698" y="-10633"/>
            <a:ext cx="478200" cy="303000"/>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dirty="0"/>
          </a:p>
        </p:txBody>
      </p:sp>
      <p:pic>
        <p:nvPicPr>
          <p:cNvPr id="199" name="Google Shape;199;p24" descr="silhouette of a person with an arrow pointing toward their head" title="receptive language graphic"/>
          <p:cNvPicPr preferRelativeResize="0"/>
          <p:nvPr/>
        </p:nvPicPr>
        <p:blipFill rotWithShape="1">
          <a:blip r:embed="rId3">
            <a:alphaModFix/>
          </a:blip>
          <a:srcRect t="11601" b="9340"/>
          <a:stretch/>
        </p:blipFill>
        <p:spPr>
          <a:xfrm>
            <a:off x="1112000" y="3780063"/>
            <a:ext cx="2941775" cy="1934831"/>
          </a:xfrm>
          <a:prstGeom prst="rect">
            <a:avLst/>
          </a:prstGeom>
          <a:noFill/>
          <a:ln>
            <a:noFill/>
          </a:ln>
        </p:spPr>
      </p:pic>
      <p:pic>
        <p:nvPicPr>
          <p:cNvPr id="200" name="Google Shape;200;p24" descr="silhouette of a person with an arrow pointing away from their head" title="expressive communication graphic"/>
          <p:cNvPicPr preferRelativeResize="0"/>
          <p:nvPr/>
        </p:nvPicPr>
        <p:blipFill rotWithShape="1">
          <a:blip r:embed="rId4">
            <a:alphaModFix/>
          </a:blip>
          <a:srcRect t="5930" b="7001"/>
          <a:stretch/>
        </p:blipFill>
        <p:spPr>
          <a:xfrm>
            <a:off x="6985850" y="3641271"/>
            <a:ext cx="2968063" cy="2130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607044" y="240004"/>
            <a:ext cx="10968300" cy="1508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Foundation: Receptive vs. Expressive Communication, </a:t>
            </a:r>
            <a:r>
              <a:rPr lang="en-US" sz="2800" dirty="0"/>
              <a:t>continued</a:t>
            </a:r>
            <a:endParaRPr sz="2800" dirty="0"/>
          </a:p>
        </p:txBody>
      </p:sp>
      <p:sp>
        <p:nvSpPr>
          <p:cNvPr id="206" name="Google Shape;206;p25"/>
          <p:cNvSpPr txBox="1">
            <a:spLocks noGrp="1"/>
          </p:cNvSpPr>
          <p:nvPr>
            <p:ph type="body" idx="1"/>
          </p:nvPr>
        </p:nvSpPr>
        <p:spPr>
          <a:xfrm>
            <a:off x="607043" y="1823242"/>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dirty="0"/>
              <a:t>Receptive Communication</a:t>
            </a:r>
            <a:endParaRPr sz="2800" dirty="0"/>
          </a:p>
        </p:txBody>
      </p:sp>
      <p:sp>
        <p:nvSpPr>
          <p:cNvPr id="207" name="Google Shape;207;p25"/>
          <p:cNvSpPr txBox="1">
            <a:spLocks noGrp="1"/>
          </p:cNvSpPr>
          <p:nvPr>
            <p:ph type="body" idx="2"/>
          </p:nvPr>
        </p:nvSpPr>
        <p:spPr>
          <a:xfrm>
            <a:off x="622998" y="2394494"/>
            <a:ext cx="5263500" cy="1214120"/>
          </a:xfrm>
          <a:prstGeom prst="rect">
            <a:avLst/>
          </a:prstGeom>
          <a:noFill/>
          <a:ln>
            <a:noFill/>
          </a:ln>
        </p:spPr>
        <p:txBody>
          <a:bodyPr spcFirstLastPara="1" wrap="square" lIns="45700" tIns="45700" rIns="45700" bIns="45700" anchor="t" anchorCtr="0">
            <a:noAutofit/>
          </a:bodyPr>
          <a:lstStyle/>
          <a:p>
            <a:pPr marL="457200" lvl="2" indent="0" algn="l" rtl="0">
              <a:lnSpc>
                <a:spcPct val="90000"/>
              </a:lnSpc>
              <a:spcBef>
                <a:spcPts val="0"/>
              </a:spcBef>
              <a:spcAft>
                <a:spcPts val="0"/>
              </a:spcAft>
              <a:buSzPts val="1600"/>
              <a:buNone/>
            </a:pPr>
            <a:r>
              <a:rPr lang="en-US" sz="2800" dirty="0"/>
              <a:t>Speech and language information a person takes in and interprets</a:t>
            </a:r>
            <a:endParaRPr sz="2800" dirty="0"/>
          </a:p>
          <a:p>
            <a:pPr marL="457200" lvl="2" indent="0" algn="l" rtl="0">
              <a:lnSpc>
                <a:spcPct val="90000"/>
              </a:lnSpc>
              <a:spcBef>
                <a:spcPts val="1400"/>
              </a:spcBef>
              <a:spcAft>
                <a:spcPts val="0"/>
              </a:spcAft>
              <a:buSzPts val="1600"/>
              <a:buNone/>
            </a:pPr>
            <a:endParaRPr sz="2800" dirty="0"/>
          </a:p>
        </p:txBody>
      </p:sp>
      <p:sp>
        <p:nvSpPr>
          <p:cNvPr id="208" name="Google Shape;208;p25"/>
          <p:cNvSpPr txBox="1">
            <a:spLocks noGrp="1"/>
          </p:cNvSpPr>
          <p:nvPr>
            <p:ph type="body" idx="3"/>
          </p:nvPr>
        </p:nvSpPr>
        <p:spPr>
          <a:xfrm>
            <a:off x="6292652" y="1839362"/>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a:t>Expressive Communication</a:t>
            </a:r>
            <a:endParaRPr sz="2800"/>
          </a:p>
        </p:txBody>
      </p:sp>
      <p:sp>
        <p:nvSpPr>
          <p:cNvPr id="209" name="Google Shape;209;p25"/>
          <p:cNvSpPr txBox="1">
            <a:spLocks noGrp="1"/>
          </p:cNvSpPr>
          <p:nvPr>
            <p:ph type="body" idx="4"/>
          </p:nvPr>
        </p:nvSpPr>
        <p:spPr>
          <a:xfrm>
            <a:off x="6292652" y="2420020"/>
            <a:ext cx="5309400" cy="1091900"/>
          </a:xfrm>
          <a:prstGeom prst="rect">
            <a:avLst/>
          </a:prstGeom>
          <a:noFill/>
          <a:ln>
            <a:noFill/>
          </a:ln>
        </p:spPr>
        <p:txBody>
          <a:bodyPr spcFirstLastPara="1" wrap="square" lIns="45700" tIns="45700" rIns="45700" bIns="45700" anchor="t" anchorCtr="0">
            <a:noAutofit/>
          </a:bodyPr>
          <a:lstStyle/>
          <a:p>
            <a:pPr marL="457200" lvl="2" indent="0" algn="l" rtl="0">
              <a:lnSpc>
                <a:spcPct val="90000"/>
              </a:lnSpc>
              <a:spcBef>
                <a:spcPts val="1400"/>
              </a:spcBef>
              <a:spcAft>
                <a:spcPts val="0"/>
              </a:spcAft>
              <a:buSzPts val="1600"/>
              <a:buNone/>
            </a:pPr>
            <a:r>
              <a:rPr lang="en-US" sz="2800" dirty="0"/>
              <a:t>Speech and language messages a person expresses</a:t>
            </a:r>
            <a:endParaRPr sz="2800" dirty="0"/>
          </a:p>
        </p:txBody>
      </p:sp>
      <p:sp>
        <p:nvSpPr>
          <p:cNvPr id="210" name="Google Shape;210;p25">
            <a:extLst>
              <a:ext uri="{C183D7F6-B498-43B3-948B-1728B52AA6E4}">
                <adec:decorative xmlns:adec="http://schemas.microsoft.com/office/drawing/2017/decorative" val="1"/>
              </a:ext>
            </a:extLst>
          </p:cNvPr>
          <p:cNvSpPr txBox="1">
            <a:spLocks noGrp="1"/>
          </p:cNvSpPr>
          <p:nvPr>
            <p:ph type="sldNum" idx="12"/>
          </p:nvPr>
        </p:nvSpPr>
        <p:spPr>
          <a:xfrm>
            <a:off x="11714698" y="-10633"/>
            <a:ext cx="478200" cy="303000"/>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pic>
        <p:nvPicPr>
          <p:cNvPr id="211" name="Google Shape;211;p25" descr="silhouette of a person with one arrow pointing toward their head and one arrow pointing away from their head" title="communication graphic"/>
          <p:cNvPicPr preferRelativeResize="0"/>
          <p:nvPr/>
        </p:nvPicPr>
        <p:blipFill rotWithShape="1">
          <a:blip r:embed="rId3">
            <a:alphaModFix/>
          </a:blip>
          <a:srcRect t="8529" r="6681" b="8072"/>
          <a:stretch/>
        </p:blipFill>
        <p:spPr>
          <a:xfrm>
            <a:off x="3808075" y="3682090"/>
            <a:ext cx="2745125" cy="2041072"/>
          </a:xfrm>
          <a:prstGeom prst="rect">
            <a:avLst/>
          </a:prstGeom>
          <a:noFill/>
          <a:ln>
            <a:noFill/>
          </a:ln>
        </p:spPr>
      </p:pic>
      <p:pic>
        <p:nvPicPr>
          <p:cNvPr id="212" name="Google Shape;212;p25" descr="an arrow pointing away from the head of a silhouette of a person">
            <a:extLst>
              <a:ext uri="{C183D7F6-B498-43B3-948B-1728B52AA6E4}">
                <adec:decorative xmlns:adec="http://schemas.microsoft.com/office/drawing/2017/decorative" val="1"/>
              </a:ext>
            </a:extLst>
          </p:cNvPr>
          <p:cNvPicPr preferRelativeResize="0"/>
          <p:nvPr/>
        </p:nvPicPr>
        <p:blipFill rotWithShape="1">
          <a:blip r:embed="rId4">
            <a:alphaModFix/>
          </a:blip>
          <a:srcRect l="48660" b="55385"/>
          <a:stretch/>
        </p:blipFill>
        <p:spPr>
          <a:xfrm>
            <a:off x="6291992" y="3595001"/>
            <a:ext cx="1523800" cy="109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607044" y="240004"/>
            <a:ext cx="10968402" cy="150876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Foundation</a:t>
            </a:r>
            <a:endParaRPr dirty="0"/>
          </a:p>
        </p:txBody>
      </p:sp>
      <p:sp>
        <p:nvSpPr>
          <p:cNvPr id="218" name="Google Shape;218;p26"/>
          <p:cNvSpPr txBox="1">
            <a:spLocks noGrp="1"/>
          </p:cNvSpPr>
          <p:nvPr>
            <p:ph type="body" idx="1"/>
          </p:nvPr>
        </p:nvSpPr>
        <p:spPr>
          <a:xfrm>
            <a:off x="607057" y="1823250"/>
            <a:ext cx="10871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dirty="0"/>
              <a:t>Language Processing is Hard!</a:t>
            </a:r>
            <a:endParaRPr sz="2800" dirty="0"/>
          </a:p>
        </p:txBody>
      </p:sp>
      <p:sp>
        <p:nvSpPr>
          <p:cNvPr id="219" name="Google Shape;219;p26">
            <a:extLst>
              <a:ext uri="{C183D7F6-B498-43B3-948B-1728B52AA6E4}">
                <adec:decorative xmlns:adec="http://schemas.microsoft.com/office/drawing/2017/decorative" val="1"/>
              </a:ext>
            </a:extLst>
          </p:cNvPr>
          <p:cNvSpPr txBox="1">
            <a:spLocks noGrp="1"/>
          </p:cNvSpPr>
          <p:nvPr>
            <p:ph type="sldNum" idx="12"/>
          </p:nvPr>
        </p:nvSpPr>
        <p:spPr>
          <a:xfrm>
            <a:off x="11714698" y="-10633"/>
            <a:ext cx="478248" cy="303027"/>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220" name="Google Shape;220;p26" descr="cartoon of teacher talking and pointing to a chalkboard, a student stares off into space with spirals in their eyes" title="overwhelmed kid cartoon"/>
          <p:cNvPicPr preferRelativeResize="0"/>
          <p:nvPr/>
        </p:nvPicPr>
        <p:blipFill rotWithShape="1">
          <a:blip r:embed="rId3">
            <a:alphaModFix/>
          </a:blip>
          <a:srcRect b="2916"/>
          <a:stretch/>
        </p:blipFill>
        <p:spPr>
          <a:xfrm>
            <a:off x="3509100" y="2303251"/>
            <a:ext cx="4818471" cy="341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607044" y="240004"/>
            <a:ext cx="10968300" cy="1508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Foundation, </a:t>
            </a:r>
            <a:r>
              <a:rPr lang="en-US" sz="2800" dirty="0"/>
              <a:t>continued </a:t>
            </a:r>
            <a:endParaRPr sz="2800" dirty="0"/>
          </a:p>
        </p:txBody>
      </p:sp>
      <p:sp>
        <p:nvSpPr>
          <p:cNvPr id="226" name="Google Shape;226;p27"/>
          <p:cNvSpPr txBox="1">
            <a:spLocks noGrp="1"/>
          </p:cNvSpPr>
          <p:nvPr>
            <p:ph type="body" idx="1"/>
          </p:nvPr>
        </p:nvSpPr>
        <p:spPr>
          <a:xfrm>
            <a:off x="607057" y="1823250"/>
            <a:ext cx="10871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sz="2800" dirty="0"/>
              <a:t>Success, growth, and learning are possible for every person.</a:t>
            </a:r>
            <a:endParaRPr sz="2800" dirty="0"/>
          </a:p>
        </p:txBody>
      </p:sp>
      <p:sp>
        <p:nvSpPr>
          <p:cNvPr id="227" name="Google Shape;227;p27">
            <a:extLst>
              <a:ext uri="{C183D7F6-B498-43B3-948B-1728B52AA6E4}">
                <adec:decorative xmlns:adec="http://schemas.microsoft.com/office/drawing/2017/decorative" val="1"/>
              </a:ext>
            </a:extLst>
          </p:cNvPr>
          <p:cNvSpPr txBox="1">
            <a:spLocks noGrp="1"/>
          </p:cNvSpPr>
          <p:nvPr>
            <p:ph type="sldNum" idx="12"/>
          </p:nvPr>
        </p:nvSpPr>
        <p:spPr>
          <a:xfrm>
            <a:off x="11714698" y="-10633"/>
            <a:ext cx="478200" cy="303000"/>
          </a:xfrm>
          <a:prstGeom prst="rect">
            <a:avLst/>
          </a:prstGeom>
          <a:solidFill>
            <a:srgbClr val="005A8C"/>
          </a:solid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612489" y="240004"/>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Foundation: Bridge View Sign</a:t>
            </a:r>
            <a:endParaRPr dirty="0"/>
          </a:p>
        </p:txBody>
      </p:sp>
      <p:sp>
        <p:nvSpPr>
          <p:cNvPr id="233" name="Google Shape;233;p28">
            <a:extLst>
              <a:ext uri="{C183D7F6-B498-43B3-948B-1728B52AA6E4}">
                <adec:decorative xmlns:adec="http://schemas.microsoft.com/office/drawing/2017/decorative" val="1"/>
              </a:ext>
            </a:extLst>
          </p:cNvPr>
          <p:cNvSpPr txBox="1">
            <a:spLocks noGrp="1"/>
          </p:cNvSpPr>
          <p:nvPr>
            <p:ph type="sldNum" idx="12"/>
          </p:nvPr>
        </p:nvSpPr>
        <p:spPr>
          <a:xfrm>
            <a:off x="11722395" y="-12602"/>
            <a:ext cx="475500" cy="301800"/>
          </a:xfrm>
          <a:prstGeom prst="rect">
            <a:avLst/>
          </a:prstGeom>
          <a:solidFill>
            <a:srgbClr val="005A8C"/>
          </a:solid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pic>
        <p:nvPicPr>
          <p:cNvPr id="234" name="Google Shape;234;p28" descr="photograph of a plain white sign that states &quot;speak less, wait more, use visuals&quot;" title="Bridge view sign"/>
          <p:cNvPicPr preferRelativeResize="0"/>
          <p:nvPr/>
        </p:nvPicPr>
        <p:blipFill rotWithShape="1">
          <a:blip r:embed="rId3">
            <a:alphaModFix/>
          </a:blip>
          <a:srcRect/>
          <a:stretch/>
        </p:blipFill>
        <p:spPr>
          <a:xfrm>
            <a:off x="3617175" y="1855804"/>
            <a:ext cx="4957651" cy="3785474"/>
          </a:xfrm>
          <a:prstGeom prst="rect">
            <a:avLst/>
          </a:prstGeom>
          <a:noFill/>
          <a:ln>
            <a:noFill/>
          </a:ln>
        </p:spPr>
      </p:pic>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FfPfGUR8qQSVMmojJWDvB8n1sn4=" pdftag="H1" artifact="_x0030_" isBookmarkSet="yes" bookmark="yes" Order="_x0031_"/>
  <Shape xmlns="" ID="TwrAFTC3uZnHk/LDhwikDMdOgKE=" pdftag="P" isBookmarkSet="no" bookmark="no" Order="_x0032_"/>
  <Shape xmlns="" ID="GdmUNH5iQtEBHYrJ7ibuxdteXVg=" isBookmarkSet="no" bookmark="no" Order="_x0031_" pdftag="_x005B_Artifact_x005D_" artifact="_x0031_"/>
  <Shape xmlns="" ID="LQsYYDxXit2hk0DENfLo1uSzYQY=" isBookmarkSet="yes" bookmark="yes" pdftag="H2" artifact="_x0030_" Order="_x0031_"/>
  <Shape xmlns="" ID="L7x0BtUyq+wbIeAxyn3uRg0gE7w=" pdftag="P" isBookmarkSet="no" bookmark="no" Order="_x0032_"/>
  <Shape xmlns="" ID="r8v3ehnuQCfRv5L1BtXUM0KaOkc=" isBookmarkSet="no" Order="_x0031_" bookmark="no" pdftag="_x005B_Artifact_x005D_" artifact="_x0031_"/>
  <Shape xmlns="" ID="5I+RbvUdoKFGidsEggGyqinGZi8=" isBookmarkSet="yes" bookmark="yes" pdftag="H2" artifact="_x0030_" Order="_x0031_"/>
  <Shape xmlns="" ID="X/H45/5DxFCK9ttSuJW4rmbLwVE=" pdftag="P" isBookmarkSet="no" bookmark="no" Order="_x0032_"/>
  <Shape xmlns="" ID="58PNnQbfPziZvPjTLVMkuAW51xk=" isBookmarkSet="no" Order="_x0032_" bookmark="no" pdftag="_x005B_Artifact_x005D_" artifact="_x0031_"/>
  <Shape xmlns="" ID="nCsI/njLPdRfMMMyIrKjFJL5oGk=" isBookmarkSet="yes" bookmark="yes" pdftag="H2" artifact="_x0030_" Order="_x0031_"/>
  <Shape xmlns="" ID="Td5f+iAxh5aha66cLk0FLO5r1vI=" pdftag="P" isBookmarkSet="no" bookmark="no" Order="_x0032_"/>
  <Shape xmlns="" ID="kFI/UdiK5nRwtK06ISnuZE7fmE8=" isBookmarkSet="no" Order="_x0031_" bookmark="no" pdftag="_x005B_Artifact_x005D_" artifact="_x0031_"/>
  <Shape xmlns="" ID="1ZZIw+VzDvvSGJMFKrCirDmTKYM=" pdftag="H2" artifact="_x0030_" isBookmarkSet="yes" bookmark="yes" Order="_x0031_"/>
  <Shape xmlns="" ID="fNpsfCLwj7ElCN/JhHsGDFOIqqI=" pdftag="H3" artifact="_x0030_" isBookmarkSet="yes" bookmark="yes" Order="_x0032_"/>
  <Shape xmlns="" ID="S0koKjLf+olAEZ44aPABtIQXM6s=" pdftag="P" isBookmarkSet="no" bookmark="no" Order="_x0033_"/>
  <Shape xmlns="" ID="je0n4JyWevl8EYKNEqJApPDg1u4=" pdftag="H3" artifact="_x0030_" isBookmarkSet="yes" bookmark="yes" Order="_x0035_"/>
  <Shape xmlns="" ID="u68W8IymWoERi9+qZLMiirph4zY=" pdftag="P" isBookmarkSet="no" bookmark="no" Order="_x0036_"/>
  <Shape xmlns="" ID="qHkJA2IwvWIGrxelaaPNQg/ZA4c=" isBookmarkSet="no" Order="_x0031_" bookmark="no" pdftag="_x005B_Artifact_x005D_" artifact="_x0031_"/>
  <Shape xmlns="" ID="Lc27wAn5chP2DkLn1iPXj0mJxJE=" formula="no" inline="no" pdftag="Figure" isBookmarkSet="no" bookmark="no" artifact="_x0030_" validate="yes" Order="_x0034_" Lang=""/>
  <HyperLink xmlns="" ID="X/H45/5DxFCK9ttSuJW4rmbLwVE=136562108890.68142_261.7768" plainAltText="Dakota_x0020_Wicohan_x0020_website" language="" Lang=""/>
  <HyperLink xmlns="" ID="X/H45/5DxFCK9ttSuJW4rmbLwVE=76664669386.68142_306.0168" plainAltText="Bdote_x0020_Memory_x0020_Map"/>
  <HyperLink xmlns="" ID="X/H45/5DxFCK9ttSuJW4rmbLwVE=-124847083686.68142_394.4968" plainAltText="AICL_x0020_best_x0020_books_x0020_lists"/>
  <HyperLink xmlns="" ID="1WVRvp+ydPO75Gwv6FIMf28gmLw=-1483462618738.9173_385.0925" plainAltText="Canva.com" language="" Lang=""/>
  <HyperLink xmlns="" ID="Wx9BOA4noB/OtOBLLcx8lzuimkg=" plainAltText="http:_x002F__x002F_drive.google.com_x002F_file_x002F_d_x002F_13LfLXaegTOg-2T4C31ZHCWmEnkVs57lx_x002F_view" language=""/>
  <HyperLink xmlns="" ID="kjbcfDE7q+imcltHUtpqQTF2Mo4=-1016612206114.8268_341.7768" plainAltText="Kate_x0020_Ahern_x2019_s_x0020_prompt_x0020_hierarchy" language="" Lang=""/>
  <Shape xmlns="" ID="KKDdzYmMMvzDs0Q+pBG4IXezQyA=" formula="no" artifact="_x0030_" inline="no" pdftag="Figure" isBookmarkSet="no" bookmark="no" validate="yes" Order="_x0037_" Lang=""/>
  <Shape xmlns="" ID="r4bwDuIHJ7ZJdmi0C7ufbIglp2s=" pdftag="H2" artifact="_x0030_" isBookmarkSet="yes" bookmark="yes" Order="_x0031_"/>
  <Shape xmlns="" ID="tLnbQu5if69wUZZNc2nFRHILHcE=" pdftag="H3" artifact="_x0030_" isBookmarkSet="yes" bookmark="yes" Order="_x0032_"/>
  <Shape xmlns="" ID="6S8xfSc5aQonV3k5eBWWYFgDeto=" pdftag="P" isBookmarkSet="no" bookmark="no" Order="_x0033_"/>
  <Shape xmlns="" ID="wwvqpJHDJvGqm5vS/6IdC6XcOGg=" pdftag="H3" artifact="_x0030_" isBookmarkSet="yes" bookmark="yes" Order="_x0034_"/>
  <Shape xmlns="" ID="wpfzJucdk8K5qDhtFYulODPjq5s=" pdftag="P" isBookmarkSet="no" bookmark="no" Order="_x0035_"/>
  <Shape xmlns="" ID="DaP3ZCNxCuoxYccWfgH4cagHS+g=" isBookmarkSet="no" Order="_x0031_" bookmark="no" pdftag="_x005B_Artifact_x005D_" artifact="_x0031_"/>
  <Shape xmlns="" ID="NpQoih4J95LjlKb6O1IG1bZNhb4=" formula="no" artifact="_x0030_" inline="no" pdftag="Figure" isBookmarkSet="no" bookmark="no" validate="yes" Order="_x0036_"/>
  <Shape xmlns="" ID="g8PzCq0TMxtVllgcUtXXGG7GrTs=" formula="no" inline="no" pdftag="Figure" artifact="_x0030_" isBookmarkSet="no" bookmark="no" validate="yes" Order="_x0037_"/>
  <Shape xmlns="" ID="uTYuUmg/1fl39BVx7NKD8WzPG4s=" isBookmarkSet="no" pdftag="H2" artifact="_x0030_" bookmark="yes" Order="_x0031_"/>
  <Shape xmlns="" ID="/eKK6NvllIbbtNlYUyR9z+Tw29Y=" pdftag="P" isBookmarkSet="no" bookmark="no" Order="_x0032_"/>
  <Shape xmlns="" ID="WXPHfErk2khZm6hunC5Rp0RsTms=" isBookmarkSet="no" Order="_x0031_" bookmark="no" pdftag="_x005B_Artifact_x005D_" artifact="_x0031_"/>
  <Shape xmlns="" ID="VRO8RVFIvw82MeuShLAt+noTSeQ=" formula="no" artifact="_x0030_" inline="no" pdftag="Figure" isBookmarkSet="no" bookmark="no" validate="yes" Order="_x0033_" Lang=""/>
  <Shape xmlns="" ID="2sgjSJ7GsZ7n/HF1yBEP8QvewKg=" pdftag="H2" artifact="_x0030_" isBookmarkSet="yes" bookmark="yes" Order="_x0031_"/>
  <Shape xmlns="" ID="CTbYXoGQ0HjnA6K7cjipkjftnM4=" pdftag="P" isBookmarkSet="no" bookmark="no" Order="_x0032_"/>
  <Shape xmlns="" ID="jKzAOofrCQ+iyrDvDNdUkj1neQE=" isBookmarkSet="no" Order="_x0031_" bookmark="no" pdftag="_x005B_Artifact_x005D_" artifact="_x0031_"/>
  <Shape xmlns="" ID="A93FVEr55uHp7fpARMyVCRclY30=" pdftag="H2" artifact="_x0030_" isBookmarkSet="yes" bookmark="yes" Order="_x0031_"/>
  <Shape xmlns="" ID="RBM4QiYDVS5W7jKVWCIMTXw5kig=" isBookmarkSet="no" Order="_x0031_" bookmark="no" pdftag="_x005B_Artifact_x005D_" artifact="_x0031_"/>
  <Shape xmlns="" ID="tRIp9QhSnCMARm6e2+XZEbK5QRs=" formula="no" artifact="_x0030_" inline="no" pdftag="Figure" isBookmarkSet="no" bookmark="no" validate="yes" Order="_x0032_" Lang=""/>
  <Shape xmlns="" ID="TY9cA2LmkFVRJydWLvP8G/LjvK8=" pdftag="H2" artifact="_x0030_" isBookmarkSet="yes" bookmark="yes" Order="_x0031_"/>
  <Shape xmlns="" ID="6/C34sOp+H0Z5Pg5+fgRjUMZT3w=" pdftag="P" isBookmarkSet="no" bookmark="no" Order="_x0032_"/>
  <Shape xmlns="" ID="LSek6AoNQpUtMWZlss9fQWXcEi4=" isBookmarkSet="no" Order="_x0031_" bookmark="no" pdftag="_x005B_Artifact_x005D_" artifact="_x0031_"/>
  <Shape xmlns="" ID="NuvP1LbT5uvNB5CdW3d2J2/3TIE=" pdftag="H2" artifact="_x0030_" isBookmarkSet="yes" bookmark="yes" Order="_x0031_"/>
  <Shape xmlns="" ID="5BggzLQ7gUNMNAmQw7ELzbKmPWo=" pdftag="P" isBookmarkSet="no" bookmark="no" Order="_x0032_"/>
  <Shape xmlns="" ID="Wrvy6hDeGYcKgqPHkMoByuEWb4s=" isBookmarkSet="no" Order="_x0031_" bookmark="no" pdftag="_x005B_Artifact_x005D_" artifact="_x0031_"/>
  <Shape xmlns="" ID="DIjATlUTV5wbDzgNrs9/XxIUoq4=" isBookmarkSet="no" pdftag="H2" artifact="_x0030_" bookmark="yes" Order="_x0031_"/>
  <Shape xmlns="" ID="x6tpiMc6kO6IZevVKI86kUAb4Sk=" pdftag="P" isBookmarkSet="no" bookmark="no" Order="_x0032_"/>
  <Shape xmlns="" ID="yUQSPGGvmrGNcHJQdUXyWP7dil8=" isBookmarkSet="no" Order="_x0031_" bookmark="no" pdftag="_x005B_Artifact_x005D_" artifact="_x0031_"/>
  <Shape xmlns="" ID="5uoQKHZ59oC8BxMNMpmalgYJ6NM=" pdftag="H2" artifact="_x0030_" isBookmarkSet="yes" bookmark="yes" Order="_x0031_"/>
  <Shape xmlns="" ID="aYNGqaFgDn2sz+RXsDQjmxVucT0=" isBookmarkSet="no" Order="_x0031_" bookmark="no" pdftag="_x005B_Artifact_x005D_" artifact="_x0031_"/>
  <Shape xmlns="" ID="aoRljwT0iK7Wtg9/fhYhRcI38Rs=" formula="no" artifact="_x0030_" inline="no" pdftag="Figure" isBookmarkSet="no" bookmark="no" validate="yes" Order="_x0032_" Lang=""/>
  <Shape xmlns="" ID="1WVRvp+ydPO75Gwv6FIMf28gmLw=" pdftag="P" isBookmarkSet="no" bookmark="no" Order="_x0033_"/>
  <Shape xmlns="" ID="lMPJtEohEozEw0j8eivSfhfL0BI=" pdftag="H2" artifact="_x0030_" isBookmarkSet="yes" bookmark="yes" Order="_x0031_"/>
  <Shape xmlns="" ID="PQ00fjG2SGnnKdcEv4jGo331gX0=" isBookmarkSet="no" Order="_x0031_" bookmark="no" pdftag="_x005B_Artifact_x005D_" artifact="_x0031_"/>
  <Shape xmlns="" ID="Wx9BOA4noB/OtOBLLcx8lzuimkg=" formula="no" artifact="_x0030_" inline="no" pdftag="Figure" isBookmarkSet="no" bookmark="no" validate="yes" Order="_x0032_" Lang=""/>
  <Shape xmlns="" ID="ZtumQYXm5MtWyWxHN4K/ENhs1To=" isBookmarkSet="no" pdftag="H2" artifact="_x0030_" bookmark="yes" Order="_x0031_"/>
  <Shape xmlns="" ID="68CGpy0kFxMOfAmOn7LANJUAtfw=" pdftag="P" isBookmarkSet="no" bookmark="no" Order="_x0032_"/>
  <Shape xmlns="" ID="sLyR4drS2AyoBgB4ZyYIxFnnIcw=" isBookmarkSet="no" Order="_x0031_" bookmark="no" pdftag="_x005B_Artifact_x005D_" artifact="_x0031_"/>
  <Shape xmlns="" ID="ci8cEwyzV+78Vn00OqSusnn7ZuY=" pdftag="H2" artifact="_x0030_" isBookmarkSet="yes" bookmark="yes" Order="_x0031_"/>
  <Shape xmlns="" ID="jhuW0nZTUXArYM9b0qvzYchbmzc=" pdftag="P" isBookmarkSet="no" bookmark="no" Order="_x0032_"/>
  <Shape xmlns="" ID="NSQCDtu5tHzHzlyRdw+KJfi3lLg=" isBookmarkSet="no" Order="_x0031_" bookmark="no" pdftag="_x005B_Artifact_x005D_" artifact="_x0031_"/>
  <Shape xmlns="" ID="f7j78Z7RJlypy77IDrEu7kG2Knw=" pdftag="H2" artifact="_x0030_" isBookmarkSet="yes" bookmark="yes" Order="_x0031_"/>
  <Shape xmlns="" ID="kjbcfDE7q+imcltHUtpqQTF2Mo4=" pdftag="P" isBookmarkSet="no" bookmark="no" Order="_x0032_"/>
  <Shape xmlns="" ID="1HunrxjaIjERXG6jzL+ZNUelB7A=" isBookmarkSet="no" Order="_x0031_" bookmark="no" pdftag="_x005B_Artifact_x005D_" artifact="_x0031_"/>
  <Shape xmlns="" ID="JL3ZUtq+fxvdauIJ5nHYTaaCjYM=" formula="no" artifact="_x0030_" inline="no" pdftag="Figure" isBookmarkSet="no" bookmark="no" validate="yes" Order="_x0033_" Lang=""/>
  <Shape xmlns="" ID="QSCSwd4K+mNn4M9oRyNWLg0pJSg=" pdftag="H2" artifact="_x0030_" isBookmarkSet="yes" bookmark="yes" Order="_x0031_"/>
  <Shape xmlns="" ID="dNJKUhtC2+RfuPadfL1iqpxiB88=" pdftag="P" isBookmarkSet="no" bookmark="no" Order="_x0032_"/>
  <Shape xmlns="" ID="7VVQfv2E8lsZi0GanvTEoDLmiMI=" isBookmarkSet="no" Order="_x0031_" bookmark="no" pdftag="_x005B_Artifact_x005D_" artifact="_x0031_"/>
  <Shape xmlns="" ID="0zWJzMY+N30gHg8p91D54tTrTDs=" pdftag="H2" artifact="_x0030_" isBookmarkSet="yes" bookmark="yes" Order="_x0031_"/>
  <Shape xmlns="" ID="NpaZLZ292LLe7v9BYhMAm/g8/CM=" pdftag="P" isBookmarkSet="no" bookmark="no" Order="_x0032_"/>
  <Shape xmlns="" ID="hfom+Y7/Ax7M+0ue0eJ937YRnZc=" isBookmarkSet="no" Order="_x0031_" bookmark="no" pdftag="_x005B_Artifact_x005D_" artifact="_x0031_"/>
  <Shape xmlns="" ID="Zp8Mt2KugonSkJR5V8OaPU87yPM=" pdftag="H2" artifact="_x0030_" isBookmarkSet="yes" bookmark="yes" Order="_x0031_"/>
  <Shape xmlns="" ID="jB/1eTD4S9m85Sk2q82G4azsQy0=" pdftag="P" isBookmarkSet="no" bookmark="no" Order="_x0032_"/>
  <Shape xmlns="" ID="xz0We4Lw4IjCeJvsMoEFn7pSRmM=" isBookmarkSet="no" Order="_x0031_" bookmark="no" pdftag="_x005B_Artifact_x005D_" artifact="_x0031_"/>
  <Shape xmlns="" ID="J9wTk6AXMMt9nT6paFJwAv9iz1c=" pdftag="H2" artifact="_x0030_" isBookmarkSet="yes" bookmark="yes" Order="_x0031_"/>
  <Shape xmlns="" ID="xqpmhJOFbgxWldryDZYdCkGVMos=" pdftag="P" isBookmarkSet="no" bookmark="no" Order="_x0032_"/>
  <Shape xmlns="" ID="Dzbe7TuaCLaXyaUN+prEVlx9b7E=" isBookmarkSet="no" Order="_x0031_" bookmark="no" pdftag="_x005B_Artifact_x005D_" artifact="_x0031_"/>
  <Shape xmlns="" ID="tEWDtDxW8eJjn/39+vrbiL5LJkQ=" pdftag="H2" artifact="_x0030_" isBookmarkSet="yes" bookmark="yes" Order="_x0031_"/>
  <Shape xmlns="" ID="vORafnwXoMQRQGBEb6MuRf3OW0o=" pdftag="P" isBookmarkSet="no" bookmark="no" Order="_x0032_"/>
  <Shape xmlns="" ID="hwkt0ZpIRlb2xs11TwH/yu/oNTc=" isBookmarkSet="no" Order="_x0031_" bookmark="no" pdftag="_x005B_Artifact_x005D_" artifact="_x0031_"/>
  <Shape xmlns="" ID="Msf46M5tOUCykhsEbnHKLOnZzks=" formula="no" artifact="_x0030_" inline="no" pdftag="Figure" isBookmarkSet="no" bookmark="no" validate="yes" Order="_x0033_" Lang=""/>
  <Shape xmlns="" ID="wCoC+/qnNkEZgS71EvSzlHYm+bk=" pdftag="H2" artifact="_x0030_" isBookmarkSet="yes" bookmark="yes" Order="_x0031_"/>
  <Shape xmlns="" ID="g9eDz7yc2ji0NT7Q+d1cAoThCRo=" pdftag="P" isBookmarkSet="no" bookmark="no" Order="_x0032_"/>
  <Shape xmlns="" ID="PzEvpR8o4lXexnBdAktcCHlRIdM=" artifact="_x0030_" formula="no" inline="no" pdftag="Figure" isBookmarkSet="no" bookmark="no" validate="yes" Order="_x0033_" Lang=""/>
  <Shape xmlns="" ID="WM2wNp1O8qavawfeCdDRDV1yX8k=" formula="no" inline="no" pdftag="Figure" isBookmarkSet="no" bookmark="no" artifact="_x0030_" validate="yes" Order="_x0034_"/>
  <Shape xmlns="" ID="Zpc1KzJff5kGBpUVsuCJ3o5iO8Y=" isBookmarkSet="no" Order="_x0031_" bookmark="no" pdftag="_x005B_Artifact_x005D_" artifact="_x0031_"/>
  <Shape xmlns="" ID="hSejs5fmuKWtqGpN6i6flUqQ0QA=" pdftag="H2" artifact="_x0030_" isBookmarkSet="yes" bookmark="yes" Order="_x0031_"/>
  <Shape xmlns="" ID="6E8weSfqBgQr1bhB4Xp7sANITl8=" pdftag="P" isBookmarkSet="no" bookmark="no" Order="_x0032_"/>
  <Shape xmlns="" ID="VE4wAq+uxdStsUrZRroz9tEEHyg=" isBookmarkSet="no" Order="_x0031_" bookmark="no" pdftag="_x005B_Artifact_x005D_" artifact="_x0031_"/>
  <Shape xmlns="" ID="Areida9NLu7m+gE+Xpc5KTRlEec=" pdftag="H2" artifact="_x0030_" isBookmarkSet="yes" bookmark="yes" Order="_x0031_"/>
  <Shape xmlns="" ID="rsso5S2z1G3tDfluRA/FB2cVKbM=" pdftag="P" isBookmarkSet="no" bookmark="no" Order="_x0032_"/>
  <Shape xmlns="" ID="wshdRFSe1JsDvwP1HIRlJmBbYP4=" isBookmarkSet="no" Order="_x0031_" bookmark="no" pdftag="_x005B_Artifact_x005D_" artifact="_x0031_"/>
  <Shape xmlns="" ID="E0XTZK7SOj3IXzRxSZlI7pjSHgA=" pdftag="H2" artifact="_x0030_" isBookmarkSet="yes" bookmark="yes" Order="_x0031_"/>
  <Shape xmlns="" ID="e0Nyt/13kEIvoagT5ChwcxrcndQ=" pdftag="P" isBookmarkSet="no" bookmark="no" Order="_x0032_"/>
  <Shape xmlns="" ID="nNEnyViddw88ARFuKf70nISyXG4=" isBookmarkSet="no" Order="_x0031_" bookmark="no" pdftag="_x005B_Artifact_x005D_" artifact="_x0031_"/>
  <Shape xmlns="" ID="BigFKcb6DlrR+ZLUGvGKER8vi0k=" pdftag="H2" artifact="_x0030_" isBookmarkSet="yes" bookmark="yes" Order="_x0031_"/>
  <Shape xmlns="" ID="Yugn2RbfRYPtG1wPzcF5qtW1lwQ=" pdftag="P" isBookmarkSet="no" bookmark="no" Order="_x0032_"/>
  <Shape xmlns="" ID="nzkXAUPywQxs1AVavcmhje8SdAY=" isBookmarkSet="no" Order="_x0031_" bookmark="no" pdftag="_x005B_Artifact_x005D_" artifact="_x0031_"/>
  <SubText xmlns="" ID="Lc27wAn5chP2DkLn1iPXj0mJxJE=" ActualText=""/>
  <SubText xmlns="" ID="KKDdzYmMMvzDs0Q+pBG4IXezQyA=" ActualText=""/>
  <SubText xmlns="" ID="NpQoih4J95LjlKb6O1IG1bZNhb4=" ActualText=""/>
  <SubText xmlns="" ID="g8PzCq0TMxtVllgcUtXXGG7GrTs=" ActualText=""/>
  <SubText xmlns="" ID="VRO8RVFIvw82MeuShLAt+noTSeQ=" ActualText=""/>
  <SubText xmlns="" ID="tRIp9QhSnCMARm6e2+XZEbK5QRs=" ActualText=""/>
  <SubText xmlns="" ID="aoRljwT0iK7Wtg9/fhYhRcI38Rs=" ActualText=""/>
  <SubText xmlns="" ID="Wx9BOA4noB/OtOBLLcx8lzuimkg=" ActualText=""/>
  <SubText xmlns="" ID="JL3ZUtq+fxvdauIJ5nHYTaaCjYM=" ActualText=""/>
  <SubText xmlns="" ID="Msf46M5tOUCykhsEbnHKLOnZzks=" ActualText=""/>
  <SubText xmlns="" ID="PzEvpR8o4lXexnBdAktcCHlRIdM=" ActualText=""/>
  <SubText xmlns="" ID="WM2wNp1O8qavawfeCdDRDV1yX8k=" ActualText=""/>
  <HyperLink xmlns="" ID="X/H45/5DxFCK9ttSuJW4rmbLwVE=-184156908690.68142_261.7768" plainAltText=""/>
  <HyperLink xmlns="" ID="X/H45/5DxFCK9ttSuJW4rmbLwVE=76664669386.68142_298.0168" plainAltText="Bdote_x0020_Memory_x0020_Map" language="" Lang=""/>
  <HyperLink xmlns="" ID="X/H45/5DxFCK9ttSuJW4rmbLwVE=-124847083686.68142_378.4968" plainAltText="AICL_x0020_best_x0020_books_x0020_lists" language="" Lang=""/>
  <HyperLink xmlns="" ID="Yugn2RbfRYPtG1wPzcF5qtW1lwQ=592204682328.2338_347.0419" plainAltText="danielle_x0040_allvoicesaac.com" language="" Lang=""/>
  <Shape xmlns="" ID="MXjx6ih6hzfimyBbCNp2shezk9w=" pdftag="P" isBookmarkSet="no" Order="_x0031_" bookmark="no"/>
  <Shape xmlns="" ID="6NkNgAjNLqrrL5fHnEaqlkyzJ9E=" pdftag="P" isBookmarkSet="no" Order="_x0032_" bookmark="no"/>
  <Shape xmlns="" ID="Lq0AfRj8zfxmYsYY2QwbMWKp5wU=" pdftag="P" isBookmarkSet="no" Order="_x0031_" bookmark="no"/>
  <Shape xmlns="" ID="n5GHWrhh8U8GnBRFX+T91WfLG+k=" pdftag="P" isBookmarkSet="no" Order="_x0031_" bookmark="no"/>
  <Shape xmlns="" ID="pDKrBBY/MafpL3w5skeHofBM5TM=" pdftag="P" isBookmarkSet="no" Order="_x0031_" bookmark="no"/>
  <Shape xmlns="" ID="S37BlxJ7g6TVlbHN2sC/f0RB7Z0=" pdftag="P" isBookmarkSet="no" Order="_x0031_" bookmark="no"/>
  <Shape xmlns="" ID="/2xafmpoad4TcmG6/dc0OcCozUA=" pdftag="P" isBookmarkSet="no" Order="_x0031_" bookmark="no"/>
  <Shape xmlns="" ID="1tVM4LaJgXwuWwdBYpw7cwsKr5Y=" pdftag="P" isBookmarkSet="no" Order="_x0031_" bookmark="no"/>
  <Shape xmlns="" ID="GSnZMeF9SML6gmFUN0m6mv0Gbe8=" pdftag="P" isBookmarkSet="no" Order="_x0031_" bookmark="no"/>
  <Shape xmlns="" ID="cnXMaGQtcIEx8oD3+W7Gt/CM014=" pdftag="P" isBookmarkSet="no" Order="_x0031_" bookmark="no"/>
  <Shape xmlns="" ID="ZilZ01NDomM1hs7SE4hAuOXvVK0=" pdftag="P" isBookmarkSet="no" Order="_x0031_" bookmark="no"/>
  <Shape xmlns="" ID="/QlX8PKA8XTdCAzymgGcgWYdIyY=" pdftag="P" isBookmarkSet="no" Order="_x0031_" bookmark="no"/>
  <Shape xmlns="" ID="LBAHZBQZqd4WvoAZfK8A5pkVIQA=" pdftag="P" isBookmarkSet="no" Order="_x0031_" bookmark="no"/>
  <Shape xmlns="" ID="ahz6gihQ4ZUSwistYuq/J5XqClA=" pdftag="P" isBookmarkSet="no" Order="_x0032_" bookmark="no"/>
  <Shape xmlns="" ID="WxQ7AysJ7XHjEqB64PbiSBWbJEU=" formula="no" artifact="_x0030_" inline="no" validate="yes" pdftag="Figure" isBookmarkSet="no" Order="_x0034_" Lang="" bookmark="no"/>
  <Shape xmlns="" ID="REk3l71IY5nRUdzkCZMbN9cfC5E=" pdftag="P" isBookmarkSet="no" Order="_x0031_" bookmark="no"/>
  <SubText xmlns="" ID="WxQ7AysJ7XHjEqB64PbiSBWbJEU=" ActualText=""/>
  <Shape xmlns="" ID="QdWGUmvP8d7YOm7QCog/krmkFV8=" pdftag="" artifact="_x0030_" Lang="" formula="no" bookmark="no" Order="_x002D_1"/>
  <Shape xmlns="" ID="qmp41KDMMq15Jh9eUjFv2//2E1Y=" pdftag=""/>
  <SubText xmlns="" ID="QdWGUmvP8d7YOm7QCog/krmkFV8=" ActualText=""/>
  <Shape xmlns="" ID="WDuLBPttIjZe83mXkAWrATtU2Fs=" pdftag="" artifact="_x0030_" Lang="" formula="no" bookmark="no" Order="_x002D_1"/>
  <SubText xmlns="" ID="WDuLBPttIjZe83mXkAWrATtU2Fs=" ActualText=""/>
</PAW>
</file>

<file path=customXml/itemProps1.xml><?xml version="1.0" encoding="utf-8"?>
<ds:datastoreItem xmlns:ds="http://schemas.openxmlformats.org/officeDocument/2006/customXml" ds:itemID="{2498C59E-8E04-4517-BEF5-CECE97613B04}">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124</TotalTime>
  <Words>914</Words>
  <Application>Microsoft Office PowerPoint</Application>
  <PresentationFormat>Widescreen</PresentationFormat>
  <Paragraphs>162</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Noto Sans Symbols</vt:lpstr>
      <vt:lpstr>Twentieth Century</vt:lpstr>
      <vt:lpstr>Integral</vt:lpstr>
      <vt:lpstr>Executive Function Scaffolding for Students with Complex Communication Needs:  Receptive Communication Strategies</vt:lpstr>
      <vt:lpstr>My Background</vt:lpstr>
      <vt:lpstr>Land Acknowledgement</vt:lpstr>
      <vt:lpstr>Outline</vt:lpstr>
      <vt:lpstr>Foundation: Receptive vs. Expressive Communication</vt:lpstr>
      <vt:lpstr>Foundation: Receptive vs. Expressive Communication, continued</vt:lpstr>
      <vt:lpstr>Foundation</vt:lpstr>
      <vt:lpstr>Foundation, continued </vt:lpstr>
      <vt:lpstr>Foundation: Bridge View Sign</vt:lpstr>
      <vt:lpstr>Scaffold: Decrease Stimuli, Focus Stimuli</vt:lpstr>
      <vt:lpstr>Scaffold: Decrease Stimuli, Focus Stimuli, continued</vt:lpstr>
      <vt:lpstr>Scaffold: Decrease Stimuli, Focus Stimuli, continued 2</vt:lpstr>
      <vt:lpstr>Scaffold: Decrease Stimuli, Focus Stimuli, continued 3</vt:lpstr>
      <vt:lpstr>30 second stretch break</vt:lpstr>
      <vt:lpstr>Scaffold: Provide Adequate Wait Time</vt:lpstr>
      <vt:lpstr>Scaffold: Provide Adequate Wait Time, continued </vt:lpstr>
      <vt:lpstr>Scaffold: Provide Adequate Wait Time, continued 2  </vt:lpstr>
      <vt:lpstr>Scaffold: Provide Adequate Wait Time, continued 3</vt:lpstr>
      <vt:lpstr>Scaffold: Multimedia Supports</vt:lpstr>
      <vt:lpstr>Scaffold: Multimedia Supports, continued</vt:lpstr>
      <vt:lpstr>Scaffold: Multimedia Supports, continued 2</vt:lpstr>
      <vt:lpstr>Scaffold: Multimedia Supports, continued 3   </vt:lpstr>
      <vt:lpstr>Scaffold: Multimedia Supports, continued 4    </vt:lpstr>
      <vt:lpstr>Scaffold: Multimedia Supports, continued 5</vt:lpstr>
      <vt:lpstr>Final Notes: The first step is the hardest</vt:lpstr>
      <vt:lpstr>Final Notes: Send it home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the Cs Conference 2023: (A) Executive Function Scaffolding for Students with Complex Communication Needs:  Receptive Communication Strategies</dc:title>
  <dc:creator>Danielle Deschaine</dc:creator>
  <cp:lastModifiedBy>Shuyin Maciel</cp:lastModifiedBy>
  <cp:revision>71</cp:revision>
  <dcterms:modified xsi:type="dcterms:W3CDTF">2023-01-17T23:34:51Z</dcterms:modified>
</cp:coreProperties>
</file>