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2" r:id="rId5"/>
  </p:sldMasterIdLst>
  <p:notesMasterIdLst>
    <p:notesMasterId r:id="rId41"/>
  </p:notesMasterIdLst>
  <p:handoutMasterIdLst>
    <p:handoutMasterId r:id="rId42"/>
  </p:handoutMasterIdLst>
  <p:sldIdLst>
    <p:sldId id="404" r:id="rId6"/>
    <p:sldId id="406" r:id="rId7"/>
    <p:sldId id="407" r:id="rId8"/>
    <p:sldId id="409" r:id="rId9"/>
    <p:sldId id="408" r:id="rId10"/>
    <p:sldId id="411" r:id="rId11"/>
    <p:sldId id="412" r:id="rId12"/>
    <p:sldId id="413" r:id="rId13"/>
    <p:sldId id="414" r:id="rId14"/>
    <p:sldId id="415" r:id="rId15"/>
    <p:sldId id="416" r:id="rId16"/>
    <p:sldId id="417" r:id="rId17"/>
    <p:sldId id="418" r:id="rId18"/>
    <p:sldId id="419" r:id="rId19"/>
    <p:sldId id="420" r:id="rId20"/>
    <p:sldId id="421" r:id="rId21"/>
    <p:sldId id="422" r:id="rId22"/>
    <p:sldId id="423" r:id="rId23"/>
    <p:sldId id="424" r:id="rId24"/>
    <p:sldId id="425" r:id="rId25"/>
    <p:sldId id="385" r:id="rId26"/>
    <p:sldId id="387" r:id="rId27"/>
    <p:sldId id="386" r:id="rId28"/>
    <p:sldId id="301" r:id="rId29"/>
    <p:sldId id="326" r:id="rId30"/>
    <p:sldId id="337" r:id="rId31"/>
    <p:sldId id="338" r:id="rId32"/>
    <p:sldId id="339" r:id="rId33"/>
    <p:sldId id="341" r:id="rId34"/>
    <p:sldId id="340" r:id="rId35"/>
    <p:sldId id="278" r:id="rId36"/>
    <p:sldId id="336" r:id="rId37"/>
    <p:sldId id="334" r:id="rId38"/>
    <p:sldId id="335" r:id="rId39"/>
    <p:sldId id="309" r:id="rId40"/>
  </p:sldIdLst>
  <p:sldSz cx="9144000" cy="6858000" type="screen4x3"/>
  <p:notesSz cx="7102475" cy="93884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6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indows User" initials="R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628E"/>
    <a:srgbClr val="3366CC"/>
    <a:srgbClr val="4400C2"/>
    <a:srgbClr val="3C624A"/>
    <a:srgbClr val="C1DDD0"/>
    <a:srgbClr val="969696"/>
    <a:srgbClr val="0000FF"/>
    <a:srgbClr val="0000FE"/>
    <a:srgbClr val="FF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01" autoAdjust="0"/>
    <p:restoredTop sz="70897" autoAdjust="0"/>
  </p:normalViewPr>
  <p:slideViewPr>
    <p:cSldViewPr>
      <p:cViewPr varScale="1">
        <p:scale>
          <a:sx n="79" d="100"/>
          <a:sy n="79" d="100"/>
        </p:scale>
        <p:origin x="3474" y="90"/>
      </p:cViewPr>
      <p:guideLst>
        <p:guide orient="horz" pos="7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60" y="-108"/>
      </p:cViewPr>
      <p:guideLst>
        <p:guide orient="horz" pos="2957"/>
        <p:guide pos="223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handoutMaster" Target="handoutMasters/handoutMaster1.xml"/><Relationship Id="rId47" Type="http://schemas.openxmlformats.org/officeDocument/2006/relationships/tableStyles" Target="tableStyles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commentAuthors" Target="commentAuthors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heme" Target="theme/theme1.xml"/><Relationship Id="rId20" Type="http://schemas.openxmlformats.org/officeDocument/2006/relationships/slide" Target="slides/slide15.xml"/><Relationship Id="rId41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78382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486" y="0"/>
            <a:ext cx="3078382" cy="469745"/>
          </a:xfrm>
          <a:prstGeom prst="rect">
            <a:avLst/>
          </a:prstGeom>
        </p:spPr>
        <p:txBody>
          <a:bodyPr vert="horz" lIns="93342" tIns="46671" rIns="93342" bIns="46671" rtlCol="0"/>
          <a:lstStyle>
            <a:lvl1pPr algn="r">
              <a:defRPr sz="1200"/>
            </a:lvl1pPr>
          </a:lstStyle>
          <a:p>
            <a:fld id="{641AECB6-1652-45A1-94B8-BDBE210C70F8}" type="datetimeFigureOut">
              <a:rPr lang="en-US" smtClean="0"/>
              <a:pPr/>
              <a:t>1/12/2023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917127"/>
            <a:ext cx="3078382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486" y="8917127"/>
            <a:ext cx="3078382" cy="469745"/>
          </a:xfrm>
          <a:prstGeom prst="rect">
            <a:avLst/>
          </a:prstGeom>
        </p:spPr>
        <p:txBody>
          <a:bodyPr vert="horz" lIns="93342" tIns="46671" rIns="93342" bIns="46671" rtlCol="0" anchor="b"/>
          <a:lstStyle>
            <a:lvl1pPr algn="r">
              <a:defRPr sz="1200"/>
            </a:lvl1pPr>
          </a:lstStyle>
          <a:p>
            <a:fld id="{E93F7F3E-A062-402F-9418-936FEF24100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1469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5" tIns="47558" rIns="95115" bIns="4755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4736" y="0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5" tIns="47558" rIns="95115" bIns="4755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3325" y="703263"/>
            <a:ext cx="4695825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997" y="4459526"/>
            <a:ext cx="5208482" cy="4224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5" tIns="47558" rIns="95115" bIns="47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9051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5" tIns="47558" rIns="95115" bIns="4755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4736" y="8919051"/>
            <a:ext cx="3077739" cy="469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15" tIns="47558" rIns="95115" bIns="475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F4F757-54DF-4259-9E9F-7DD239BB1979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823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6976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3766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2413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7335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6333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1200" dirty="0">
              <a:latin typeface="Time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242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kern="1200" dirty="0">
              <a:latin typeface="Time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779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191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0840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7622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7583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2499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0445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46521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666702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083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921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020406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926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7378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870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3655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35561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91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69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539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0996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486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Times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BF4F757-54DF-4259-9E9F-7DD239BB197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8790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1">
            <a:extLst>
              <a:ext uri="{FF2B5EF4-FFF2-40B4-BE49-F238E27FC236}">
                <a16:creationId xmlns:a16="http://schemas.microsoft.com/office/drawing/2014/main" id="{0804ABA8-C22A-DBCA-A72E-37DEBB5B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-5888"/>
            <a:ext cx="9144000" cy="805533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D182E89-786A-DB51-B2E9-7A4D9E9F68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053232"/>
            <a:ext cx="8001000" cy="1451968"/>
          </a:xfrm>
        </p:spPr>
        <p:txBody>
          <a:bodyPr anchor="ctr">
            <a:noAutofit/>
          </a:bodyPr>
          <a:lstStyle>
            <a:lvl1pPr algn="l">
              <a:defRPr sz="3600" b="1" spc="200" baseline="0">
                <a:solidFill>
                  <a:srgbClr val="101820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A0F43BF7-9CA5-17EB-00FB-7F5991E5CC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962400"/>
            <a:ext cx="8001000" cy="1752600"/>
          </a:xfrm>
        </p:spPr>
        <p:txBody>
          <a:bodyPr lIns="91440" rIns="91440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3" name="Picture 12" descr="Charting the Cs: Cooperation, Communication and Collaboration.&#10;Statewide Professional Development to Support the Workforce and Low Incidence Disability Areas.&#10;">
            <a:extLst>
              <a:ext uri="{FF2B5EF4-FFF2-40B4-BE49-F238E27FC236}">
                <a16:creationId xmlns:a16="http://schemas.microsoft.com/office/drawing/2014/main" id="{677E7018-BE77-1BB7-6A17-7E0EEBCD5A86}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743200" y="685800"/>
            <a:ext cx="3624902" cy="805534"/>
          </a:xfrm>
          <a:prstGeom prst="rect">
            <a:avLst/>
          </a:prstGeom>
        </p:spPr>
      </p:pic>
      <p:sp>
        <p:nvSpPr>
          <p:cNvPr id="2" name="Slide Number Placeholder 8">
            <a:extLst>
              <a:ext uri="{FF2B5EF4-FFF2-40B4-BE49-F238E27FC236}">
                <a16:creationId xmlns:a16="http://schemas.microsoft.com/office/drawing/2014/main" id="{75AE3117-7AB5-6596-9534-C3960B061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5752" y="-10633"/>
            <a:ext cx="478248" cy="303027"/>
          </a:xfrm>
          <a:prstGeom prst="rect">
            <a:avLst/>
          </a:prstGeom>
          <a:solidFill>
            <a:srgbClr val="00628E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443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1AB1A-83FC-C038-D712-92C39A91C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69B3F8-0C26-3D66-6261-A8B7F1668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F8CE-E76E-4F67-7451-A47E2688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BEA3FA-FCE6-3531-686F-D395F1FA0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77BDD-30BA-6BD0-03F5-402E0FB02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19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575EFA-1DA9-4BDD-6351-3DCFF4114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8D6423-C4D7-5561-CCF4-2829D4FEE0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EF15A-6A3D-95C3-28EB-B66DC62B17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ED574-C8BC-26C4-303D-6E802FA33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B1065-4099-009A-3C3A-8D05F0876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75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606FE-D044-41F7-71CE-546EF03BB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385C6F-F365-571A-7131-D70F8562AA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 sz="2400"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28E"/>
              </a:buClr>
              <a:defRPr sz="24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28E"/>
              </a:buClr>
              <a:buSzPct val="80000"/>
              <a:defRPr sz="2400"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28E"/>
              </a:buClr>
              <a:defRPr sz="2400"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628E"/>
              </a:buCl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hape 1">
            <a:extLst>
              <a:ext uri="{FF2B5EF4-FFF2-40B4-BE49-F238E27FC236}">
                <a16:creationId xmlns:a16="http://schemas.microsoft.com/office/drawing/2014/main" id="{08DA5DEC-873B-E596-8BE2-EADE2A51B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9144000" cy="219455"/>
          </a:xfrm>
          <a:prstGeom prst="rect">
            <a:avLst/>
          </a:prstGeom>
          <a:solidFill>
            <a:srgbClr val="0083B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754C150-DAAF-354A-5C9D-4B9B6FD7772B}"/>
              </a:ext>
            </a:extLst>
          </p:cNvPr>
          <p:cNvSpPr txBox="1">
            <a:spLocks/>
          </p:cNvSpPr>
          <p:nvPr userDrawn="1"/>
        </p:nvSpPr>
        <p:spPr>
          <a:xfrm>
            <a:off x="8665752" y="-10633"/>
            <a:ext cx="478248" cy="303027"/>
          </a:xfrm>
          <a:prstGeom prst="rect">
            <a:avLst/>
          </a:prstGeom>
          <a:solidFill>
            <a:srgbClr val="00628E"/>
          </a:solidFill>
        </p:spPr>
        <p:txBody>
          <a:bodyPr anchor="ctr" anchorCtr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9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97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F7104-E627-CD92-EC10-219F4FAFD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BD468-235A-4390-ADD3-751541072F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05E8E-35D1-D276-510D-AD76714B27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13A694-33A5-957A-DE38-250472497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E3BFC-EE07-F26F-81D6-517EEBAD2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61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6FC476-B2C3-F4B8-2334-F9EF1DC7F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448C7-0C81-D289-79EA-AFE42C3CB4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17B57C-9BF3-7E91-90C2-E73F2794C4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C3B310-0B2A-C95C-A89E-905C9EED8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5B6D43-FDDD-9416-3575-696321268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CD96C-5803-0F8B-2D4D-36E1489B5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277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65236-158C-360F-A215-637F15C5F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3A2C1E-2F71-D075-C446-7C75859E5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14798-28B2-E630-19EA-8E67BAFB8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D9FF37-9F43-76FB-A108-2D9D566B6E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13B1276-EEEE-B304-1587-CBCBE0605B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C4C8F6-8355-CD67-109F-D6A3C42A88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73DBFB-A5CB-4B74-A19D-471D466B9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27993-35F4-D2D6-042A-6B56CD0A6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217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5A811-5301-702F-A243-3B7915813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1A32F5-2CD9-F1EB-5179-F1CC695FBC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FABEE-0696-5373-C47B-7C58C9D04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64EF4-2604-59F3-CE5B-A33013448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824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7DEEF1-C642-8254-980F-AF0B37A812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632341-B633-3E26-BDA6-5ECCCCC5E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7D87A3-9D0C-733E-87CA-6BA751F8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10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92431-E169-B21A-A2A0-097A867A2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99024-55F4-19A1-0B7E-C957E9866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494D48-E0F3-EC98-57FD-C4CC908393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056B77-9E8F-EBFB-2573-93BA9DD847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1E8FBF-59A5-A786-D191-C3EFB4007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063F5B-5CD2-A104-4CE1-E67201E26F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589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B4C34-DD68-66BB-2D9B-39DA779A6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205671-E71A-5D27-3F95-EDBAA74DB0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9D3375-566A-1048-C8B0-466DAA28B6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C77AA-C23A-4700-2D2D-F20A4FE4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48EB7609-3346-483E-9EF7-D01AE1FCD711}" type="datetimeFigureOut">
              <a:rPr lang="en-US" smtClean="0"/>
              <a:t>1/12/2023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68DD05-567E-BD32-00C0-499D5140F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C5E14E-B6CD-72C3-6560-5FEA498A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246DDF0F-3996-43F5-80F7-E13B38A96F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74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Placeholder 1">
            <a:extLst>
              <a:ext uri="{FF2B5EF4-FFF2-40B4-BE49-F238E27FC236}">
                <a16:creationId xmlns:a16="http://schemas.microsoft.com/office/drawing/2014/main" id="{951A4722-28EB-E901-07EA-9BF08D632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39550"/>
            <a:ext cx="7845252" cy="155063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5FF1257-3874-7622-3BBA-1188C3B29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67184"/>
            <a:ext cx="7845251" cy="3847816"/>
          </a:xfrm>
          <a:prstGeom prst="rect">
            <a:avLst/>
          </a:prstGeom>
        </p:spPr>
        <p:txBody>
          <a:bodyPr vert="horz" lIns="45720" tIns="45720" rIns="4572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20" name="Slide Number Placeholder 8">
            <a:extLst>
              <a:ext uri="{FF2B5EF4-FFF2-40B4-BE49-F238E27FC236}">
                <a16:creationId xmlns:a16="http://schemas.microsoft.com/office/drawing/2014/main" id="{D01E4B1C-3849-3658-B059-720A96036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5752" y="-10633"/>
            <a:ext cx="478248" cy="303027"/>
          </a:xfrm>
          <a:prstGeom prst="rect">
            <a:avLst/>
          </a:prstGeom>
          <a:solidFill>
            <a:srgbClr val="00628E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773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00628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00628E"/>
        </a:buClr>
        <a:buSzPct val="80000"/>
        <a:buFont typeface="Courier New" panose="02070309020205020404" pitchFamily="49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00628E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Clr>
          <a:srgbClr val="00628E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60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sh-APG5IcyXhxmd5g_5BZtvGl36Ib6QXe-WI8JKCXdo/edit?usp=sharing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phia.stkate.edu/cgi/viewcontent.cgi?article=1039&amp;context=otd_projects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casel.org/fundamentals-of-sel/how-does-sel-support-your-priorities/sel-and-mental-health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nk.springer.com/article/10.1007/s11121-015-0618-z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everymomentcounts.org/about/about-occupational-therapy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kelly-mahler.com/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casel.org/fundamentals-of-sel/what-is-the-casel-framework/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verymomentcounts.org/about/about-occupational-therapy/" TargetMode="External"/><Relationship Id="rId4" Type="http://schemas.openxmlformats.org/officeDocument/2006/relationships/hyperlink" Target="https://education.mn.gov/MDE/dse/safe/social/imp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EDFEA-4745-671E-232D-2214D869F9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How Social Emotional Learning (SEL) Supports Regulation: </a:t>
            </a:r>
            <a:br>
              <a:rPr lang="en-US" dirty="0"/>
            </a:br>
            <a:r>
              <a:rPr lang="en-US" dirty="0"/>
              <a:t>Executive Functioning Considerations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21000D-B07A-2E59-F5B5-11E028801B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Jennifer Brady-Johnson, OTD, OTR/L</a:t>
            </a:r>
          </a:p>
          <a:p>
            <a:endParaRPr lang="en-US" dirty="0"/>
          </a:p>
        </p:txBody>
      </p:sp>
      <p:sp>
        <p:nvSpPr>
          <p:cNvPr id="4" name="Slide Number Placeholder 8">
            <a:extLst>
              <a:ext uri="{FF2B5EF4-FFF2-40B4-BE49-F238E27FC236}">
                <a16:creationId xmlns:a16="http://schemas.microsoft.com/office/drawing/2014/main" id="{86F2AF00-2BEA-58BF-B7C6-6CDE24D5C4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8665752" y="-10633"/>
            <a:ext cx="478248" cy="303027"/>
          </a:xfrm>
          <a:prstGeom prst="rect">
            <a:avLst/>
          </a:prstGeom>
          <a:solidFill>
            <a:srgbClr val="00628E"/>
          </a:solidFill>
        </p:spPr>
        <p:txBody>
          <a:bodyPr anchor="ctr" anchorCtr="1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bg1"/>
                </a:solidFill>
                <a:latin typeface="Times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" charset="0"/>
                <a:ea typeface="+mn-ea"/>
                <a:cs typeface="+mn-cs"/>
              </a:defRPr>
            </a:lvl9pPr>
          </a:lstStyle>
          <a:p>
            <a:fld id="{80AD2437-B558-414C-94B2-800AD1118709}" type="slidenum">
              <a:rPr lang="en-US" b="1" smtClean="0"/>
              <a:pPr/>
              <a:t>1</a:t>
            </a:fld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027124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843F-261F-B79A-9432-9CE5B276F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Social Emotional Learning in Improve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8BA8F7-9B16-374C-96ED-85C6BBD20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514350" indent="-514350">
              <a:buClr>
                <a:srgbClr val="00628E"/>
              </a:buClr>
              <a:buFont typeface="+mj-lt"/>
              <a:buAutoNum type="arabicPeriod" startAt="3"/>
            </a:pPr>
            <a:r>
              <a:rPr lang="en-US" dirty="0"/>
              <a:t>SEL teaches students social-emotional problem-solving skills (</a:t>
            </a:r>
            <a:r>
              <a:rPr lang="en-US" dirty="0" err="1"/>
              <a:t>Lochman</a:t>
            </a:r>
            <a:r>
              <a:rPr lang="en-US" dirty="0"/>
              <a:t>, et al., 2017).</a:t>
            </a:r>
          </a:p>
          <a:p>
            <a:pPr marL="514350" indent="-514350">
              <a:buClr>
                <a:srgbClr val="00628E"/>
              </a:buClr>
              <a:buFont typeface="+mj-lt"/>
              <a:buAutoNum type="arabicPeriod" startAt="3"/>
            </a:pPr>
            <a:r>
              <a:rPr lang="en-US" dirty="0"/>
              <a:t>SEL improves teachers experience of teaching and classroom management skills (</a:t>
            </a:r>
            <a:r>
              <a:rPr lang="en-US" dirty="0" err="1"/>
              <a:t>Domitrovich</a:t>
            </a:r>
            <a:r>
              <a:rPr lang="en-US" dirty="0"/>
              <a:t>, et al, 2015).</a:t>
            </a:r>
          </a:p>
        </p:txBody>
      </p:sp>
    </p:spTree>
    <p:extLst>
      <p:ext uri="{BB962C8B-B14F-4D97-AF65-F5344CB8AC3E}">
        <p14:creationId xmlns:p14="http://schemas.microsoft.com/office/powerpoint/2010/main" val="2464790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96917C-BD64-B561-413E-A381AD64D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Activity: SEL signature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C1E68-2ACA-532A-3460-6EF9052AA7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dirty="0"/>
              <a:t>Using self-calming and affirmation statements: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Although I am attending a Saturday conference for Charting the C’s, I am happy to learning more about executive functioning and self-regulation on my day off from work. 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I can take deep breaths or take stretches in my chair if I need to reenergize myself.</a:t>
            </a:r>
          </a:p>
        </p:txBody>
      </p:sp>
    </p:spTree>
    <p:extLst>
      <p:ext uri="{BB962C8B-B14F-4D97-AF65-F5344CB8AC3E}">
        <p14:creationId xmlns:p14="http://schemas.microsoft.com/office/powerpoint/2010/main" val="4157671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7C104-947D-EA9D-DBA3-22ED936E6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we are here 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11772-6ECB-3573-9A61-FDEFE4E81E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algn="ctr"/>
            <a:r>
              <a:rPr lang="en-US" sz="3200" dirty="0"/>
              <a:t>To learn the role that executive functioning plays in regulation.</a:t>
            </a:r>
          </a:p>
        </p:txBody>
      </p:sp>
    </p:spTree>
    <p:extLst>
      <p:ext uri="{BB962C8B-B14F-4D97-AF65-F5344CB8AC3E}">
        <p14:creationId xmlns:p14="http://schemas.microsoft.com/office/powerpoint/2010/main" val="30722570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E616B-25C4-A6EB-8470-AC1F52A0CE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Self-regulation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E1C30-F5C5-D40D-5240-F8808065D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286750" cy="3889375"/>
          </a:xfrm>
        </p:spPr>
        <p:txBody>
          <a:bodyPr/>
          <a:lstStyle/>
          <a:p>
            <a:r>
              <a:rPr lang="en-US" b="1" dirty="0"/>
              <a:t>What is self-regulation?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The ability to regulate sensation, emotion, and behavior used for goal-directed behavior.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Has a neurobiological base that varies between individuals 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Four components of self-regulation: sensory processing, emotional regulation, cognitive regulation (executive functioning), and social perspective taking (Kuyper, 2013)</a:t>
            </a:r>
          </a:p>
        </p:txBody>
      </p:sp>
    </p:spTree>
    <p:extLst>
      <p:ext uri="{BB962C8B-B14F-4D97-AF65-F5344CB8AC3E}">
        <p14:creationId xmlns:p14="http://schemas.microsoft.com/office/powerpoint/2010/main" val="35120286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65D28-0B4F-61A1-70C2-7048D767E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Development of a coordinated 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D3D11-0B5B-B8D1-1BC5-68E728F9EF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Self-regulation can be described at the neural, behavioral, and social level. Some characteristics of self-regulation are bottom up processes, such as: genetics, stress physiology, and emotional reactivity. Other characters of regulation are based on top down characteristics such as: emotional competency, use of executive functioning, and motivation for goal directed behavior. (</a:t>
            </a:r>
            <a:r>
              <a:rPr lang="en-US" dirty="0" err="1"/>
              <a:t>Durlak</a:t>
            </a:r>
            <a:r>
              <a:rPr lang="en-US" dirty="0"/>
              <a:t>, et al., 2015)</a:t>
            </a:r>
          </a:p>
        </p:txBody>
      </p:sp>
    </p:spTree>
    <p:extLst>
      <p:ext uri="{BB962C8B-B14F-4D97-AF65-F5344CB8AC3E}">
        <p14:creationId xmlns:p14="http://schemas.microsoft.com/office/powerpoint/2010/main" val="39676790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20533-0E8B-E38F-44E9-D954CDACD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Development of a coordinated brain, </a:t>
            </a:r>
            <a:r>
              <a:rPr lang="en-US" sz="3600" dirty="0"/>
              <a:t>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636BF-23DA-1939-D8A6-9B5F158575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Use of executive functioning is a top down skill that is developed and requires effort and practice. Strategies in executive functioning over ride physiological and emotional reactions (</a:t>
            </a:r>
            <a:r>
              <a:rPr lang="en-US" dirty="0" err="1"/>
              <a:t>Durlak</a:t>
            </a:r>
            <a:r>
              <a:rPr lang="en-US" dirty="0"/>
              <a:t>, et al., 2015).</a:t>
            </a:r>
          </a:p>
        </p:txBody>
      </p:sp>
    </p:spTree>
    <p:extLst>
      <p:ext uri="{BB962C8B-B14F-4D97-AF65-F5344CB8AC3E}">
        <p14:creationId xmlns:p14="http://schemas.microsoft.com/office/powerpoint/2010/main" val="32440954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9CDAB-F2D4-69EC-B119-3E634DD0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Why we are here today.…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4D3FD-02CE-CDC8-2A1B-263393A4F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algn="ctr"/>
            <a:r>
              <a:rPr lang="en-US" sz="3200" dirty="0"/>
              <a:t>To learn the role that regulation plays in executive functioning.</a:t>
            </a:r>
          </a:p>
        </p:txBody>
      </p:sp>
    </p:spTree>
    <p:extLst>
      <p:ext uri="{BB962C8B-B14F-4D97-AF65-F5344CB8AC3E}">
        <p14:creationId xmlns:p14="http://schemas.microsoft.com/office/powerpoint/2010/main" val="817977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DEB1B8-E56E-FD3D-266E-44D8904AE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854075"/>
          </a:xfrm>
        </p:spPr>
        <p:txBody>
          <a:bodyPr/>
          <a:lstStyle/>
          <a:p>
            <a:r>
              <a:rPr lang="en-US" dirty="0"/>
              <a:t>Architecture of Self-Regulation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00FF1-288E-D375-79CA-4372F86CA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600200"/>
            <a:ext cx="7886700" cy="4114800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Controlled Executive Functioning (working memory, inhibitory control, attention flexibility) 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Attention (alerting, orienting, executive)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Emotional Reactivity and Regulation (positive and negative emotions)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Stress physiology (sympathetic, parasympathetic, and HPA)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Automatic Genes (neuromodulator receptor functions). (</a:t>
            </a:r>
            <a:r>
              <a:rPr lang="en-US" dirty="0" err="1"/>
              <a:t>Durlak</a:t>
            </a:r>
            <a:r>
              <a:rPr lang="en-US" dirty="0"/>
              <a:t>, et al., 2015).</a:t>
            </a:r>
          </a:p>
        </p:txBody>
      </p:sp>
    </p:spTree>
    <p:extLst>
      <p:ext uri="{BB962C8B-B14F-4D97-AF65-F5344CB8AC3E}">
        <p14:creationId xmlns:p14="http://schemas.microsoft.com/office/powerpoint/2010/main" val="1974188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9430B9-1771-ACC1-E1A1-63F5D8AD2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524750" cy="1325563"/>
          </a:xfrm>
        </p:spPr>
        <p:txBody>
          <a:bodyPr/>
          <a:lstStyle/>
          <a:p>
            <a:r>
              <a:rPr lang="en-US" dirty="0"/>
              <a:t>Importance of Self-Regulation at School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F01C9-FEB4-6568-7073-21B3D38BA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051175"/>
          </a:xfrm>
        </p:spPr>
        <p:txBody>
          <a:bodyPr numCol="2" spcCol="365760"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To feel successful in life.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To be available and present for learning.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To be available for relationships with others.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To be able to adjust to current demands.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To feel mental health.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that are regulated do better in school (</a:t>
            </a:r>
            <a:r>
              <a:rPr lang="en-US" dirty="0" err="1"/>
              <a:t>Casel</a:t>
            </a:r>
            <a:r>
              <a:rPr lang="en-US" dirty="0"/>
              <a:t>, n.d.)</a:t>
            </a:r>
          </a:p>
        </p:txBody>
      </p:sp>
    </p:spTree>
    <p:extLst>
      <p:ext uri="{BB962C8B-B14F-4D97-AF65-F5344CB8AC3E}">
        <p14:creationId xmlns:p14="http://schemas.microsoft.com/office/powerpoint/2010/main" val="31902996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F848B-4368-2AE6-ACA7-A234675F0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8286750" cy="1844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Brain areas highly related to learning, regulation, and executive functioning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4B1F93-9963-8CAA-330D-E33C722CE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362200"/>
            <a:ext cx="8058150" cy="3352800"/>
          </a:xfrm>
        </p:spPr>
        <p:txBody>
          <a:bodyPr/>
          <a:lstStyle/>
          <a:p>
            <a:pPr marL="342900" indent="-3429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Prefrontal cortex- reasoning, problem solving, comprehension, impulse-control, creativity and perseverance (</a:t>
            </a:r>
            <a:r>
              <a:rPr lang="en-US" dirty="0" err="1"/>
              <a:t>Durlak</a:t>
            </a:r>
            <a:r>
              <a:rPr lang="en-US" dirty="0"/>
              <a:t>, et al, 2015).</a:t>
            </a:r>
          </a:p>
          <a:p>
            <a:pPr marL="342900" indent="-3429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Limbic System- the part of the brain involved in our behavioral and emotional responses, especially when it comes to behaviors we need for survival: feeding, reproduction and caring for our young, and fight or flight responses (</a:t>
            </a:r>
            <a:r>
              <a:rPr lang="en-US" dirty="0" err="1"/>
              <a:t>Durlak</a:t>
            </a:r>
            <a:r>
              <a:rPr lang="en-US" dirty="0"/>
              <a:t>, et al., 2015).</a:t>
            </a:r>
          </a:p>
        </p:txBody>
      </p:sp>
    </p:spTree>
    <p:extLst>
      <p:ext uri="{BB962C8B-B14F-4D97-AF65-F5344CB8AC3E}">
        <p14:creationId xmlns:p14="http://schemas.microsoft.com/office/powerpoint/2010/main" val="2635159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D8692-44BC-9975-BBD0-E09697A5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are we here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BF344-A25F-2A29-0374-FEFF551FC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rgbClr val="3366CC"/>
              </a:buClr>
              <a:buFont typeface="Arial" panose="020B0604020202020204" pitchFamily="34" charset="0"/>
              <a:buChar char="•"/>
            </a:pPr>
            <a:r>
              <a:rPr lang="en-US" dirty="0"/>
              <a:t>To learn why SEL is an evidence based practice that teaches executive functioning (problem solving, emotional control, awareness and reflection or metacognition) needed for regulation.</a:t>
            </a:r>
          </a:p>
          <a:p>
            <a:pPr marL="457200" indent="-457200">
              <a:buClr>
                <a:srgbClr val="3366CC"/>
              </a:buClr>
              <a:buFont typeface="Arial" panose="020B0604020202020204" pitchFamily="34" charset="0"/>
              <a:buChar char="•"/>
            </a:pPr>
            <a:r>
              <a:rPr lang="en-US" dirty="0"/>
              <a:t>To learn the role that executive functioning plays in regulation.</a:t>
            </a:r>
          </a:p>
          <a:p>
            <a:pPr marL="457200" indent="-457200">
              <a:buClr>
                <a:srgbClr val="3366CC"/>
              </a:buClr>
              <a:buFont typeface="Arial" panose="020B0604020202020204" pitchFamily="34" charset="0"/>
              <a:buChar char="•"/>
            </a:pPr>
            <a:r>
              <a:rPr lang="en-US" dirty="0"/>
              <a:t>To learn the role that regulation plays in executive functioning.</a:t>
            </a:r>
          </a:p>
        </p:txBody>
      </p:sp>
    </p:spTree>
    <p:extLst>
      <p:ext uri="{BB962C8B-B14F-4D97-AF65-F5344CB8AC3E}">
        <p14:creationId xmlns:p14="http://schemas.microsoft.com/office/powerpoint/2010/main" val="2135584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CE19B-57A2-0A95-541E-B104357B4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Closer Look at SEL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0B151-1469-8997-E955-BF31C2ECF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dirty="0"/>
              <a:t>How do we improve regulation and executive functioning?</a:t>
            </a:r>
          </a:p>
        </p:txBody>
      </p:sp>
    </p:spTree>
    <p:extLst>
      <p:ext uri="{BB962C8B-B14F-4D97-AF65-F5344CB8AC3E}">
        <p14:creationId xmlns:p14="http://schemas.microsoft.com/office/powerpoint/2010/main" val="655874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3E205E-3F6E-7543-4389-71A613571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Stress Response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9D97BB-4939-7833-CA46-FCE56F1FD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How the receptors and neurobiology of stress impacts the primary learning areas of the brain.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learn better when their brains are not experiencing stress.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Stress can come from a disadvantaged background (i.e. poverty), emotional states, and difficulties with sensory processing.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Co-regulation and responsive and sensitive relationships counteract the stress response.</a:t>
            </a:r>
          </a:p>
        </p:txBody>
      </p:sp>
    </p:spTree>
    <p:extLst>
      <p:ext uri="{BB962C8B-B14F-4D97-AF65-F5344CB8AC3E}">
        <p14:creationId xmlns:p14="http://schemas.microsoft.com/office/powerpoint/2010/main" val="2189460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B2D45DD-6687-2CB2-D57B-0027E6130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on becoming aware of stress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Where do I feel stress in my body?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Activities: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Take Heart Rate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Chart on a Body Chart where stress is felt</a:t>
            </a:r>
          </a:p>
          <a:p>
            <a:pPr marL="1143000" lvl="1" indent="-457200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Facial Expression</a:t>
            </a:r>
          </a:p>
          <a:p>
            <a:pPr marL="1143000" lvl="1" indent="-457200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Tone of Voice</a:t>
            </a:r>
          </a:p>
          <a:p>
            <a:pPr marL="1143000" lvl="1" indent="-457200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Tight Hands</a:t>
            </a:r>
          </a:p>
        </p:txBody>
      </p:sp>
    </p:spTree>
    <p:extLst>
      <p:ext uri="{BB962C8B-B14F-4D97-AF65-F5344CB8AC3E}">
        <p14:creationId xmlns:p14="http://schemas.microsoft.com/office/powerpoint/2010/main" val="41203414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20EE6F8-6180-5B4A-A5FE-87E1F298D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on supporting self-regulation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6CCDE4A-1A03-2ED7-5DA0-15CFD8C0B8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514350" indent="-51435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SEL Lesson using triggers and tools for my triggers. </a:t>
            </a:r>
          </a:p>
          <a:p>
            <a:pPr marL="514350" indent="-51435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b="1" dirty="0"/>
              <a:t>Learning My Triggers</a:t>
            </a:r>
          </a:p>
          <a:p>
            <a:pPr marL="514350" indent="-51435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b="1" dirty="0"/>
              <a:t>Learning Personal Tools</a:t>
            </a:r>
          </a:p>
        </p:txBody>
      </p:sp>
    </p:spTree>
    <p:extLst>
      <p:ext uri="{BB962C8B-B14F-4D97-AF65-F5344CB8AC3E}">
        <p14:creationId xmlns:p14="http://schemas.microsoft.com/office/powerpoint/2010/main" val="1591305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81F7FA1-796D-4B7E-DDC0-B5B62162D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296150" cy="1325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Sensory Processing Needs: How to support Sensory Processing at School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8650" y="1905000"/>
            <a:ext cx="7981950" cy="3810000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Movement needs (Dunn, 2013)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Predictability and routine (Dunn, 2013)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Interactions with staff and peers (Parham, et al., 2020)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Teaching students about their sensory patterns and preferences (Dunn, 2013; Parham, et al., 2020).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Develop problem-solving skills (executive functioning) (</a:t>
            </a:r>
            <a:r>
              <a:rPr lang="en-US" dirty="0" err="1"/>
              <a:t>Kuipers</a:t>
            </a:r>
            <a:r>
              <a:rPr lang="en-US" dirty="0"/>
              <a:t>, 2014; Williams, et al., 1996)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EB1EE57-7725-3C11-BB22-DB263F7FBB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 Lesson on movement needs at school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DF199666-5AE2-8D41-00E1-0A2CC2C49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2136775"/>
          </a:xfrm>
        </p:spPr>
        <p:txBody>
          <a:bodyPr numCol="2"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 learning in their preferences for movement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Using movement during your day to stretch, walk, do heavy work, exercise, or develop breathing skills. </a:t>
            </a:r>
          </a:p>
        </p:txBody>
      </p:sp>
    </p:spTree>
    <p:extLst>
      <p:ext uri="{BB962C8B-B14F-4D97-AF65-F5344CB8AC3E}">
        <p14:creationId xmlns:p14="http://schemas.microsoft.com/office/powerpoint/2010/main" val="33027492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BE8032-E84B-9C2E-D35B-50DBDE6AC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in noise and sound preferences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ABD2BD2-E1C1-BFBA-EB98-EA3689FEF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learning their preferences for noise &amp; sound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Being aware of the noises that distract you, the noises that help you focus, and when you need to be in a quiet space (or use headphones) helps you feel good.</a:t>
            </a:r>
          </a:p>
        </p:txBody>
      </p:sp>
    </p:spTree>
    <p:extLst>
      <p:ext uri="{BB962C8B-B14F-4D97-AF65-F5344CB8AC3E}">
        <p14:creationId xmlns:p14="http://schemas.microsoft.com/office/powerpoint/2010/main" val="3459840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3D259CD-068A-DA1C-7DDE-727A856EB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in touch preferences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C12FD05-EF2A-81E8-9183-3AF6EDA0E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learning their preferences for touch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Not wanting other people to unexpectedly touch you, or get your hands messy can cause anxiety. Preferences for long sleeve and having difficulty holding a pencil can also happen with people who don’t like light touch. Managing these things at school improve your well-being.</a:t>
            </a:r>
          </a:p>
        </p:txBody>
      </p:sp>
    </p:spTree>
    <p:extLst>
      <p:ext uri="{BB962C8B-B14F-4D97-AF65-F5344CB8AC3E}">
        <p14:creationId xmlns:p14="http://schemas.microsoft.com/office/powerpoint/2010/main" val="18634710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52F602-EBD6-C564-2F15-FBB0D612D7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in how to support my vision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65E4A67-7ED5-E0D4-E971-CF846DBDA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learning their preferences for what they look at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If things catch your eye and you forget what you were doing, if too much information is on a page and the writing blurs together, if crowded places are overwhelming, it is helpful to manage these things. Your well-being and stress level are important to pay attention to and managing your visual world can help. </a:t>
            </a:r>
          </a:p>
        </p:txBody>
      </p:sp>
    </p:spTree>
    <p:extLst>
      <p:ext uri="{BB962C8B-B14F-4D97-AF65-F5344CB8AC3E}">
        <p14:creationId xmlns:p14="http://schemas.microsoft.com/office/powerpoint/2010/main" val="306660978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DD31EBC-9A68-EF4C-1D1B-20A4D042D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SEL: Lesson in how to make transitions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81AE03B-2CC2-342D-1681-444249D12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Students learning about what transitions during the day are difficult for them.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Transitions happen when you move between activities, changing from something you like to do to something you don’t like to do, changing classes, and coming and leaving school. </a:t>
            </a:r>
          </a:p>
        </p:txBody>
      </p:sp>
    </p:spTree>
    <p:extLst>
      <p:ext uri="{BB962C8B-B14F-4D97-AF65-F5344CB8AC3E}">
        <p14:creationId xmlns:p14="http://schemas.microsoft.com/office/powerpoint/2010/main" val="1753649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51DB-030F-AEAA-D296-78B675060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presentation will: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9BFFD-3BDE-04AA-E968-3C7AF117A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Review social emotional learning, self-regulation, the stress response, sensory processing, and the relationship of executive functioning.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Explain the benefit of SEL for students with disabilities learning within a classroom.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Review findings in SEL research that indicate its impact on self-regulation.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Share self-regulation lessons that have been developed and implemented in classrooms.</a:t>
            </a:r>
          </a:p>
        </p:txBody>
      </p:sp>
    </p:spTree>
    <p:extLst>
      <p:ext uri="{BB962C8B-B14F-4D97-AF65-F5344CB8AC3E}">
        <p14:creationId xmlns:p14="http://schemas.microsoft.com/office/powerpoint/2010/main" val="31462190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CC315D-1676-F6FA-5EE7-BFDA5B470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Optimistic Closure: SEL signature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What did you learn (or were reminded of) today that you will use tomorrow when working with students?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Write in the Chat what you learned to day about regulation and executive functioning.</a:t>
            </a:r>
          </a:p>
        </p:txBody>
      </p:sp>
    </p:spTree>
    <p:extLst>
      <p:ext uri="{BB962C8B-B14F-4D97-AF65-F5344CB8AC3E}">
        <p14:creationId xmlns:p14="http://schemas.microsoft.com/office/powerpoint/2010/main" val="34453429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113FAB-6AD5-922D-F147-6E2A9FB7ED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" y="2053232"/>
            <a:ext cx="7861849" cy="1070968"/>
          </a:xfrm>
        </p:spPr>
        <p:txBody>
          <a:bodyPr/>
          <a:lstStyle/>
          <a:p>
            <a:pPr algn="ctr"/>
            <a:r>
              <a:rPr lang="en-US" dirty="0"/>
              <a:t>Questions and Discussion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228DDBA8-6E36-0D78-F366-803FE8F162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429000"/>
            <a:ext cx="7875396" cy="609600"/>
          </a:xfrm>
        </p:spPr>
        <p:txBody>
          <a:bodyPr/>
          <a:lstStyle/>
          <a:p>
            <a:r>
              <a:rPr lang="en-US" dirty="0"/>
              <a:t>THANK YOU FOR COMING!</a:t>
            </a:r>
          </a:p>
        </p:txBody>
      </p:sp>
      <p:sp>
        <p:nvSpPr>
          <p:cNvPr id="3" name="Slide Number Placeholder 8">
            <a:extLst>
              <a:ext uri="{FF2B5EF4-FFF2-40B4-BE49-F238E27FC236}">
                <a16:creationId xmlns:a16="http://schemas.microsoft.com/office/drawing/2014/main" id="{E1384486-FD5A-8E4A-6ADF-5456AE4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65752" y="-10633"/>
            <a:ext cx="478248" cy="303027"/>
          </a:xfrm>
          <a:prstGeom prst="rect">
            <a:avLst/>
          </a:prstGeom>
          <a:solidFill>
            <a:srgbClr val="00628E"/>
          </a:solidFill>
        </p:spPr>
        <p:txBody>
          <a:bodyPr anchor="ctr" anchorCtr="1"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80AD2437-B558-414C-94B2-800AD1118709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4B07B62-AEF8-998A-7662-B138C3EB2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Google Form Survey Link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62F2FF-D22C-013F-2C00-AF82B03C1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dirty="0"/>
              <a:t>Please share your learning experience with me by completing a </a:t>
            </a:r>
            <a:r>
              <a:rPr lang="en-US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Survey</a:t>
            </a:r>
            <a:r>
              <a:rPr lang="en-US" dirty="0"/>
              <a:t>.</a:t>
            </a:r>
          </a:p>
          <a:p>
            <a:r>
              <a:rPr lang="en-US" dirty="0"/>
              <a:t>If you would like to learn more about SEL and Regulation, visit my work at:</a:t>
            </a:r>
          </a:p>
          <a:p>
            <a:r>
              <a:rPr lang="en-US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Using SEL to Improve Regulation and Mental Health: Implications for School Based Practice</a:t>
            </a:r>
            <a:endParaRPr lang="en-US" dirty="0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301C04-2B59-CB10-FFF5-F0FC875DE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549275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71A65F0-E9AF-F17A-E076-7B90C0DD4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66800"/>
            <a:ext cx="8210550" cy="4648200"/>
          </a:xfrm>
        </p:spPr>
        <p:txBody>
          <a:bodyPr numCol="2" spcCol="182880"/>
          <a:lstStyle/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Arbesman</a:t>
            </a:r>
            <a:r>
              <a:rPr lang="en-US" sz="1400" dirty="0"/>
              <a:t>, M., </a:t>
            </a:r>
            <a:r>
              <a:rPr lang="en-US" sz="1400" dirty="0" err="1"/>
              <a:t>Bazyk</a:t>
            </a:r>
            <a:r>
              <a:rPr lang="en-US" sz="1400" dirty="0"/>
              <a:t>, S. &amp; </a:t>
            </a:r>
            <a:r>
              <a:rPr lang="en-US" sz="1400" dirty="0" err="1"/>
              <a:t>Nochajski</a:t>
            </a:r>
            <a:r>
              <a:rPr lang="en-US" sz="1400" dirty="0"/>
              <a:t>, S. M. (2013). Systematic review of occupational therapy and mental health promotion, prevention, and intervention for children and youth. The American Journal of Occupational Therapy 67 (6).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American Occupational Therapy Association (2015). Occupational therapy for children and youth using sensory integration theory and methods in school-based practice. American Journal of Occupational Therapy 69 (Suppl. 3).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American Occupational Therapy Association (2020). Occupational therapy practice framework: Domain and Process (4th ed.). American Journal of Occupational Therapy 74 (Suppl. 2). 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Bazyk</a:t>
            </a:r>
            <a:r>
              <a:rPr lang="en-US" sz="1400" dirty="0"/>
              <a:t>, S. &amp; </a:t>
            </a:r>
            <a:r>
              <a:rPr lang="en-US" sz="1400" dirty="0" err="1"/>
              <a:t>Arbesman</a:t>
            </a:r>
            <a:r>
              <a:rPr lang="en-US" sz="1400" dirty="0"/>
              <a:t>, M. (2013). The AOTA Practice Guidelines Series- Occupational therapy practice guidelines for mental health promotion, prevention, and intervention for children and youth. AOTA Press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Bazyk</a:t>
            </a:r>
            <a:r>
              <a:rPr lang="en-US" sz="1400" dirty="0"/>
              <a:t>, S. (2019). Best practice in school mental health. In G.F. Clark, J. E. </a:t>
            </a:r>
            <a:r>
              <a:rPr lang="en-US" sz="1400" dirty="0" err="1"/>
              <a:t>Rioux</a:t>
            </a:r>
            <a:r>
              <a:rPr lang="en-US" sz="1400" dirty="0"/>
              <a:t> &amp; B. E. Chandler (Eds.). Best Practices for Occupational Therapy in Schools (2nd ed.,153-160). AOTA Press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Brukner</a:t>
            </a:r>
            <a:r>
              <a:rPr lang="en-US" sz="1400" dirty="0"/>
              <a:t>, L., (2017). Self-Control To The Rescue: SUPER POWERS to Help Kids Through the Tough Stuff Everyday. Jessica Kingsley Publishers.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Brukner</a:t>
            </a:r>
            <a:r>
              <a:rPr lang="en-US" sz="1400" dirty="0"/>
              <a:t>, L. (2014). THE KIDS” GUIDE TO STAYING AWESOME AND IN CONTROL- Simple Stuff to </a:t>
            </a:r>
            <a:r>
              <a:rPr lang="en-US" sz="1400" dirty="0" err="1"/>
              <a:t>Helpf</a:t>
            </a:r>
            <a:r>
              <a:rPr lang="en-US" sz="1400" dirty="0"/>
              <a:t> Children regulate their Emotions and Senses. Jessica Kingsley Publishers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CASEL (n.d.)</a:t>
            </a:r>
            <a:r>
              <a:rPr lang="en-US" sz="1400" dirty="0">
                <a:solidFill>
                  <a:srgbClr val="0000CC"/>
                </a:solidFill>
              </a:rPr>
              <a:t> </a:t>
            </a:r>
            <a:r>
              <a:rPr lang="en-US" sz="1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are the foundations of SEL in mental health?</a:t>
            </a:r>
            <a:r>
              <a:rPr lang="en-US" sz="1400" dirty="0">
                <a:solidFill>
                  <a:srgbClr val="0000CC"/>
                </a:solidFill>
              </a:rPr>
              <a:t> </a:t>
            </a:r>
            <a:r>
              <a:rPr lang="en-US" sz="1400" dirty="0"/>
              <a:t>(https://casel.org/fundamentals-of-sel/how-does-sel-support-your-priorities/sel-and-mental-health/)</a:t>
            </a: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Domitrovich</a:t>
            </a:r>
            <a:r>
              <a:rPr lang="en-US" sz="1400" dirty="0"/>
              <a:t>, C., E., Bradshaw, C., P., Berg, J. K., Pas, E. T., Becker, K. D., </a:t>
            </a:r>
            <a:r>
              <a:rPr lang="en-US" sz="1400" dirty="0" err="1"/>
              <a:t>Musci</a:t>
            </a:r>
            <a:r>
              <a:rPr lang="en-US" sz="1400" dirty="0"/>
              <a:t>, R., Embry, D. D. &amp; </a:t>
            </a:r>
            <a:r>
              <a:rPr lang="en-US" sz="1400" dirty="0" err="1"/>
              <a:t>Ialongo</a:t>
            </a:r>
            <a:r>
              <a:rPr lang="en-US" sz="1400" dirty="0"/>
              <a:t>, N. (2016). How do school-based prevention programs impact teachers? Findings from a randomized control trial of an integrated classroom management and social-emotional program. Preventative Science 17, 324-337. </a:t>
            </a:r>
            <a:r>
              <a:rPr lang="en-US" sz="1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Doi.10.1007/s11121-015-0618-z</a:t>
            </a:r>
            <a:endParaRPr lang="en-US" sz="1400" dirty="0">
              <a:solidFill>
                <a:srgbClr val="0000CC"/>
              </a:solidFill>
            </a:endParaRPr>
          </a:p>
          <a:p>
            <a:pPr marL="111125" indent="-111125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Dunn, W. (2007a). Living Sensationally: Understanding Your Senses. Goodreads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220ACEA-0BB5-D89A-CE1F-79DD76A4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457200"/>
            <a:ext cx="7886700" cy="549275"/>
          </a:xfrm>
        </p:spPr>
        <p:txBody>
          <a:bodyPr/>
          <a:lstStyle/>
          <a:p>
            <a:r>
              <a:rPr lang="en-US" dirty="0"/>
              <a:t>References, </a:t>
            </a:r>
            <a:r>
              <a:rPr lang="en-US" sz="3600" dirty="0"/>
              <a:t>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4503738"/>
          </a:xfrm>
        </p:spPr>
        <p:txBody>
          <a:bodyPr numCol="2" spcCol="365760"/>
          <a:lstStyle/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Dunn, W. (2014). Sensory Profile 2: Strengths-based Approach to Assessment and Planning. </a:t>
            </a:r>
            <a:r>
              <a:rPr lang="en-US" sz="1400" dirty="0" err="1"/>
              <a:t>PsychCorp</a:t>
            </a:r>
            <a:r>
              <a:rPr lang="en-US" sz="1400" dirty="0"/>
              <a:t>.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Durlack</a:t>
            </a:r>
            <a:r>
              <a:rPr lang="en-US" sz="1400" dirty="0"/>
              <a:t>, J., Weissberg, R. P., </a:t>
            </a:r>
            <a:r>
              <a:rPr lang="en-US" sz="1400" dirty="0" err="1"/>
              <a:t>Dymnicki</a:t>
            </a:r>
            <a:r>
              <a:rPr lang="en-US" sz="1400" dirty="0"/>
              <a:t>, A., Taylor, R. &amp; </a:t>
            </a:r>
            <a:r>
              <a:rPr lang="en-US" sz="1400" dirty="0" err="1"/>
              <a:t>Schellinger</a:t>
            </a:r>
            <a:r>
              <a:rPr lang="en-US" sz="1400" dirty="0"/>
              <a:t>, K. (2011). The impact of enhancing students’ social emotional learning: A meta-analysis of school-based universal instructions. Child Development, 82, 405-432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Durlak</a:t>
            </a:r>
            <a:r>
              <a:rPr lang="en-US" sz="1400" dirty="0"/>
              <a:t>, J. A.,, Weissberg, R., </a:t>
            </a:r>
            <a:r>
              <a:rPr lang="en-US" sz="1400" dirty="0" err="1"/>
              <a:t>Domitrovich</a:t>
            </a:r>
            <a:r>
              <a:rPr lang="en-US" sz="1400" dirty="0"/>
              <a:t>, C., E.,&amp; </a:t>
            </a:r>
            <a:r>
              <a:rPr lang="en-US" sz="1400" dirty="0" err="1"/>
              <a:t>Gullotta</a:t>
            </a:r>
            <a:r>
              <a:rPr lang="en-US" sz="1400" dirty="0"/>
              <a:t>,  T D. (2015). Handbook of social emotional </a:t>
            </a:r>
            <a:r>
              <a:rPr lang="en-US" sz="1400" dirty="0" err="1"/>
              <a:t>learning.The</a:t>
            </a:r>
            <a:r>
              <a:rPr lang="en-US" sz="1400" dirty="0"/>
              <a:t> </a:t>
            </a:r>
            <a:r>
              <a:rPr lang="en-US" sz="1400" dirty="0" err="1"/>
              <a:t>Guiford</a:t>
            </a:r>
            <a:r>
              <a:rPr lang="en-US" sz="1400" dirty="0"/>
              <a:t> Press, New York.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Every Moment Counts (n.d.). Foundations and Initiatives. </a:t>
            </a:r>
            <a:r>
              <a:rPr lang="en-US" sz="1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Occupational Therapy’s Role in Mental Health</a:t>
            </a:r>
            <a:r>
              <a:rPr lang="en-US" sz="1400" dirty="0"/>
              <a:t>. (https://everymomentcounts.org/about/about-occupational-therapy/)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Mahler, K. (2019) </a:t>
            </a:r>
            <a:r>
              <a:rPr lang="en-US" sz="1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Interoceptive Curriculum: A Step-by-Step Framework for Developing Mindful Self-regulation</a:t>
            </a:r>
            <a:r>
              <a:rPr lang="en-US" sz="1400" dirty="0"/>
              <a:t>. (www.kelly-mahler.com)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Parham, L., D., Ecker, C., </a:t>
            </a:r>
            <a:r>
              <a:rPr lang="en-US" sz="1400" dirty="0" err="1"/>
              <a:t>Kuhaneck</a:t>
            </a:r>
            <a:r>
              <a:rPr lang="en-US" sz="1400" dirty="0"/>
              <a:t>, H., Henry, D., &amp; Glennon, T. J., (2021). SPM-2 Sensory Processing Measure Manual 2nd ed. Western Psychological Services.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Payton, J., Weissberg, R. P., </a:t>
            </a:r>
            <a:r>
              <a:rPr lang="en-US" sz="1400" dirty="0" err="1"/>
              <a:t>Durlak</a:t>
            </a:r>
            <a:r>
              <a:rPr lang="en-US" sz="1400" dirty="0"/>
              <a:t>, J. A., </a:t>
            </a:r>
            <a:r>
              <a:rPr lang="en-US" sz="1400" dirty="0" err="1"/>
              <a:t>Dymnicki</a:t>
            </a:r>
            <a:r>
              <a:rPr lang="en-US" sz="1400" dirty="0"/>
              <a:t>, A. B., Taylor, R. D., </a:t>
            </a:r>
            <a:r>
              <a:rPr lang="en-US" sz="1400" dirty="0" err="1"/>
              <a:t>Schellinger</a:t>
            </a:r>
            <a:r>
              <a:rPr lang="en-US" sz="1400" dirty="0"/>
              <a:t>, K. B., et al. (2008). The Positive Impact of Social and Emotional Learning for Kindergarten to Eighth-grade Students: Findings From Three Scientific Reviews. Chicago: Collaborative for Academic, Social and Emotional Learning. 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Reeve, J. &amp; </a:t>
            </a:r>
            <a:r>
              <a:rPr lang="en-US" sz="1400" dirty="0" err="1"/>
              <a:t>Cheaon</a:t>
            </a:r>
            <a:r>
              <a:rPr lang="en-US" sz="1400" dirty="0"/>
              <a:t>, S. H. (2021). Autonomy-supportive teaching: Its malleability, benefits, and potential to improved educational practice. Educational Psychologist 56 (1), 54-77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 err="1"/>
              <a:t>Shellenberger</a:t>
            </a:r>
            <a:r>
              <a:rPr lang="en-US" sz="1400" dirty="0"/>
              <a:t>, S. &amp; 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/>
              <a:t>Williams, M. S., &amp; </a:t>
            </a:r>
            <a:r>
              <a:rPr lang="en-US" sz="1400" dirty="0" err="1"/>
              <a:t>Shellenger</a:t>
            </a:r>
            <a:r>
              <a:rPr lang="en-US" sz="1400" dirty="0"/>
              <a:t>, S. (1996). How does your engine run? A leaders guide to the Alert Program for  self-regulation.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A0F4AF-F24A-D497-F822-252968BF2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777875"/>
          </a:xfrm>
        </p:spPr>
        <p:txBody>
          <a:bodyPr/>
          <a:lstStyle/>
          <a:p>
            <a:r>
              <a:rPr lang="en-US" dirty="0"/>
              <a:t>Helpful Online Resources in SEL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1B6FF6-5A72-2657-0508-4738924D02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19200"/>
            <a:ext cx="7372350" cy="4495801"/>
          </a:xfrm>
        </p:spPr>
        <p:txBody>
          <a:bodyPr/>
          <a:lstStyle/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What is the Collaborative for Academic and Social Emotional Learning (CASEL)? </a:t>
            </a:r>
            <a:r>
              <a:rPr lang="en-US" sz="1400" dirty="0"/>
              <a:t>(https://casel.org/fundamentals-of-sel/what-is-the-casel-framework/)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CC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Minnesota Educational Association has SEL standards for student pre-K through 12th grade</a:t>
            </a:r>
            <a:r>
              <a:rPr lang="en-US" sz="1400" dirty="0"/>
              <a:t>. District SEL work is fully endorsed and supported at the state level (https://education.mn.gov/MDE/dse/safe/social/imp/)</a:t>
            </a:r>
          </a:p>
          <a:p>
            <a:pPr marL="111125" indent="-111125">
              <a:spcBef>
                <a:spcPts val="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00CC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Every Moment Counts website</a:t>
            </a:r>
            <a:r>
              <a:rPr lang="en-US" sz="1400" dirty="0"/>
              <a:t> embedded mental health practices and more. (https://everymomentcounts.org/)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C788F-B578-0E91-420E-CB64C50F74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9600"/>
            <a:ext cx="7886700" cy="854075"/>
          </a:xfrm>
        </p:spPr>
        <p:txBody>
          <a:bodyPr/>
          <a:lstStyle/>
          <a:p>
            <a:r>
              <a:rPr lang="en-US" dirty="0"/>
              <a:t>Course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304AC-2234-58DC-CF25-445267017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76400"/>
            <a:ext cx="8058150" cy="4038600"/>
          </a:xfrm>
        </p:spPr>
        <p:txBody>
          <a:bodyPr/>
          <a:lstStyle/>
          <a:p>
            <a:r>
              <a:rPr lang="en-US" dirty="0"/>
              <a:t>After completion of this presentation, participants will: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Understand several origins of dysregulation in students.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Explain why students with self-regulation do better at school.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Identify how executive functioning supports self-regulation.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Name strategies in SEL lessons that support student self-regulation.</a:t>
            </a:r>
          </a:p>
        </p:txBody>
      </p:sp>
    </p:spTree>
    <p:extLst>
      <p:ext uri="{BB962C8B-B14F-4D97-AF65-F5344CB8AC3E}">
        <p14:creationId xmlns:p14="http://schemas.microsoft.com/office/powerpoint/2010/main" val="824592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3DE039-6C56-6875-843A-0C1976CAD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8058150" cy="1325563"/>
          </a:xfrm>
        </p:spPr>
        <p:txBody>
          <a:bodyPr/>
          <a:lstStyle/>
          <a:p>
            <a:r>
              <a:rPr lang="en-US" dirty="0"/>
              <a:t>Welcoming activity- SEL signature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2E915D-E25D-87DB-CB9B-82748740F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dirty="0"/>
              <a:t>I would like to know more about what has brought you to this workshop. Please share with me your name, where you work, and your interest in Self-Regulation and Executive Functioning. Please share with me in the Chat what you would like to learn from this workshop.</a:t>
            </a:r>
          </a:p>
        </p:txBody>
      </p:sp>
    </p:spTree>
    <p:extLst>
      <p:ext uri="{BB962C8B-B14F-4D97-AF65-F5344CB8AC3E}">
        <p14:creationId xmlns:p14="http://schemas.microsoft.com/office/powerpoint/2010/main" val="1177160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EB23E-47CA-5FE2-87DE-34F85891B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background of SEL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385D7C-B87A-FD04-611F-0E3FD47F85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b="1" dirty="0"/>
              <a:t>What is Social Emotional Learning?</a:t>
            </a:r>
            <a:endParaRPr lang="en-US" dirty="0"/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 Mental Health Intervention</a:t>
            </a:r>
          </a:p>
          <a:p>
            <a:pPr marL="457200" indent="-457200"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Uses mental health promotion and prevention principles and follows the Collaborative for Academic Social Emotional Learning standards (</a:t>
            </a:r>
            <a:r>
              <a:rPr lang="en-US" dirty="0" err="1"/>
              <a:t>Bazyk</a:t>
            </a:r>
            <a:r>
              <a:rPr lang="en-US" dirty="0"/>
              <a:t>, et al., 2013; CASEL, n.d.)</a:t>
            </a:r>
          </a:p>
        </p:txBody>
      </p:sp>
    </p:spTree>
    <p:extLst>
      <p:ext uri="{BB962C8B-B14F-4D97-AF65-F5344CB8AC3E}">
        <p14:creationId xmlns:p14="http://schemas.microsoft.com/office/powerpoint/2010/main" val="911759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24AFA2-E414-A359-CBB8-8DBB8EDE2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85800"/>
            <a:ext cx="7886700" cy="701675"/>
          </a:xfrm>
        </p:spPr>
        <p:txBody>
          <a:bodyPr/>
          <a:lstStyle/>
          <a:p>
            <a:r>
              <a:rPr lang="en-US" dirty="0"/>
              <a:t>What SEL looks like in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D5F3DB-E1C0-130E-D401-32E8D1120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3999"/>
            <a:ext cx="8515350" cy="4191001"/>
          </a:xfrm>
        </p:spPr>
        <p:txBody>
          <a:bodyPr/>
          <a:lstStyle/>
          <a:p>
            <a:r>
              <a:rPr lang="en-US" b="1" dirty="0"/>
              <a:t>Uses the 3 signature practices: </a:t>
            </a:r>
          </a:p>
          <a:p>
            <a:pPr marL="514350" indent="-514350">
              <a:buClr>
                <a:srgbClr val="00628E"/>
              </a:buClr>
              <a:buFont typeface="+mj-lt"/>
              <a:buAutoNum type="arabicPeriod"/>
            </a:pPr>
            <a:r>
              <a:rPr lang="en-US" dirty="0"/>
              <a:t>Welcoming Opening</a:t>
            </a:r>
          </a:p>
          <a:p>
            <a:pPr marL="514350" indent="-514350">
              <a:buClr>
                <a:srgbClr val="00628E"/>
              </a:buClr>
              <a:buFont typeface="+mj-lt"/>
              <a:buAutoNum type="arabicPeriod"/>
            </a:pPr>
            <a:r>
              <a:rPr lang="en-US" dirty="0"/>
              <a:t>Brain Break, Help with Transition, Engaging Activity</a:t>
            </a:r>
          </a:p>
          <a:p>
            <a:pPr marL="514350" indent="-514350">
              <a:buClr>
                <a:srgbClr val="00628E"/>
              </a:buClr>
              <a:buFont typeface="+mj-lt"/>
              <a:buAutoNum type="arabicPeriod"/>
            </a:pPr>
            <a:r>
              <a:rPr lang="en-US" dirty="0"/>
              <a:t>Optimistic Closure (</a:t>
            </a:r>
            <a:r>
              <a:rPr lang="en-US" dirty="0" err="1"/>
              <a:t>Durlak</a:t>
            </a:r>
            <a:r>
              <a:rPr lang="en-US" dirty="0"/>
              <a:t>, et al, 2011)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Uses SAFE Principles: Sequenced, Action-based, Focused Instruction, Explicit Goals (</a:t>
            </a:r>
            <a:r>
              <a:rPr lang="en-US" dirty="0" err="1"/>
              <a:t>Durlak</a:t>
            </a:r>
            <a:r>
              <a:rPr lang="en-US" dirty="0"/>
              <a:t>, et al, 2011)</a:t>
            </a:r>
          </a:p>
          <a:p>
            <a:pPr marL="457200" indent="-457200">
              <a:lnSpc>
                <a:spcPts val="2600"/>
              </a:lnSpc>
              <a:spcBef>
                <a:spcPts val="1200"/>
              </a:spcBef>
              <a:spcAft>
                <a:spcPts val="300"/>
              </a:spcAft>
              <a:buClr>
                <a:srgbClr val="00628E"/>
              </a:buClr>
              <a:buFont typeface="Arial" panose="020B0604020202020204" pitchFamily="34" charset="0"/>
              <a:buChar char="•"/>
            </a:pPr>
            <a:r>
              <a:rPr lang="en-US" dirty="0"/>
              <a:t>Achieves the goals laid out in social and emotional learning standards using one or more of the four approaches (</a:t>
            </a:r>
            <a:r>
              <a:rPr lang="en-US" dirty="0" err="1"/>
              <a:t>Durlak</a:t>
            </a:r>
            <a:r>
              <a:rPr lang="en-US" dirty="0"/>
              <a:t>, et al., 2015).</a:t>
            </a:r>
          </a:p>
        </p:txBody>
      </p:sp>
    </p:spTree>
    <p:extLst>
      <p:ext uri="{BB962C8B-B14F-4D97-AF65-F5344CB8AC3E}">
        <p14:creationId xmlns:p14="http://schemas.microsoft.com/office/powerpoint/2010/main" val="2688062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0102-5793-C8E4-F40C-3248F759C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Randomized Control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6F6293-4908-DD53-7CA2-0909EC56C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r>
              <a:rPr lang="en-US" sz="3200" dirty="0"/>
              <a:t>Level 1 and 2 evidence in Social Emotional Learning that supports regulation and executive functioning.</a:t>
            </a:r>
          </a:p>
        </p:txBody>
      </p:sp>
    </p:spTree>
    <p:extLst>
      <p:ext uri="{BB962C8B-B14F-4D97-AF65-F5344CB8AC3E}">
        <p14:creationId xmlns:p14="http://schemas.microsoft.com/office/powerpoint/2010/main" val="229153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AD8E1-35CA-6726-8B07-943303C70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Social Emotional Learning to Improve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448894-4A56-5C48-7650-7C29FE55F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889375"/>
          </a:xfrm>
        </p:spPr>
        <p:txBody>
          <a:bodyPr/>
          <a:lstStyle/>
          <a:p>
            <a:pPr marL="514350" indent="-514350">
              <a:buClr>
                <a:srgbClr val="00628E"/>
              </a:buClr>
              <a:buFont typeface="+mj-lt"/>
              <a:buAutoNum type="arabicPeriod"/>
            </a:pPr>
            <a:r>
              <a:rPr lang="en-US" dirty="0"/>
              <a:t>SEL develops classrooms that are psychologically safe (Dowling, et al, 2019).</a:t>
            </a:r>
          </a:p>
          <a:p>
            <a:pPr marL="514350" indent="-514350">
              <a:buClr>
                <a:srgbClr val="00628E"/>
              </a:buClr>
              <a:buFont typeface="+mj-lt"/>
              <a:buAutoNum type="arabicPeriod"/>
            </a:pPr>
            <a:r>
              <a:rPr lang="en-US" dirty="0"/>
              <a:t>SEL develops student’s social emotional skills (</a:t>
            </a:r>
            <a:r>
              <a:rPr lang="en-US" dirty="0" err="1"/>
              <a:t>Muratori</a:t>
            </a:r>
            <a:r>
              <a:rPr lang="en-US" dirty="0"/>
              <a:t>, et al., 2017)</a:t>
            </a:r>
          </a:p>
        </p:txBody>
      </p:sp>
    </p:spTree>
    <p:extLst>
      <p:ext uri="{BB962C8B-B14F-4D97-AF65-F5344CB8AC3E}">
        <p14:creationId xmlns:p14="http://schemas.microsoft.com/office/powerpoint/2010/main" val="150063322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AW xmlns="http://www.net-centric.com/PAWPP">
  <Shape xmlns="" ID="+SO23lPYuzRbEurXc+Nd694Z6jc=" isBookmarkSet="no" pdftag="H1" artifact="_x0030_" bookmark="yes" Order="_x0031_"/>
  <Shape xmlns="" ID="D79GSdZSlMNPJMhVAxNpNorhocQ=" isBookmarkSet="no" bookmark="yes" pdftag="P" artifact="_x0030_" Order="_x0032_"/>
  <Shape xmlns="" ID="etzyvKrROLhADHmcIR7pluAxAEo=" pdftag="H2" isBookmarkSet="no" bookmark="yes" Order="_x0031_"/>
  <Shape xmlns="" ID="Il+PrX4qzsS8Ki0W8foa7AwQt8k=" pdftag="P" isBookmarkSet="no" bookmark="no" Order="_x0032_"/>
  <Shape xmlns="" ID="T7Oduojdmtpexsnis1kq67yxPyw=" pdftag="H2" isBookmarkSet="no" bookmark="yes" Order="_x0031_"/>
  <Shape xmlns="" ID="b7uLBlROtkwT5oTVPKcRXz8AIsM=" pdftag="P" isBookmarkSet="no" bookmark="no" Order="_x0032_"/>
  <Shape xmlns="" ID="GdHvl0Sbyp+eB4ZsCmlx25fZKX4=" pdftag="H2" isBookmarkSet="no" bookmark="yes" Order="_x0031_"/>
  <Shape xmlns="" ID="7BkhbrdR53Vq3CLDlLuv0ZKqqIY=" pdftag="P" isBookmarkSet="no" bookmark="no" Order="_x0032_"/>
  <Shape xmlns="" ID="0bAWKVJXCZMWj3t0ezXH0Lxo7rw=" pdftag="H2" isBookmarkSet="no" bookmark="yes" Order="_x0031_"/>
  <Shape xmlns="" ID="r0bnz1ONURfqBXUN5m9xk0UKq4g=" pdftag="P" isBookmarkSet="no" bookmark="no" Order="_x0032_"/>
  <Shape xmlns="" ID="P79VnAoAc1y8K0sR/darzknA9RA=" pdftag="H2" isBookmarkSet="no" bookmark="yes" Order="_x0031_"/>
  <Shape xmlns="" ID="9Esvuq12XI0VhlKJRqcOutS/Bo4=" pdftag="P" isBookmarkSet="no" bookmark="no" Order="_x0032_"/>
  <Shape xmlns="" ID="NdFk53aXOPKmwSvdqxU/hheC+4w=" pdftag="H2" isBookmarkSet="no" bookmark="yes" Order="_x0031_"/>
  <Shape xmlns="" ID="ss2mlS42FTumA1BloyXBULwGWNA=" pdftag="P" isBookmarkSet="no" bookmark="no" Order="_x0032_"/>
  <Shape xmlns="" ID="q7hGom/urhMIDasO/puSE0SBfrE=" pdftag="H2" isBookmarkSet="no" bookmark="yes" Order="_x0031_"/>
  <Shape xmlns="" ID="wsKM2LMgXZiMgXIxw8H8cyvviu8=" pdftag="P" isBookmarkSet="no" bookmark="no" Order="_x0032_"/>
  <Shape xmlns="" ID="wbH4y2MycWbJVFYe+S3JuoF43G0=" pdftag="H2" isBookmarkSet="no" bookmark="yes" Order="_x0031_"/>
  <Shape xmlns="" ID="ksb0XALPM6MhipgWaxDN69CwJBQ=" pdftag="P" isBookmarkSet="no" bookmark="no" Order="_x0032_"/>
  <Shape xmlns="" ID="8L62hShFjLRrI54mVEhcvvlfNvE=" pdftag="H2" isBookmarkSet="no" bookmark="yes" Order="_x0031_"/>
  <Shape xmlns="" ID="sdg9wYSvUe+CNR7EO+rf+qGgjtU=" pdftag="P" isBookmarkSet="no" bookmark="no" Order="_x0032_"/>
  <Shape xmlns="" ID="3PCefyxBEy+RUOIkB1oKxGsKzJA=" pdftag="H2" isBookmarkSet="no" bookmark="yes" Order="_x0031_"/>
  <Shape xmlns="" ID="NllC16FD96RQaWWSCEaw+KG0SDo=" pdftag="P" isBookmarkSet="no" bookmark="no" Order="_x0032_"/>
  <Shape xmlns="" ID="ZawtzMTrFZ7Ej89FBEHSZTNxVSA=" pdftag="H2" isBookmarkSet="no" bookmark="yes" Order="_x0031_"/>
  <Shape xmlns="" ID="8apF5HpZcVsvYuE4lP08YHU0G0U=" pdftag="P" isBookmarkSet="no" bookmark="no" Order="_x0032_"/>
  <Shape xmlns="" ID="VOySXvgP4Mk3qgWm6C7q4um8thI=" pdftag="H2" isBookmarkSet="no" bookmark="yes" Order="_x0031_"/>
  <Shape xmlns="" ID="xtTK5tGoIju4k0aPLhm9Lygoe+E=" pdftag="P" isBookmarkSet="no" bookmark="no" Order="_x0032_"/>
  <Shape xmlns="" ID="+NCFWjDA23J+L4h6WROGem2NC3Y=" pdftag="H2" isBookmarkSet="no" bookmark="yes" Order="_x0031_"/>
  <Shape xmlns="" ID="TXeO9dnFC8sV5YPNDVKcetdm5BM=" pdftag="P" isBookmarkSet="no" bookmark="no" Order="_x0032_"/>
  <Shape xmlns="" ID="vXsbo6s4RUlQGKKMES8Wwd7GFpQ=" pdftag="H2" isBookmarkSet="no" bookmark="yes" Order="_x0031_"/>
  <Shape xmlns="" ID="XynHBEp12OMAmmJ3gcpXUe0IuEY=" pdftag="P" isBookmarkSet="no" bookmark="no" Order="_x0032_"/>
  <Shape xmlns="" ID="tWnod3p5Yz6t8cI4HVBSagQQE28=" pdftag="H2" isBookmarkSet="no" bookmark="yes" Order="_x0031_"/>
  <Shape xmlns="" ID="U1XlqPrGKf0Vxw1c1Dvasoz9lEs=" pdftag="P" isBookmarkSet="no" bookmark="no" Order="_x0032_"/>
  <Shape xmlns="" ID="AP/SB5Rm+uZ2Gr+tFXnbLi/kW5c=" pdftag="H2" isBookmarkSet="no" bookmark="yes" Order="_x0031_"/>
  <Shape xmlns="" ID="SBBByRj3hMudp+gNY0APBgfuxN0=" pdftag="P" isBookmarkSet="no" bookmark="no" Order="_x0032_"/>
  <Shape xmlns="" ID="LzXhxCYSyufYhaykvNthwoo3ntY=" pdftag="H2" isBookmarkSet="no" bookmark="yes" Order="_x0031_"/>
  <Shape xmlns="" ID="3jHsPhvzbF4jxc+Ko9OFfUDz3hE=" pdftag="P" isBookmarkSet="no" bookmark="no" Order="_x0032_"/>
  <Shape xmlns="" ID="pmH6GT6Hgq5DtfsSfP3LEG98yh8=" pdftag="H2" isBookmarkSet="no" bookmark="yes" Order="_x0031_"/>
  <Shape xmlns="" ID="ljUyG17P5ljLm/TuTSsMbV1TcxE=" pdftag="P" isBookmarkSet="no" bookmark="no" Order="_x0032_"/>
  <Shape xmlns="" ID="LotD4UW1FdnnUu9cLJpdKm1g/5M=" pdftag="H2" isBookmarkSet="no" bookmark="yes" Order="_x0031_"/>
  <Shape xmlns="" ID="SASX4IrXqhN5+GVbtLivp3yH6NI=" pdftag="P" isBookmarkSet="no" bookmark="no" Order="_x0032_"/>
  <Shape xmlns="" ID="2yeEXzj3VuoTmqVRmKMJOc9W7lw=" pdftag="H2" isBookmarkSet="no" bookmark="yes" Order="_x0031_"/>
  <Shape xmlns="" ID="TMgrdSxmtimlvEuPLM5CboCEdmc=" pdftag="P" isBookmarkSet="no" bookmark="no" Order="_x0032_"/>
  <Shape xmlns="" ID="haAvq8rt1Y+3e+4aVysqbJduUHQ=" pdftag="H2" isBookmarkSet="no" bookmark="yes" Order="_x0031_"/>
  <Shape xmlns="" ID="/cI20jnwEHaOedINgT7WMnXNsEQ=" pdftag="P" isBookmarkSet="no" bookmark="no" Order="_x0032_"/>
  <Shape xmlns="" ID="iqwWJvzpF83CMTjcDsK6f0P9VJY=" pdftag="H2" isBookmarkSet="no" bookmark="yes" Order="_x0031_"/>
  <Shape xmlns="" ID="YzGb2dbzW9CPsv8EGi0IMOQmDVo=" pdftag="P" isBookmarkSet="no" bookmark="no" Order="_x0032_"/>
  <Shape xmlns="" ID="rNvzxs4eC8AUp6g9+N7y0LeN7SE=" pdftag="H2" isBookmarkSet="no" bookmark="yes" Order="_x0031_"/>
  <Shape xmlns="" ID="OZyrdamkFcMRS8XAGMKcZMyeBaA=" pdftag="P" isBookmarkSet="no" bookmark="no" Order="_x0032_"/>
  <Shape xmlns="" ID="Ln+GM1beYvdyxo64h+ttag39ilU=" pdftag="H2" isBookmarkSet="no" bookmark="yes" Order="_x0031_"/>
  <Shape xmlns="" ID="jLx7/86nRVSs8+xr06ana9HK1FA=" pdftag="P" isBookmarkSet="no" bookmark="no" Order="_x0032_"/>
  <Shape xmlns="" ID="6rALEluY/HpSOHZxQ2MB/mvIS4U=" pdftag="H2" isBookmarkSet="no" bookmark="yes" Order="_x0031_"/>
  <Shape xmlns="" ID="aAqaWSN8Miq61t14Kc+DfYmf3t0=" pdftag="P" isBookmarkSet="no" bookmark="no" Order="_x0032_"/>
  <Shape xmlns="" ID="Z1eoFNwzVilXh0SUyEWeSceDVvk=" pdftag="H2" isBookmarkSet="no" bookmark="yes" Order="_x0031_"/>
  <Shape xmlns="" ID="r3q1qhWPlEYIoZ752e8Jb5NQH7M=" pdftag="P" isBookmarkSet="no" bookmark="no" Order="_x0032_"/>
  <Shape xmlns="" ID="PilvILqENFp9MsFC8KXK00WNZL0=" pdftag="H2" isBookmarkSet="no" bookmark="yes" Order="_x0031_"/>
  <Shape xmlns="" ID="6nRZIEhpobdMgBaHqmAivk/mZ7Q=" pdftag="P" isBookmarkSet="no" bookmark="no" Order="_x0032_"/>
  <Shape xmlns="" ID="0Wz8Pxrfg4rfU856qiSV5E5DyXA=" pdftag="H2" isBookmarkSet="no" bookmark="yes" Order="_x0031_"/>
  <Shape xmlns="" ID="xiDv1I61MNfo+wjFBB7LuXHaBG4=" pdftag="P" isBookmarkSet="no" bookmark="no" Order="_x0032_"/>
  <Shape xmlns="" ID="CTj7lfnvcRlYLiqAz9Gk1tpUvjM=" pdftag="H2" isBookmarkSet="no" bookmark="yes" Order="_x0031_"/>
  <Shape xmlns="" ID="XA8HoixnGkrAZmv9AGHohMAsP/M=" pdftag="P" isBookmarkSet="no" bookmark="no" Order="_x0032_"/>
  <Shape xmlns="" ID="85416cRVH5cLb3khIcORs77nY/4=" pdftag="H2" isBookmarkSet="no" bookmark="yes" Order="_x0031_"/>
  <Shape xmlns="" ID="cgGViNlvf9CVSB82CYG1pZznsf0=" pdftag="P" artifact="_x0030_" isBookmarkSet="yes" bookmark="no" Order="_x0032_"/>
  <Shape xmlns="" ID="A/DgcL48IfGrD7psVT9P5w4N+oI=" pdftag="H2" isBookmarkSet="no" bookmark="yes" Order="_x0031_"/>
  <Shape xmlns="" ID="kuf0ZfkNqkuM5cGIhl8WRDY5kNk=" pdftag="P" isBookmarkSet="no" bookmark="no" Order="_x0032_"/>
  <Shape xmlns="" ID="T1oSfLt6jD3BwDg6I2SgyCv7Y/w=" pdftag="H2" isBookmarkSet="no" bookmark="yes" Order="_x0031_"/>
  <Shape xmlns="" ID="g2yEvwIrtoBaTkoS9hSXtmlwRsk=" pdftag="P" isBookmarkSet="no" bookmark="no" Order="_x0032_"/>
  <Shape xmlns="" ID="BHnFh75WBYYWVejxKdeXH8Gl1L4=" pdftag="H2" isBookmarkSet="no" bookmark="yes" Order="_x0031_"/>
  <Shape xmlns="" ID="XM8sWZGaH0ui9BCl9kcMLjmKymk=" pdftag="P" isBookmarkSet="no" bookmark="no" Order="_x0032_"/>
  <Shape xmlns="" ID="d5ElJCWxqRBZZ9dk2iaLe/eB9Yg=" pdftag="H2" isBookmarkSet="no" bookmark="yes" Order="_x0031_"/>
  <Shape xmlns="" ID="ZugFcev2D2wD18j0YUwAQOjhNaA=" pdftag="P" isBookmarkSet="no" bookmark="no" Order="_x0032_"/>
  <HyperLink xmlns="" ID="kuf0ZfkNqkuM5cGIhl8WRDY5kNk=-92331152469.97504_176.15" plainAltText="Survey" language="" Lang=""/>
  <HyperLink xmlns="" ID="kuf0ZfkNqkuM5cGIhl8WRDY5kNk=123521590353.1_280.55" plainAltText="Using_x0020_SEL_x0020_to_x0020_Improve_x0020_Regulation_x0020_and_x0020_Mental_x0020_Health:_x0020_" language="" Lang=""/>
  <HyperLink xmlns="" ID="kuf0ZfkNqkuM5cGIhl8WRDY5kNk=-102667504353.1_315.35" plainAltText="Implications_x0020_for_x0020_School_x0020_Based_x0020_Practice" language=""/>
  <HyperLink xmlns="" ID="g2yEvwIrtoBaTkoS9hSXtmlwRsk=693349745459.95_231" plainAltText="What_x0020_are_x0020_the_x0020_foundations_x0020_of_x0020_SEL_x0020_in_x0020_" language="" Lang=""/>
  <HyperLink xmlns="" ID="g2yEvwIrtoBaTkoS9hSXtmlwRsk=764377352388.7_247.8" plainAltText="mental_x0020_health_x003F_" language="" Lang=""/>
  <HyperLink xmlns="" ID="g2yEvwIrtoBaTkoS9hSXtmlwRsk=1244660335442.325_402" plainAltText="Doi.10.1007_x002F_s11121-015-0618-z" language="" Lang=""/>
  <HyperLink xmlns="" ID="XM8sWZGaH0ui9BCl9kcMLjmKymk=-61589693123.96_310.2" plainAltText="Occupational_x0020_Therapy_x2019_s_x0020_Role_x0020_in_x0020_Mental_x0020_" language="" Lang=""/>
  <HyperLink xmlns="" ID="XM8sWZGaH0ui9BCl9kcMLjmKymk=-88298114061.85_327" plainAltText="Health" language="" Lang=""/>
  <HyperLink xmlns="" ID="XM8sWZGaH0ui9BCl9kcMLjmKymk=870692318162.52_380.4" plainAltText="The_x0020_Interoceptive_x0020_Curriculum:_x0020_A_x0020_" language="" Lang=""/>
  <HyperLink xmlns="" ID="XM8sWZGaH0ui9BCl9kcMLjmKymk=-14629787661.85_397.2" plainAltText="Step-by-Step_x0020_Framework_x0020_for_x0020_Developing_x0020_Mindful_x0020_" language="" Lang=""/>
  <HyperLink xmlns="" ID="XM8sWZGaH0ui9BCl9kcMLjmKymk=-200434628361.85_414" plainAltText="Self-regulation" language=""/>
  <HyperLink xmlns="" ID="ZugFcev2D2wD18j0YUwAQOjhNaA=94836035061.85_99.6" plainAltText="What_x0020_is_x0020_the_x0020_Collaborative_x0020_for_x0020_Academic_x0020_and_x0020_Social_x0020_Emotional_x0020_Learning_x0020__x0028_CASEL_x0029__x003F__x0020_" language="" Lang=""/>
  <HyperLink xmlns="" ID="ZugFcev2D2wD18j0YUwAQOjhNaA=156134622561.85_136.2" plainAltText="The_x0020_Minnesota_x0020_Educational_x0020_Association_x0020_has_x0020_SEL_x0020_standards_x0020_for_x0020_student_x0020_pre-K_x0020_through_x0020_12th_x0020_grade" language="" Lang=""/>
  <HyperLink xmlns="" ID="ZugFcev2D2wD18j0YUwAQOjhNaA=-136690842861.85_189.6" plainAltText="Every_x0020_Moment_x0020_Counts_x0020_website" language="" Lang=""/>
  <Shape xmlns="" ID="4KuPk+lp2gtEjVTq+3rYJqoB9Lw=" pdftag="P" isBookmarkSet="no" bookmark="no" Order="_x0032_"/>
  <Shape xmlns="" ID="vYsNScgFpytgt3/9LfRZ6oSJRbw=" pdftag="_x005B_Artifact_x005D_" isBookmarkSet="no" bookmark="no" Order="_x002D_1"/>
</PAW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279c20c3caf3300dae6b438536eb8c56">
  <xsd:schema xmlns:xsd="http://www.w3.org/2001/XMLSchema" xmlns:p="http://schemas.microsoft.com/office/2006/metadata/properties" targetNamespace="http://schemas.microsoft.com/office/2006/metadata/properties" ma:root="true" ma:fieldsID="0d2e1ca116041f9e11471c52c4c9d60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9DFFE0-6601-4076-B0BE-8BA68B82611D}">
  <ds:schemaRefs>
    <ds:schemaRef ds:uri="http://www.net-centric.com/PAWPP"/>
    <ds:schemaRef ds:uri=""/>
  </ds:schemaRefs>
</ds:datastoreItem>
</file>

<file path=customXml/itemProps2.xml><?xml version="1.0" encoding="utf-8"?>
<ds:datastoreItem xmlns:ds="http://schemas.openxmlformats.org/officeDocument/2006/customXml" ds:itemID="{E4D690BA-1DED-4BC8-9FEF-8822C1847E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240A7336-0C39-48DC-B4AD-2E0DAD71C318}">
  <ds:schemaRefs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F170FFC6-33BA-4854-8891-1F1B757F32C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19065</TotalTime>
  <Words>2385</Words>
  <Application>Microsoft Office PowerPoint</Application>
  <PresentationFormat>On-screen Show (4:3)</PresentationFormat>
  <Paragraphs>185</Paragraphs>
  <Slides>35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 New</vt:lpstr>
      <vt:lpstr>Times</vt:lpstr>
      <vt:lpstr>Times New Roman</vt:lpstr>
      <vt:lpstr>Wingdings</vt:lpstr>
      <vt:lpstr>Custom Design</vt:lpstr>
      <vt:lpstr>How Social Emotional Learning (SEL) Supports Regulation:  Executive Functioning Considerations</vt:lpstr>
      <vt:lpstr>Why are we here today?</vt:lpstr>
      <vt:lpstr>This presentation will: </vt:lpstr>
      <vt:lpstr>Course objectives</vt:lpstr>
      <vt:lpstr>Welcoming activity- SEL signature practice</vt:lpstr>
      <vt:lpstr>The background of SEL</vt:lpstr>
      <vt:lpstr>What SEL looks like in practice</vt:lpstr>
      <vt:lpstr>Randomized Control Studies</vt:lpstr>
      <vt:lpstr>Using Social Emotional Learning to Improve Regulation</vt:lpstr>
      <vt:lpstr>Using Social Emotional Learning in Improve Regulation</vt:lpstr>
      <vt:lpstr>Transition Activity: SEL signature practice</vt:lpstr>
      <vt:lpstr>Why we are here today…</vt:lpstr>
      <vt:lpstr>Self-regulation</vt:lpstr>
      <vt:lpstr>SEL: Development of a coordinated brain</vt:lpstr>
      <vt:lpstr>SEL: Development of a coordinated brain, continued</vt:lpstr>
      <vt:lpstr>Why we are here today.…</vt:lpstr>
      <vt:lpstr>Architecture of Self-Regulation</vt:lpstr>
      <vt:lpstr>Importance of Self-Regulation at School</vt:lpstr>
      <vt:lpstr>Brain areas highly related to learning, regulation, and executive functioning</vt:lpstr>
      <vt:lpstr>A Closer Look at SEL Lessons</vt:lpstr>
      <vt:lpstr>The Stress Response</vt:lpstr>
      <vt:lpstr>SEL: Lesson on becoming aware of stress</vt:lpstr>
      <vt:lpstr>SEL: Lesson on supporting self-regulation</vt:lpstr>
      <vt:lpstr>Sensory Processing Needs: How to support Sensory Processing at School</vt:lpstr>
      <vt:lpstr>SEL:  Lesson on movement needs at school</vt:lpstr>
      <vt:lpstr>SEL: Lesson in noise and sound preferences</vt:lpstr>
      <vt:lpstr>SEL: Lesson in touch preferences</vt:lpstr>
      <vt:lpstr>SEL: Lesson in how to support my vision</vt:lpstr>
      <vt:lpstr>SEL: Lesson in how to make transitions</vt:lpstr>
      <vt:lpstr>Optimistic Closure: SEL signature practice</vt:lpstr>
      <vt:lpstr>Questions and Discussion</vt:lpstr>
      <vt:lpstr>Google Form Survey Link</vt:lpstr>
      <vt:lpstr>References</vt:lpstr>
      <vt:lpstr>References, continued</vt:lpstr>
      <vt:lpstr>Helpful Online Resources in SEL</vt:lpstr>
    </vt:vector>
  </TitlesOfParts>
  <Company>Strategy &amp; Beyond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Charting the Cs Conference Presentation 2023: How Social Emotional Learning (SEL) Supports Regulation</dc:title>
  <dc:creator>Jennifer Brady-Johnson</dc:creator>
  <cp:lastModifiedBy>Shuyin Maciel</cp:lastModifiedBy>
  <cp:revision>898</cp:revision>
  <cp:lastPrinted>2022-08-02T11:15:52Z</cp:lastPrinted>
  <dcterms:created xsi:type="dcterms:W3CDTF">2004-08-26T17:16:02Z</dcterms:created>
  <dcterms:modified xsi:type="dcterms:W3CDTF">2023-01-13T02:23:17Z</dcterms:modified>
</cp:coreProperties>
</file>